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1"/>
  </p:notesMasterIdLst>
  <p:sldIdLst>
    <p:sldId id="256" r:id="rId2"/>
    <p:sldId id="1693" r:id="rId3"/>
    <p:sldId id="2198" r:id="rId4"/>
    <p:sldId id="2199" r:id="rId5"/>
    <p:sldId id="2200" r:id="rId6"/>
    <p:sldId id="2201" r:id="rId7"/>
    <p:sldId id="2202" r:id="rId8"/>
    <p:sldId id="261" r:id="rId9"/>
    <p:sldId id="2177" r:id="rId10"/>
    <p:sldId id="2170" r:id="rId11"/>
    <p:sldId id="2171" r:id="rId12"/>
    <p:sldId id="2203" r:id="rId13"/>
    <p:sldId id="2172" r:id="rId14"/>
    <p:sldId id="2205" r:id="rId15"/>
    <p:sldId id="2173" r:id="rId16"/>
    <p:sldId id="2174" r:id="rId17"/>
    <p:sldId id="2175" r:id="rId18"/>
    <p:sldId id="2207" r:id="rId19"/>
    <p:sldId id="2208" r:id="rId20"/>
    <p:sldId id="2209" r:id="rId21"/>
    <p:sldId id="2206" r:id="rId22"/>
    <p:sldId id="2210" r:id="rId23"/>
    <p:sldId id="2211" r:id="rId24"/>
    <p:sldId id="2212" r:id="rId25"/>
    <p:sldId id="2229" r:id="rId26"/>
    <p:sldId id="2217" r:id="rId27"/>
    <p:sldId id="2218" r:id="rId28"/>
    <p:sldId id="2220" r:id="rId29"/>
    <p:sldId id="2213" r:id="rId30"/>
    <p:sldId id="2227" r:id="rId31"/>
    <p:sldId id="2228" r:id="rId32"/>
    <p:sldId id="2264" r:id="rId33"/>
    <p:sldId id="2265" r:id="rId34"/>
    <p:sldId id="2266" r:id="rId35"/>
    <p:sldId id="2223" r:id="rId36"/>
    <p:sldId id="286" r:id="rId37"/>
    <p:sldId id="2214" r:id="rId38"/>
    <p:sldId id="2215" r:id="rId39"/>
    <p:sldId id="2216" r:id="rId40"/>
    <p:sldId id="2230" r:id="rId41"/>
    <p:sldId id="2231" r:id="rId42"/>
    <p:sldId id="2232" r:id="rId43"/>
    <p:sldId id="2233" r:id="rId44"/>
    <p:sldId id="2236" r:id="rId45"/>
    <p:sldId id="2237" r:id="rId46"/>
    <p:sldId id="2238" r:id="rId47"/>
    <p:sldId id="2239" r:id="rId48"/>
    <p:sldId id="2242" r:id="rId49"/>
    <p:sldId id="2243" r:id="rId50"/>
    <p:sldId id="2234" r:id="rId51"/>
    <p:sldId id="2235" r:id="rId52"/>
    <p:sldId id="2224" r:id="rId53"/>
    <p:sldId id="2240" r:id="rId54"/>
    <p:sldId id="2241" r:id="rId55"/>
    <p:sldId id="2248" r:id="rId56"/>
    <p:sldId id="2260" r:id="rId57"/>
    <p:sldId id="2263" r:id="rId58"/>
    <p:sldId id="2244" r:id="rId59"/>
    <p:sldId id="2245" r:id="rId60"/>
    <p:sldId id="2246" r:id="rId61"/>
    <p:sldId id="2247" r:id="rId62"/>
    <p:sldId id="2253" r:id="rId63"/>
    <p:sldId id="2255" r:id="rId64"/>
    <p:sldId id="2256" r:id="rId65"/>
    <p:sldId id="2250" r:id="rId66"/>
    <p:sldId id="267" r:id="rId67"/>
    <p:sldId id="2258" r:id="rId68"/>
    <p:sldId id="2259" r:id="rId69"/>
    <p:sldId id="2182" r:id="rId70"/>
    <p:sldId id="257" r:id="rId71"/>
    <p:sldId id="2178" r:id="rId72"/>
    <p:sldId id="259" r:id="rId73"/>
    <p:sldId id="2179" r:id="rId74"/>
    <p:sldId id="2180" r:id="rId75"/>
    <p:sldId id="262" r:id="rId76"/>
    <p:sldId id="2181" r:id="rId77"/>
    <p:sldId id="2183" r:id="rId78"/>
    <p:sldId id="266" r:id="rId79"/>
    <p:sldId id="268"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819D7D0-895D-0F43-8309-ABD5363539BD}">
          <p14:sldIdLst>
            <p14:sldId id="256"/>
            <p14:sldId id="1693"/>
            <p14:sldId id="2198"/>
            <p14:sldId id="2199"/>
            <p14:sldId id="2200"/>
            <p14:sldId id="2201"/>
            <p14:sldId id="2202"/>
            <p14:sldId id="261"/>
            <p14:sldId id="2177"/>
            <p14:sldId id="2170"/>
            <p14:sldId id="2171"/>
            <p14:sldId id="2203"/>
            <p14:sldId id="2172"/>
            <p14:sldId id="2205"/>
            <p14:sldId id="2173"/>
            <p14:sldId id="2174"/>
            <p14:sldId id="2175"/>
            <p14:sldId id="2207"/>
            <p14:sldId id="2208"/>
            <p14:sldId id="2209"/>
            <p14:sldId id="2206"/>
            <p14:sldId id="2210"/>
            <p14:sldId id="2211"/>
            <p14:sldId id="2212"/>
            <p14:sldId id="2229"/>
            <p14:sldId id="2217"/>
            <p14:sldId id="2218"/>
            <p14:sldId id="2220"/>
            <p14:sldId id="2213"/>
            <p14:sldId id="2227"/>
            <p14:sldId id="2228"/>
            <p14:sldId id="2264"/>
            <p14:sldId id="2265"/>
            <p14:sldId id="2266"/>
            <p14:sldId id="2223"/>
            <p14:sldId id="286"/>
            <p14:sldId id="2214"/>
            <p14:sldId id="2215"/>
            <p14:sldId id="2216"/>
            <p14:sldId id="2230"/>
            <p14:sldId id="2231"/>
            <p14:sldId id="2232"/>
            <p14:sldId id="2233"/>
            <p14:sldId id="2236"/>
            <p14:sldId id="2237"/>
            <p14:sldId id="2238"/>
            <p14:sldId id="2239"/>
            <p14:sldId id="2242"/>
            <p14:sldId id="2243"/>
            <p14:sldId id="2234"/>
            <p14:sldId id="2235"/>
            <p14:sldId id="2224"/>
            <p14:sldId id="2240"/>
            <p14:sldId id="2241"/>
            <p14:sldId id="2248"/>
            <p14:sldId id="2260"/>
            <p14:sldId id="2263"/>
            <p14:sldId id="2244"/>
            <p14:sldId id="2245"/>
            <p14:sldId id="2246"/>
            <p14:sldId id="2247"/>
            <p14:sldId id="2253"/>
            <p14:sldId id="2255"/>
            <p14:sldId id="2256"/>
            <p14:sldId id="2250"/>
            <p14:sldId id="267"/>
            <p14:sldId id="2258"/>
            <p14:sldId id="2259"/>
            <p14:sldId id="2182"/>
            <p14:sldId id="257"/>
            <p14:sldId id="2178"/>
            <p14:sldId id="259"/>
            <p14:sldId id="2179"/>
            <p14:sldId id="2180"/>
            <p14:sldId id="262"/>
            <p14:sldId id="2181"/>
            <p14:sldId id="2183"/>
            <p14:sldId id="266"/>
            <p14:sldId id="268"/>
          </p14:sldIdLst>
        </p14:section>
        <p14:section name="Introduction" id="{DFC01693-FC29-B728-0FC2-D445FB14DDEC}">
          <p14:sldIdLst/>
        </p14:section>
        <p14:section name="Relaxation" id="{0589FBBA-BB02-254E-B473-58A771A64429}">
          <p14:sldIdLst/>
        </p14:section>
        <p14:section name="BOLD" id="{0F7B167D-D910-F348-3A16-1FE2D92F704A}">
          <p14:sldIdLst/>
        </p14:section>
        <p14:section name="ASL &amp; VASO" id="{67E0C3DE-F007-6520-EB26-F38333F42079}">
          <p14:sldIdLst/>
        </p14:section>
        <p14:section name="Noise" id="{4A361A28-ADB3-B7C1-1CC9-21F7D4C0DBA9}">
          <p14:sldIdLst/>
        </p14:section>
        <p14:section name="Field homogeneity" id="{0AED2351-132A-C72C-7D78-4BE294F83668}">
          <p14:sldIdLst/>
        </p14:section>
        <p14:section name="Summary" id="{DE05B196-C1D3-3C44-516D-86FDA68C61D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69"/>
    <p:restoredTop sz="94934"/>
  </p:normalViewPr>
  <p:slideViewPr>
    <p:cSldViewPr snapToGrid="0">
      <p:cViewPr varScale="1">
        <p:scale>
          <a:sx n="86" d="100"/>
          <a:sy n="86" d="100"/>
        </p:scale>
        <p:origin x="640" y="192"/>
      </p:cViewPr>
      <p:guideLst/>
    </p:cSldViewPr>
  </p:slideViewPr>
  <p:notesTextViewPr>
    <p:cViewPr>
      <p:scale>
        <a:sx n="1" d="1"/>
        <a:sy n="1" d="1"/>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A3874D-0B72-1A49-9820-4A3D86937290}" type="doc">
      <dgm:prSet loTypeId="urn:microsoft.com/office/officeart/2005/8/layout/venn1" loCatId="" qsTypeId="urn:microsoft.com/office/officeart/2005/8/quickstyle/simple4#1" qsCatId="simple" csTypeId="urn:microsoft.com/office/officeart/2005/8/colors/colorful1#1" csCatId="colorful" phldr="1"/>
      <dgm:spPr/>
      <dgm:t>
        <a:bodyPr/>
        <a:lstStyle/>
        <a:p>
          <a:endParaRPr lang="en-US"/>
        </a:p>
      </dgm:t>
    </dgm:pt>
    <dgm:pt modelId="{D76AFF97-2C94-AC4A-AE77-E298229FB812}">
      <dgm:prSet phldrT="[Text]" custT="1"/>
      <dgm:spPr>
        <a:ln>
          <a:solidFill>
            <a:schemeClr val="tx1"/>
          </a:solidFill>
        </a:ln>
      </dgm:spPr>
      <dgm:t>
        <a:bodyPr/>
        <a:lstStyle/>
        <a:p>
          <a:r>
            <a:rPr lang="en-US" sz="1400" b="1" dirty="0"/>
            <a:t>Paradigm Design &amp; Processing Methodology</a:t>
          </a:r>
        </a:p>
      </dgm:t>
    </dgm:pt>
    <dgm:pt modelId="{F4B99514-ADB2-5F47-8579-2E2A940471E9}" type="parTrans" cxnId="{E00E8102-0A1D-D342-9082-20778FB26FAF}">
      <dgm:prSet/>
      <dgm:spPr/>
      <dgm:t>
        <a:bodyPr/>
        <a:lstStyle/>
        <a:p>
          <a:endParaRPr lang="en-US"/>
        </a:p>
      </dgm:t>
    </dgm:pt>
    <dgm:pt modelId="{7F01C417-8047-9B43-AF5B-5BA9DD7C550F}" type="sibTrans" cxnId="{E00E8102-0A1D-D342-9082-20778FB26FAF}">
      <dgm:prSet/>
      <dgm:spPr/>
      <dgm:t>
        <a:bodyPr/>
        <a:lstStyle/>
        <a:p>
          <a:endParaRPr lang="en-US"/>
        </a:p>
      </dgm:t>
    </dgm:pt>
    <dgm:pt modelId="{64CDFF1F-DAC6-C846-A243-50404C02E032}">
      <dgm:prSet phldrT="[Text]" custT="1"/>
      <dgm:spPr>
        <a:solidFill>
          <a:srgbClr val="97D2F0">
            <a:alpha val="65882"/>
          </a:srgbClr>
        </a:solidFill>
        <a:ln>
          <a:solidFill>
            <a:schemeClr val="tx1"/>
          </a:solidFill>
        </a:ln>
      </dgm:spPr>
      <dgm:t>
        <a:bodyPr/>
        <a:lstStyle/>
        <a:p>
          <a:r>
            <a:rPr lang="en-US" sz="1400" b="1" dirty="0"/>
            <a:t>MRI Pulse Sequences &amp; Hardware</a:t>
          </a:r>
        </a:p>
      </dgm:t>
    </dgm:pt>
    <dgm:pt modelId="{54B9E4E4-3045-8141-B11D-A99337DFAECC}" type="parTrans" cxnId="{8B8C5D37-7B79-A948-BB49-5629F1753A5F}">
      <dgm:prSet/>
      <dgm:spPr/>
      <dgm:t>
        <a:bodyPr/>
        <a:lstStyle/>
        <a:p>
          <a:endParaRPr lang="en-US"/>
        </a:p>
      </dgm:t>
    </dgm:pt>
    <dgm:pt modelId="{C36B4597-1927-6448-95B6-D0CB7236FC9D}" type="sibTrans" cxnId="{8B8C5D37-7B79-A948-BB49-5629F1753A5F}">
      <dgm:prSet/>
      <dgm:spPr/>
      <dgm:t>
        <a:bodyPr/>
        <a:lstStyle/>
        <a:p>
          <a:endParaRPr lang="en-US"/>
        </a:p>
      </dgm:t>
    </dgm:pt>
    <dgm:pt modelId="{A457CA34-8D4D-AE44-BD42-60F26CD3F02C}">
      <dgm:prSet phldrT="[Text]" custT="1"/>
      <dgm:spPr>
        <a:solidFill>
          <a:srgbClr val="D8A1CF">
            <a:alpha val="65882"/>
          </a:srgbClr>
        </a:solidFill>
        <a:ln>
          <a:solidFill>
            <a:schemeClr val="tx1"/>
          </a:solidFill>
        </a:ln>
      </dgm:spPr>
      <dgm:t>
        <a:bodyPr/>
        <a:lstStyle/>
        <a:p>
          <a:r>
            <a:rPr lang="en-US" sz="1400" b="1" dirty="0"/>
            <a:t>Interpretation of Contrast Mechanisms &amp; Physiology</a:t>
          </a:r>
        </a:p>
      </dgm:t>
    </dgm:pt>
    <dgm:pt modelId="{FB1CBB13-1BA8-4F45-9057-184DD88C86EB}" type="parTrans" cxnId="{456E8162-3C2A-EC4D-A4A5-BF6F8FD51751}">
      <dgm:prSet/>
      <dgm:spPr/>
      <dgm:t>
        <a:bodyPr/>
        <a:lstStyle/>
        <a:p>
          <a:endParaRPr lang="en-US"/>
        </a:p>
      </dgm:t>
    </dgm:pt>
    <dgm:pt modelId="{3997114F-4C02-8243-B8C3-ECA358457221}" type="sibTrans" cxnId="{456E8162-3C2A-EC4D-A4A5-BF6F8FD51751}">
      <dgm:prSet/>
      <dgm:spPr/>
      <dgm:t>
        <a:bodyPr/>
        <a:lstStyle/>
        <a:p>
          <a:endParaRPr lang="en-US"/>
        </a:p>
      </dgm:t>
    </dgm:pt>
    <dgm:pt modelId="{F9D181CF-BF7D-B846-9305-EDE747CD3EC6}">
      <dgm:prSet phldrT="[Text]" custT="1"/>
      <dgm:spPr>
        <a:solidFill>
          <a:srgbClr val="92D050">
            <a:alpha val="66275"/>
          </a:srgbClr>
        </a:solidFill>
        <a:ln>
          <a:solidFill>
            <a:schemeClr val="tx1"/>
          </a:solidFill>
          <a:prstDash val="solid"/>
        </a:ln>
      </dgm:spPr>
      <dgm:t>
        <a:bodyPr/>
        <a:lstStyle/>
        <a:p>
          <a:r>
            <a:rPr lang="en-US" sz="1400" b="1" dirty="0"/>
            <a:t>Basic Research &amp; Clinical Applications</a:t>
          </a:r>
        </a:p>
      </dgm:t>
    </dgm:pt>
    <dgm:pt modelId="{401E3043-BBBA-BF4E-85EB-C6AE0A141801}" type="parTrans" cxnId="{4865411C-84C1-F44B-B2C6-6E6BCA9B3A0D}">
      <dgm:prSet/>
      <dgm:spPr/>
      <dgm:t>
        <a:bodyPr/>
        <a:lstStyle/>
        <a:p>
          <a:endParaRPr lang="en-US"/>
        </a:p>
      </dgm:t>
    </dgm:pt>
    <dgm:pt modelId="{3658FE50-87C2-CB4D-909A-63238079A347}" type="sibTrans" cxnId="{4865411C-84C1-F44B-B2C6-6E6BCA9B3A0D}">
      <dgm:prSet/>
      <dgm:spPr/>
      <dgm:t>
        <a:bodyPr/>
        <a:lstStyle/>
        <a:p>
          <a:endParaRPr lang="en-US"/>
        </a:p>
      </dgm:t>
    </dgm:pt>
    <dgm:pt modelId="{9CDF4862-914B-B142-A8A7-B896D829185C}" type="pres">
      <dgm:prSet presAssocID="{76A3874D-0B72-1A49-9820-4A3D86937290}" presName="compositeShape" presStyleCnt="0">
        <dgm:presLayoutVars>
          <dgm:chMax val="7"/>
          <dgm:dir/>
          <dgm:resizeHandles val="exact"/>
        </dgm:presLayoutVars>
      </dgm:prSet>
      <dgm:spPr/>
    </dgm:pt>
    <dgm:pt modelId="{B6BA2DD7-D853-3246-9728-727AAB7E3481}" type="pres">
      <dgm:prSet presAssocID="{D76AFF97-2C94-AC4A-AE77-E298229FB812}" presName="circ1" presStyleLbl="vennNode1" presStyleIdx="0" presStyleCnt="4"/>
      <dgm:spPr/>
    </dgm:pt>
    <dgm:pt modelId="{89FC4CCB-8C81-ED4D-BEAB-506376340629}" type="pres">
      <dgm:prSet presAssocID="{D76AFF97-2C94-AC4A-AE77-E298229FB812}" presName="circ1Tx" presStyleLbl="revTx" presStyleIdx="0" presStyleCnt="0">
        <dgm:presLayoutVars>
          <dgm:chMax val="0"/>
          <dgm:chPref val="0"/>
          <dgm:bulletEnabled val="1"/>
        </dgm:presLayoutVars>
      </dgm:prSet>
      <dgm:spPr/>
    </dgm:pt>
    <dgm:pt modelId="{CB51B15B-36F8-C34C-8C4A-A91934AFC06A}" type="pres">
      <dgm:prSet presAssocID="{F9D181CF-BF7D-B846-9305-EDE747CD3EC6}" presName="circ2" presStyleLbl="vennNode1" presStyleIdx="1" presStyleCnt="4"/>
      <dgm:spPr/>
    </dgm:pt>
    <dgm:pt modelId="{816EC692-EEAF-1245-9401-4D1E0DC3C9C9}" type="pres">
      <dgm:prSet presAssocID="{F9D181CF-BF7D-B846-9305-EDE747CD3EC6}" presName="circ2Tx" presStyleLbl="revTx" presStyleIdx="0" presStyleCnt="0">
        <dgm:presLayoutVars>
          <dgm:chMax val="0"/>
          <dgm:chPref val="0"/>
          <dgm:bulletEnabled val="1"/>
        </dgm:presLayoutVars>
      </dgm:prSet>
      <dgm:spPr/>
    </dgm:pt>
    <dgm:pt modelId="{76BC26C7-E3EB-A34C-A1AF-35066AE578FD}" type="pres">
      <dgm:prSet presAssocID="{64CDFF1F-DAC6-C846-A243-50404C02E032}" presName="circ3" presStyleLbl="vennNode1" presStyleIdx="2" presStyleCnt="4"/>
      <dgm:spPr/>
    </dgm:pt>
    <dgm:pt modelId="{7C9E5DF0-3640-6D4C-989D-0A1610E3E61B}" type="pres">
      <dgm:prSet presAssocID="{64CDFF1F-DAC6-C846-A243-50404C02E032}" presName="circ3Tx" presStyleLbl="revTx" presStyleIdx="0" presStyleCnt="0">
        <dgm:presLayoutVars>
          <dgm:chMax val="0"/>
          <dgm:chPref val="0"/>
          <dgm:bulletEnabled val="1"/>
        </dgm:presLayoutVars>
      </dgm:prSet>
      <dgm:spPr/>
    </dgm:pt>
    <dgm:pt modelId="{D39DE17A-2F9D-624B-94E0-3392F573C7EC}" type="pres">
      <dgm:prSet presAssocID="{A457CA34-8D4D-AE44-BD42-60F26CD3F02C}" presName="circ4" presStyleLbl="vennNode1" presStyleIdx="3" presStyleCnt="4"/>
      <dgm:spPr/>
    </dgm:pt>
    <dgm:pt modelId="{441CA1B7-F358-EC46-85C5-8996119BA12D}" type="pres">
      <dgm:prSet presAssocID="{A457CA34-8D4D-AE44-BD42-60F26CD3F02C}" presName="circ4Tx" presStyleLbl="revTx" presStyleIdx="0" presStyleCnt="0">
        <dgm:presLayoutVars>
          <dgm:chMax val="0"/>
          <dgm:chPref val="0"/>
          <dgm:bulletEnabled val="1"/>
        </dgm:presLayoutVars>
      </dgm:prSet>
      <dgm:spPr/>
    </dgm:pt>
  </dgm:ptLst>
  <dgm:cxnLst>
    <dgm:cxn modelId="{E00E8102-0A1D-D342-9082-20778FB26FAF}" srcId="{76A3874D-0B72-1A49-9820-4A3D86937290}" destId="{D76AFF97-2C94-AC4A-AE77-E298229FB812}" srcOrd="0" destOrd="0" parTransId="{F4B99514-ADB2-5F47-8579-2E2A940471E9}" sibTransId="{7F01C417-8047-9B43-AF5B-5BA9DD7C550F}"/>
    <dgm:cxn modelId="{D12FDC05-0660-4A4C-9599-8C7D3B6AAD5C}" type="presOf" srcId="{64CDFF1F-DAC6-C846-A243-50404C02E032}" destId="{7C9E5DF0-3640-6D4C-989D-0A1610E3E61B}" srcOrd="1" destOrd="0" presId="urn:microsoft.com/office/officeart/2005/8/layout/venn1"/>
    <dgm:cxn modelId="{4865411C-84C1-F44B-B2C6-6E6BCA9B3A0D}" srcId="{76A3874D-0B72-1A49-9820-4A3D86937290}" destId="{F9D181CF-BF7D-B846-9305-EDE747CD3EC6}" srcOrd="1" destOrd="0" parTransId="{401E3043-BBBA-BF4E-85EB-C6AE0A141801}" sibTransId="{3658FE50-87C2-CB4D-909A-63238079A347}"/>
    <dgm:cxn modelId="{8B8C5D37-7B79-A948-BB49-5629F1753A5F}" srcId="{76A3874D-0B72-1A49-9820-4A3D86937290}" destId="{64CDFF1F-DAC6-C846-A243-50404C02E032}" srcOrd="2" destOrd="0" parTransId="{54B9E4E4-3045-8141-B11D-A99337DFAECC}" sibTransId="{C36B4597-1927-6448-95B6-D0CB7236FC9D}"/>
    <dgm:cxn modelId="{0719C548-4B39-7F4C-A3A1-84314849CFB7}" type="presOf" srcId="{D76AFF97-2C94-AC4A-AE77-E298229FB812}" destId="{89FC4CCB-8C81-ED4D-BEAB-506376340629}" srcOrd="1" destOrd="0" presId="urn:microsoft.com/office/officeart/2005/8/layout/venn1"/>
    <dgm:cxn modelId="{35909E5D-1A28-7B49-851F-7D157D59E7A4}" type="presOf" srcId="{A457CA34-8D4D-AE44-BD42-60F26CD3F02C}" destId="{441CA1B7-F358-EC46-85C5-8996119BA12D}" srcOrd="1" destOrd="0" presId="urn:microsoft.com/office/officeart/2005/8/layout/venn1"/>
    <dgm:cxn modelId="{456E8162-3C2A-EC4D-A4A5-BF6F8FD51751}" srcId="{76A3874D-0B72-1A49-9820-4A3D86937290}" destId="{A457CA34-8D4D-AE44-BD42-60F26CD3F02C}" srcOrd="3" destOrd="0" parTransId="{FB1CBB13-1BA8-4F45-9057-184DD88C86EB}" sibTransId="{3997114F-4C02-8243-B8C3-ECA358457221}"/>
    <dgm:cxn modelId="{3AE72273-8F21-D745-920B-8BE157D10A74}" type="presOf" srcId="{F9D181CF-BF7D-B846-9305-EDE747CD3EC6}" destId="{CB51B15B-36F8-C34C-8C4A-A91934AFC06A}" srcOrd="0" destOrd="0" presId="urn:microsoft.com/office/officeart/2005/8/layout/venn1"/>
    <dgm:cxn modelId="{39897190-167C-6645-B8FD-7E2B4420B557}" type="presOf" srcId="{76A3874D-0B72-1A49-9820-4A3D86937290}" destId="{9CDF4862-914B-B142-A8A7-B896D829185C}" srcOrd="0" destOrd="0" presId="urn:microsoft.com/office/officeart/2005/8/layout/venn1"/>
    <dgm:cxn modelId="{4B8EDEA2-755B-4440-884E-8B54D29F229D}" type="presOf" srcId="{A457CA34-8D4D-AE44-BD42-60F26CD3F02C}" destId="{D39DE17A-2F9D-624B-94E0-3392F573C7EC}" srcOrd="0" destOrd="0" presId="urn:microsoft.com/office/officeart/2005/8/layout/venn1"/>
    <dgm:cxn modelId="{103CA5C8-678A-C44C-920B-5ED6FD8E6A91}" type="presOf" srcId="{F9D181CF-BF7D-B846-9305-EDE747CD3EC6}" destId="{816EC692-EEAF-1245-9401-4D1E0DC3C9C9}" srcOrd="1" destOrd="0" presId="urn:microsoft.com/office/officeart/2005/8/layout/venn1"/>
    <dgm:cxn modelId="{DCD972D7-799B-A042-B6F0-32DE18A849E9}" type="presOf" srcId="{D76AFF97-2C94-AC4A-AE77-E298229FB812}" destId="{B6BA2DD7-D853-3246-9728-727AAB7E3481}" srcOrd="0" destOrd="0" presId="urn:microsoft.com/office/officeart/2005/8/layout/venn1"/>
    <dgm:cxn modelId="{345BC5E2-220C-7044-960B-9CD221C86E84}" type="presOf" srcId="{64CDFF1F-DAC6-C846-A243-50404C02E032}" destId="{76BC26C7-E3EB-A34C-A1AF-35066AE578FD}" srcOrd="0" destOrd="0" presId="urn:microsoft.com/office/officeart/2005/8/layout/venn1"/>
    <dgm:cxn modelId="{C5CE787A-89B3-7D4B-B620-84BAD93DB9DD}" type="presParOf" srcId="{9CDF4862-914B-B142-A8A7-B896D829185C}" destId="{B6BA2DD7-D853-3246-9728-727AAB7E3481}" srcOrd="0" destOrd="0" presId="urn:microsoft.com/office/officeart/2005/8/layout/venn1"/>
    <dgm:cxn modelId="{74A88115-822B-7248-B735-880A8D2A2051}" type="presParOf" srcId="{9CDF4862-914B-B142-A8A7-B896D829185C}" destId="{89FC4CCB-8C81-ED4D-BEAB-506376340629}" srcOrd="1" destOrd="0" presId="urn:microsoft.com/office/officeart/2005/8/layout/venn1"/>
    <dgm:cxn modelId="{6BBF3370-7961-A249-9E1A-ED026FBB6E2A}" type="presParOf" srcId="{9CDF4862-914B-B142-A8A7-B896D829185C}" destId="{CB51B15B-36F8-C34C-8C4A-A91934AFC06A}" srcOrd="2" destOrd="0" presId="urn:microsoft.com/office/officeart/2005/8/layout/venn1"/>
    <dgm:cxn modelId="{23FFCBE2-D767-EC4B-B7CB-D90E2E870AF0}" type="presParOf" srcId="{9CDF4862-914B-B142-A8A7-B896D829185C}" destId="{816EC692-EEAF-1245-9401-4D1E0DC3C9C9}" srcOrd="3" destOrd="0" presId="urn:microsoft.com/office/officeart/2005/8/layout/venn1"/>
    <dgm:cxn modelId="{CBFA6FF8-C6C5-9F43-9FEE-856AB2EB6CD2}" type="presParOf" srcId="{9CDF4862-914B-B142-A8A7-B896D829185C}" destId="{76BC26C7-E3EB-A34C-A1AF-35066AE578FD}" srcOrd="4" destOrd="0" presId="urn:microsoft.com/office/officeart/2005/8/layout/venn1"/>
    <dgm:cxn modelId="{8227AAB0-76A4-5A4E-A7CA-C2228B7DD0D6}" type="presParOf" srcId="{9CDF4862-914B-B142-A8A7-B896D829185C}" destId="{7C9E5DF0-3640-6D4C-989D-0A1610E3E61B}" srcOrd="5" destOrd="0" presId="urn:microsoft.com/office/officeart/2005/8/layout/venn1"/>
    <dgm:cxn modelId="{9E72729B-672C-8A4A-A39A-DA43CF2FC198}" type="presParOf" srcId="{9CDF4862-914B-B142-A8A7-B896D829185C}" destId="{D39DE17A-2F9D-624B-94E0-3392F573C7EC}" srcOrd="6" destOrd="0" presId="urn:microsoft.com/office/officeart/2005/8/layout/venn1"/>
    <dgm:cxn modelId="{0EAA22A2-930A-FE45-A030-99DAE12DF4AF}" type="presParOf" srcId="{9CDF4862-914B-B142-A8A7-B896D829185C}" destId="{441CA1B7-F358-EC46-85C5-8996119BA12D}" srcOrd="7"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A2DD7-D853-3246-9728-727AAB7E3481}">
      <dsp:nvSpPr>
        <dsp:cNvPr id="0" name=""/>
        <dsp:cNvSpPr/>
      </dsp:nvSpPr>
      <dsp:spPr>
        <a:xfrm>
          <a:off x="2974021" y="60071"/>
          <a:ext cx="3123739" cy="3123739"/>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solidFill>
            <a:schemeClr val="tx1"/>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t>Paradigm Design &amp; Processing Methodology</a:t>
          </a:r>
        </a:p>
      </dsp:txBody>
      <dsp:txXfrm>
        <a:off x="3334453" y="480575"/>
        <a:ext cx="2402876" cy="991186"/>
      </dsp:txXfrm>
    </dsp:sp>
    <dsp:sp modelId="{CB51B15B-36F8-C34C-8C4A-A91934AFC06A}">
      <dsp:nvSpPr>
        <dsp:cNvPr id="0" name=""/>
        <dsp:cNvSpPr/>
      </dsp:nvSpPr>
      <dsp:spPr>
        <a:xfrm>
          <a:off x="4355675" y="1441726"/>
          <a:ext cx="3123739" cy="3123739"/>
        </a:xfrm>
        <a:prstGeom prst="ellipse">
          <a:avLst/>
        </a:prstGeom>
        <a:solidFill>
          <a:srgbClr val="92D050">
            <a:alpha val="66275"/>
          </a:srgbClr>
        </a:solidFill>
        <a:ln>
          <a:solidFill>
            <a:schemeClr val="tx1"/>
          </a:solidFill>
          <a:prstDash val="solid"/>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t>Basic Research &amp; Clinical Applications</a:t>
          </a:r>
        </a:p>
      </dsp:txBody>
      <dsp:txXfrm>
        <a:off x="6037689" y="1802157"/>
        <a:ext cx="1201438" cy="2402876"/>
      </dsp:txXfrm>
    </dsp:sp>
    <dsp:sp modelId="{76BC26C7-E3EB-A34C-A1AF-35066AE578FD}">
      <dsp:nvSpPr>
        <dsp:cNvPr id="0" name=""/>
        <dsp:cNvSpPr/>
      </dsp:nvSpPr>
      <dsp:spPr>
        <a:xfrm>
          <a:off x="2974021" y="2823380"/>
          <a:ext cx="3123739" cy="3123739"/>
        </a:xfrm>
        <a:prstGeom prst="ellipse">
          <a:avLst/>
        </a:prstGeom>
        <a:solidFill>
          <a:srgbClr val="97D2F0">
            <a:alpha val="65882"/>
          </a:srgbClr>
        </a:solidFill>
        <a:ln>
          <a:solidFill>
            <a:schemeClr val="tx1"/>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t>MRI Pulse Sequences &amp; Hardware</a:t>
          </a:r>
        </a:p>
      </dsp:txBody>
      <dsp:txXfrm>
        <a:off x="3334453" y="4535429"/>
        <a:ext cx="2402876" cy="991186"/>
      </dsp:txXfrm>
    </dsp:sp>
    <dsp:sp modelId="{D39DE17A-2F9D-624B-94E0-3392F573C7EC}">
      <dsp:nvSpPr>
        <dsp:cNvPr id="0" name=""/>
        <dsp:cNvSpPr/>
      </dsp:nvSpPr>
      <dsp:spPr>
        <a:xfrm>
          <a:off x="1592367" y="1441726"/>
          <a:ext cx="3123739" cy="3123739"/>
        </a:xfrm>
        <a:prstGeom prst="ellipse">
          <a:avLst/>
        </a:prstGeom>
        <a:solidFill>
          <a:srgbClr val="D8A1CF">
            <a:alpha val="65882"/>
          </a:srgbClr>
        </a:solidFill>
        <a:ln>
          <a:solidFill>
            <a:schemeClr val="tx1"/>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t>Interpretation of Contrast Mechanisms &amp; Physiology</a:t>
          </a:r>
        </a:p>
      </dsp:txBody>
      <dsp:txXfrm>
        <a:off x="1832655" y="1802157"/>
        <a:ext cx="1201438" cy="240287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A49EF3-1DB7-E947-A2DA-DD98226E4564}" type="datetimeFigureOut">
              <a:rPr lang="en-US" smtClean="0"/>
              <a:t>10/8/26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51C505-D6D4-9A4E-BD92-E021724464BD}" type="slidenum">
              <a:rPr lang="en-US" smtClean="0"/>
              <a:t>‹#›</a:t>
            </a:fld>
            <a:endParaRPr lang="en-US"/>
          </a:p>
        </p:txBody>
      </p:sp>
    </p:spTree>
    <p:extLst>
      <p:ext uri="{BB962C8B-B14F-4D97-AF65-F5344CB8AC3E}">
        <p14:creationId xmlns:p14="http://schemas.microsoft.com/office/powerpoint/2010/main" val="2977746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B5FA78-726A-3340-BC3E-F547302AEFD6}" type="slidenum">
              <a:rPr lang="en-US" smtClean="0"/>
              <a:t>2</a:t>
            </a:fld>
            <a:endParaRPr lang="en-US"/>
          </a:p>
        </p:txBody>
      </p:sp>
    </p:spTree>
    <p:extLst>
      <p:ext uri="{BB962C8B-B14F-4D97-AF65-F5344CB8AC3E}">
        <p14:creationId xmlns:p14="http://schemas.microsoft.com/office/powerpoint/2010/main" val="939266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51C505-D6D4-9A4E-BD92-E021724464BD}" type="slidenum">
              <a:rPr lang="en-US" smtClean="0"/>
              <a:t>4</a:t>
            </a:fld>
            <a:endParaRPr lang="en-US"/>
          </a:p>
        </p:txBody>
      </p:sp>
    </p:spTree>
    <p:extLst>
      <p:ext uri="{BB962C8B-B14F-4D97-AF65-F5344CB8AC3E}">
        <p14:creationId xmlns:p14="http://schemas.microsoft.com/office/powerpoint/2010/main" val="56636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Scanner prices follow reported figures; the Impulse scanner default subtracts siting from Magdeburg’s ~€15M building-inclusive figure. Service and staffing are placeholders to be replaced with vendor and HR figures.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51C505-D6D4-9A4E-BD92-E021724464BD}" type="slidenum">
              <a:rPr lang="en-US" smtClean="0"/>
              <a:t>12</a:t>
            </a:fld>
            <a:endParaRPr lang="en-US"/>
          </a:p>
        </p:txBody>
      </p:sp>
    </p:spTree>
    <p:extLst>
      <p:ext uri="{BB962C8B-B14F-4D97-AF65-F5344CB8AC3E}">
        <p14:creationId xmlns:p14="http://schemas.microsoft.com/office/powerpoint/2010/main" val="2119107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A88CA-46E2-0471-CF5B-756207C1D2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9967F5-2FC3-AFB2-61E4-9E730625F31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630B6B8-9E34-916D-F92C-7A5847C4993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55E301B-77C0-199B-FC09-1AB4F681C94A}"/>
              </a:ext>
            </a:extLst>
          </p:cNvPr>
          <p:cNvSpPr>
            <a:spLocks noGrp="1"/>
          </p:cNvSpPr>
          <p:nvPr>
            <p:ph type="sldNum" sz="quarter" idx="10"/>
          </p:nvPr>
        </p:nvSpPr>
        <p:spPr/>
        <p:txBody>
          <a:bodyPr/>
          <a:lstStyle/>
          <a:p>
            <a:pPr>
              <a:defRPr/>
            </a:pPr>
            <a:fld id="{72B5F721-2DD6-4536-9A45-00E434E07FA0}" type="slidenum">
              <a:rPr lang="en-US" smtClean="0"/>
              <a:pPr>
                <a:defRPr/>
              </a:pPr>
              <a:t>18</a:t>
            </a:fld>
            <a:endParaRPr lang="en-US"/>
          </a:p>
        </p:txBody>
      </p:sp>
    </p:spTree>
    <p:extLst>
      <p:ext uri="{BB962C8B-B14F-4D97-AF65-F5344CB8AC3E}">
        <p14:creationId xmlns:p14="http://schemas.microsoft.com/office/powerpoint/2010/main" val="3638690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 name="Google Shape;13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89F7F-694D-1286-462C-8C6F4066B5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A8CD9-9D7E-6560-A5F2-0F52665A2959}"/>
              </a:ext>
            </a:extLst>
          </p:cNvPr>
          <p:cNvSpPr>
            <a:spLocks noGrp="1" noRot="1" noChangeAspect="1"/>
          </p:cNvSpPr>
          <p:nvPr>
            <p:ph type="sldImg"/>
          </p:nvPr>
        </p:nvSpPr>
        <p:spPr>
          <a:xfrm>
            <a:off x="2286000" y="514350"/>
            <a:ext cx="4572000" cy="2571750"/>
          </a:xfrm>
        </p:spPr>
        <p:txBody>
          <a:bodyPr/>
          <a:lstStyle/>
          <a:p>
            <a:endParaRPr lang="en-US"/>
          </a:p>
        </p:txBody>
      </p:sp>
      <p:sp>
        <p:nvSpPr>
          <p:cNvPr id="3" name="Notes Placeholder 2">
            <a:extLst>
              <a:ext uri="{FF2B5EF4-FFF2-40B4-BE49-F238E27FC236}">
                <a16:creationId xmlns:a16="http://schemas.microsoft.com/office/drawing/2014/main" id="{B51C1B5F-7C0F-2EA6-DF44-55A00F6D1C4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124A8F-C41C-33EE-7781-06FFC5FDC3B0}"/>
              </a:ext>
            </a:extLst>
          </p:cNvPr>
          <p:cNvSpPr>
            <a:spLocks noGrp="1"/>
          </p:cNvSpPr>
          <p:nvPr>
            <p:ph type="sldNum" sz="quarter" idx="10"/>
          </p:nvPr>
        </p:nvSpPr>
        <p:spPr/>
        <p:txBody>
          <a:bodyPr/>
          <a:lstStyle/>
          <a:p>
            <a:fld id="{4DAE30EB-A35F-2049-B98C-645B7D1747B6}" type="slidenum">
              <a:rPr lang="en-US" smtClean="0"/>
              <a:t>23</a:t>
            </a:fld>
            <a:endParaRPr lang="en-US"/>
          </a:p>
        </p:txBody>
      </p:sp>
    </p:spTree>
    <p:extLst>
      <p:ext uri="{BB962C8B-B14F-4D97-AF65-F5344CB8AC3E}">
        <p14:creationId xmlns:p14="http://schemas.microsoft.com/office/powerpoint/2010/main" val="1438262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7AC29-C233-FAC0-F17B-9B66577A58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ABBB66-3F91-1EB3-665E-BCFE568D7110}"/>
              </a:ext>
            </a:extLst>
          </p:cNvPr>
          <p:cNvSpPr>
            <a:spLocks noGrp="1" noRot="1" noChangeAspect="1"/>
          </p:cNvSpPr>
          <p:nvPr>
            <p:ph type="sldImg"/>
          </p:nvPr>
        </p:nvSpPr>
        <p:spPr>
          <a:xfrm>
            <a:off x="2014538" y="554038"/>
            <a:ext cx="4929187" cy="2771775"/>
          </a:xfrm>
        </p:spPr>
        <p:txBody>
          <a:bodyPr/>
          <a:lstStyle/>
          <a:p>
            <a:endParaRPr lang="en-US"/>
          </a:p>
        </p:txBody>
      </p:sp>
      <p:sp>
        <p:nvSpPr>
          <p:cNvPr id="3" name="Notes Placeholder 2">
            <a:extLst>
              <a:ext uri="{FF2B5EF4-FFF2-40B4-BE49-F238E27FC236}">
                <a16:creationId xmlns:a16="http://schemas.microsoft.com/office/drawing/2014/main" id="{8C1BA2DA-9423-F39E-EB7D-C83B07E56A7F}"/>
              </a:ext>
            </a:extLst>
          </p:cNvPr>
          <p:cNvSpPr>
            <a:spLocks noGrp="1"/>
          </p:cNvSpPr>
          <p:nvPr>
            <p:ph type="body" idx="1"/>
          </p:nvPr>
        </p:nvSpPr>
        <p:spPr/>
        <p:txBody>
          <a:bodyPr/>
          <a:lstStyle/>
          <a:p>
            <a:endParaRPr lang="en-US" baseline="0" dirty="0"/>
          </a:p>
        </p:txBody>
      </p:sp>
      <p:sp>
        <p:nvSpPr>
          <p:cNvPr id="4" name="Slide Number Placeholder 3">
            <a:extLst>
              <a:ext uri="{FF2B5EF4-FFF2-40B4-BE49-F238E27FC236}">
                <a16:creationId xmlns:a16="http://schemas.microsoft.com/office/drawing/2014/main" id="{A8049F57-06F5-F20F-15FA-695FE0D594A4}"/>
              </a:ext>
            </a:extLst>
          </p:cNvPr>
          <p:cNvSpPr>
            <a:spLocks noGrp="1"/>
          </p:cNvSpPr>
          <p:nvPr>
            <p:ph type="sldNum" sz="quarter" idx="10"/>
          </p:nvPr>
        </p:nvSpPr>
        <p:spPr/>
        <p:txBody>
          <a:bodyPr/>
          <a:lstStyle/>
          <a:p>
            <a:pPr>
              <a:defRPr/>
            </a:pPr>
            <a:fld id="{72B5F721-2DD6-4536-9A45-00E434E07FA0}" type="slidenum">
              <a:rPr lang="en-US" smtClean="0"/>
              <a:pPr>
                <a:defRPr/>
              </a:pPr>
              <a:t>24</a:t>
            </a:fld>
            <a:endParaRPr lang="en-US"/>
          </a:p>
        </p:txBody>
      </p:sp>
    </p:spTree>
    <p:extLst>
      <p:ext uri="{BB962C8B-B14F-4D97-AF65-F5344CB8AC3E}">
        <p14:creationId xmlns:p14="http://schemas.microsoft.com/office/powerpoint/2010/main" val="179681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3F07F-CFB1-5100-A827-2F820DE21E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599BC2-086A-CC2D-3F3C-212F6459553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9C60BA2-5669-5A14-7D7B-C4C062EB046C}"/>
              </a:ext>
            </a:extLst>
          </p:cNvPr>
          <p:cNvSpPr>
            <a:spLocks noGrp="1"/>
          </p:cNvSpPr>
          <p:nvPr>
            <p:ph type="body" idx="1"/>
          </p:nvPr>
        </p:nvSpPr>
        <p:spPr/>
        <p:txBody>
          <a:bodyPr/>
          <a:lstStyle/>
          <a:p>
            <a:r>
              <a:rPr lang="en-US" dirty="0"/>
              <a:t>Low resolution: Triantafyllou 2005 showed tSNR at 3×3×3 mm nearly identical across 1.5T, 3T, and 7T. CNR ≈ (ΔS/S)/λ in this regime; ΔS/S rises 1.5–2× but λ also grows. High resolution: 7T stays largely thermal-dominated at 0.7–1.0 mm, so tSNR tracks SNR0 and CNR benefits from both SNR0 and ΔS/S. Respiration-induced ΔB0 is ~2.3× larger in Hz at 7T and modulates phase and apparent position along PE. Crossover values depend on coil, acceleration, and TE.</a:t>
            </a:r>
          </a:p>
        </p:txBody>
      </p:sp>
      <p:sp>
        <p:nvSpPr>
          <p:cNvPr id="4" name="Slide Number Placeholder 3">
            <a:extLst>
              <a:ext uri="{FF2B5EF4-FFF2-40B4-BE49-F238E27FC236}">
                <a16:creationId xmlns:a16="http://schemas.microsoft.com/office/drawing/2014/main" id="{10F7DAF8-91F0-8D44-7803-4FACFA0FBBEA}"/>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37164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D8C14-634F-47E2-E385-5034986863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BF008E-6824-1AF3-B239-D94B4595F08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34037A9-1E62-C32C-E3DC-ECFDABF0895E}"/>
              </a:ext>
            </a:extLst>
          </p:cNvPr>
          <p:cNvSpPr>
            <a:spLocks noGrp="1"/>
          </p:cNvSpPr>
          <p:nvPr>
            <p:ph type="body" idx="1"/>
          </p:nvPr>
        </p:nvSpPr>
        <p:spPr/>
        <p:txBody>
          <a:bodyPr/>
          <a:lstStyle/>
          <a:p>
            <a:r>
              <a:rPr lang="en-US" baseline="0" dirty="0"/>
              <a:t>They have names like Spin-EPI BOLD, </a:t>
            </a:r>
          </a:p>
          <a:p>
            <a:r>
              <a:rPr lang="en-US" baseline="0" dirty="0"/>
              <a:t>T1rho, VASO, T2-prep, or even diffusion weighted T2 prep.</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baseline="0" dirty="0"/>
          </a:p>
          <a:p>
            <a:pPr marL="0" marR="0" indent="0" algn="l" defTabSz="914400" rtl="0" eaLnBrk="1" fontAlgn="base" latinLnBrk="0" hangingPunct="1">
              <a:lnSpc>
                <a:spcPct val="100000"/>
              </a:lnSpc>
              <a:spcBef>
                <a:spcPct val="30000"/>
              </a:spcBef>
              <a:spcAft>
                <a:spcPct val="0"/>
              </a:spcAft>
              <a:buClrTx/>
              <a:buSzTx/>
              <a:buFontTx/>
              <a:buNone/>
              <a:tabLst/>
              <a:defRPr/>
            </a:pPr>
            <a:r>
              <a:rPr lang="en-US" baseline="0" dirty="0"/>
              <a:t>In these methods we can specifically manipulate the MRI signal to be sensitive to the aforementioned field perturbation of the blood vessels. </a:t>
            </a:r>
          </a:p>
          <a:p>
            <a:pPr marL="0" marR="0" indent="0" algn="l" defTabSz="914400" rtl="0" eaLnBrk="1" fontAlgn="base" latinLnBrk="0" hangingPunct="1">
              <a:lnSpc>
                <a:spcPct val="100000"/>
              </a:lnSpc>
              <a:spcBef>
                <a:spcPct val="30000"/>
              </a:spcBef>
              <a:spcAft>
                <a:spcPct val="0"/>
              </a:spcAft>
              <a:buClrTx/>
              <a:buSzTx/>
              <a:buFontTx/>
              <a:buNone/>
              <a:tabLst/>
              <a:defRPr/>
            </a:pPr>
            <a:r>
              <a:rPr lang="en-US" baseline="0" dirty="0"/>
              <a:t>For example to be more sensitive to the space in or around the vessels or more sensitive to the space out here or the space in here. To shift the sensitivity more  to small or bigger vessels. </a:t>
            </a:r>
          </a:p>
          <a:p>
            <a:endParaRPr lang="en-US" baseline="0" dirty="0"/>
          </a:p>
          <a:p>
            <a:r>
              <a:rPr lang="en-US" baseline="0" dirty="0"/>
              <a:t>WE COULD ACHIEVE this weighting to the different field perturbation sensitivity component with temporal sequence and concert of switching on and of the subcomponents of an MRI scanner, namely the radio frequency fields in RED and the magnetic gradient field. </a:t>
            </a:r>
          </a:p>
          <a:p>
            <a:r>
              <a:rPr lang="en-US" baseline="0" dirty="0"/>
              <a:t>depicted in so called sequence diagrams on the left. </a:t>
            </a:r>
          </a:p>
          <a:p>
            <a:endParaRPr lang="en-US" baseline="0" dirty="0"/>
          </a:p>
          <a:p>
            <a:r>
              <a:rPr lang="en-US" baseline="0" dirty="0"/>
              <a:t>And you can see that with the different manipulations of that, in the same brain regions </a:t>
            </a:r>
            <a:r>
              <a:rPr lang="en-US" baseline="0" dirty="0">
                <a:solidFill>
                  <a:srgbClr val="FF0000"/>
                </a:solidFill>
              </a:rPr>
              <a:t>I GET </a:t>
            </a:r>
            <a:r>
              <a:rPr lang="en-US" baseline="0" dirty="0"/>
              <a:t>very different, and also the specificity and sensitivity of the activity it </a:t>
            </a:r>
            <a:r>
              <a:rPr lang="en-US" baseline="0" dirty="0" err="1"/>
              <a:t>heterogenitous</a:t>
            </a:r>
            <a:r>
              <a:rPr lang="en-US" baseline="0" dirty="0"/>
              <a:t>. </a:t>
            </a:r>
          </a:p>
          <a:p>
            <a:endParaRPr lang="en-US" baseline="0" dirty="0"/>
          </a:p>
          <a:p>
            <a:r>
              <a:rPr lang="en-US" baseline="0" dirty="0"/>
              <a:t>Some are super noisy, where we are not really convinced to see anything. </a:t>
            </a:r>
          </a:p>
          <a:p>
            <a:r>
              <a:rPr lang="en-US" baseline="0" dirty="0"/>
              <a:t>in some you can see layer patterns ‘stripes’, and some are just one single stripe at the location of a large vein. </a:t>
            </a:r>
          </a:p>
          <a:p>
            <a:endParaRPr lang="en-US" baseline="0" dirty="0"/>
          </a:p>
          <a:p>
            <a:r>
              <a:rPr lang="en-US" baseline="0" dirty="0"/>
              <a:t>I tired to summarize all this in one graph plotting the specificity vs. the sensitivity.  </a:t>
            </a:r>
          </a:p>
          <a:p>
            <a:r>
              <a:rPr lang="en-US" baseline="0" dirty="0"/>
              <a:t>and most of the method are on this line. </a:t>
            </a:r>
          </a:p>
          <a:p>
            <a:r>
              <a:rPr lang="en-US" baseline="0" dirty="0" err="1"/>
              <a:t>Boratling</a:t>
            </a:r>
            <a:r>
              <a:rPr lang="en-US" baseline="0" dirty="0"/>
              <a:t> </a:t>
            </a:r>
            <a:r>
              <a:rPr lang="en-US" baseline="0" dirty="0" err="1"/>
              <a:t>speking</a:t>
            </a:r>
            <a:r>
              <a:rPr lang="en-US" baseline="0" dirty="0"/>
              <a:t>: you can pick one good feature sensitivity of specificity, but not both. The more sensitive you want to be the les specificity you get.</a:t>
            </a:r>
          </a:p>
          <a:p>
            <a:r>
              <a:rPr lang="en-US" baseline="0" dirty="0"/>
              <a:t>We end up </a:t>
            </a:r>
            <a:r>
              <a:rPr lang="en-US" baseline="0" dirty="0" err="1"/>
              <a:t>beeing</a:t>
            </a:r>
            <a:r>
              <a:rPr lang="en-US" baseline="0" dirty="0"/>
              <a:t> sensitive without layer specificity, or more specific to layers without the ability to measure it. </a:t>
            </a:r>
          </a:p>
          <a:p>
            <a:r>
              <a:rPr lang="en-US" baseline="0" dirty="0"/>
              <a:t> </a:t>
            </a:r>
          </a:p>
          <a:p>
            <a:r>
              <a:rPr lang="en-US" baseline="0" dirty="0"/>
              <a:t>However, there is one </a:t>
            </a:r>
            <a:r>
              <a:rPr lang="en-US" baseline="0" dirty="0" err="1"/>
              <a:t>outlayer</a:t>
            </a:r>
            <a:r>
              <a:rPr lang="en-US" baseline="0" dirty="0"/>
              <a:t>. Its not the most specific, and its not the most sensitive, But is has a good compromise of both. </a:t>
            </a:r>
          </a:p>
          <a:p>
            <a:endParaRPr lang="en-US" baseline="0" dirty="0"/>
          </a:p>
          <a:p>
            <a:r>
              <a:rPr lang="en-US" baseline="0" dirty="0"/>
              <a:t>So that’s the method to beat. And there are more and more methods that are being compared with VASO.</a:t>
            </a:r>
          </a:p>
          <a:p>
            <a:r>
              <a:rPr lang="en-US" baseline="0" dirty="0"/>
              <a:t>E.g. recently we compared VASO with ASL data from Maastricht, which might be slightly more specific, but not nearly as sensitive. </a:t>
            </a:r>
          </a:p>
          <a:p>
            <a:r>
              <a:rPr lang="en-US" baseline="0" dirty="0"/>
              <a:t>Or, I compared it with GRASE BOLD in </a:t>
            </a:r>
            <a:r>
              <a:rPr lang="en-US" baseline="0" dirty="0" err="1"/>
              <a:t>Feinbergs</a:t>
            </a:r>
            <a:r>
              <a:rPr lang="en-US" baseline="0" dirty="0"/>
              <a:t> </a:t>
            </a:r>
            <a:r>
              <a:rPr lang="en-US" baseline="0" dirty="0" err="1"/>
              <a:t>goup</a:t>
            </a:r>
            <a:r>
              <a:rPr lang="en-US" baseline="0" dirty="0"/>
              <a:t>, where the GRASE-</a:t>
            </a:r>
            <a:r>
              <a:rPr lang="en-US" baseline="0" dirty="0" err="1"/>
              <a:t>allone</a:t>
            </a:r>
            <a:r>
              <a:rPr lang="en-US" baseline="0" dirty="0"/>
              <a:t> looked surprisingly stripy and almost as layer-specific as VASO. </a:t>
            </a:r>
          </a:p>
          <a:p>
            <a:r>
              <a:rPr lang="en-US" baseline="0" dirty="0"/>
              <a:t>Since either of those methods is not as sensitive as GE-BOLD, we need to get all the sensitivity we can get form the field strength.</a:t>
            </a:r>
          </a:p>
          <a:p>
            <a:endParaRPr lang="en-US" baseline="0" dirty="0"/>
          </a:p>
        </p:txBody>
      </p:sp>
      <p:sp>
        <p:nvSpPr>
          <p:cNvPr id="4" name="Slide Number Placeholder 3">
            <a:extLst>
              <a:ext uri="{FF2B5EF4-FFF2-40B4-BE49-F238E27FC236}">
                <a16:creationId xmlns:a16="http://schemas.microsoft.com/office/drawing/2014/main" id="{CE337F88-528A-D1F9-9D28-6A9BBC9CC3E7}"/>
              </a:ext>
            </a:extLst>
          </p:cNvPr>
          <p:cNvSpPr>
            <a:spLocks noGrp="1"/>
          </p:cNvSpPr>
          <p:nvPr>
            <p:ph type="sldNum" sz="quarter" idx="10"/>
          </p:nvPr>
        </p:nvSpPr>
        <p:spPr/>
        <p:txBody>
          <a:bodyPr/>
          <a:lstStyle/>
          <a:p>
            <a:pPr>
              <a:defRPr/>
            </a:pPr>
            <a:fld id="{72B5F721-2DD6-4536-9A45-00E434E07FA0}" type="slidenum">
              <a:rPr lang="en-US" smtClean="0"/>
              <a:pPr>
                <a:defRPr/>
              </a:pPr>
              <a:t>28</a:t>
            </a:fld>
            <a:endParaRPr lang="en-US"/>
          </a:p>
        </p:txBody>
      </p:sp>
    </p:spTree>
    <p:extLst>
      <p:ext uri="{BB962C8B-B14F-4D97-AF65-F5344CB8AC3E}">
        <p14:creationId xmlns:p14="http://schemas.microsoft.com/office/powerpoint/2010/main" val="1577357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69220-D6AA-5358-A66E-0C6FB4D92E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25B018-92AA-DC11-E166-8D6A30F57C3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CFC1E6-C060-3C40-91C0-A4588D0314B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Fig. 2</a:t>
            </a:r>
            <a:r>
              <a:rPr lang="en-US" sz="1200" kern="1200" dirty="0">
                <a:solidFill>
                  <a:schemeClr val="tx1"/>
                </a:solidFill>
                <a:effectLst/>
                <a:latin typeface="+mn-lt"/>
                <a:ea typeface="+mn-ea"/>
                <a:cs typeface="+mn-cs"/>
              </a:rPr>
              <a:t>​ High-Resolution Methods that are Independent of large vein biases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 purpose of this figure is to illustrate the layer-dependent localization specificity of CBV-weighted fMRI methods.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A) </a:t>
            </a:r>
            <a:r>
              <a:rPr lang="en-US" sz="1200" kern="1200" dirty="0">
                <a:solidFill>
                  <a:schemeClr val="tx1"/>
                </a:solidFill>
                <a:effectLst/>
                <a:latin typeface="+mn-lt"/>
                <a:ea typeface="+mn-ea"/>
                <a:cs typeface="+mn-cs"/>
              </a:rPr>
              <a:t>illustrates the location of CBV change during a flickering checkerboard task at nominal 0.5 mm resolution. The underlay is the mean VASO signal with its inherent T1-contrast, which facilitates straightforward </a:t>
            </a:r>
            <a:r>
              <a:rPr lang="en-US" sz="1200" kern="1200" dirty="0" err="1">
                <a:solidFill>
                  <a:schemeClr val="tx1"/>
                </a:solidFill>
                <a:effectLst/>
                <a:latin typeface="+mn-lt"/>
                <a:ea typeface="+mn-ea"/>
                <a:cs typeface="+mn-cs"/>
              </a:rPr>
              <a:t>layerification</a:t>
            </a:r>
            <a:r>
              <a:rPr lang="en-US" sz="1200" kern="1200" dirty="0">
                <a:solidFill>
                  <a:schemeClr val="tx1"/>
                </a:solidFill>
                <a:effectLst/>
                <a:latin typeface="+mn-lt"/>
                <a:ea typeface="+mn-ea"/>
                <a:cs typeface="+mn-cs"/>
              </a:rPr>
              <a:t> in EPI space. The zoomed section shows that CBV changes are confined to the middle layers of the calcarine sulcus, without unwanted sensitivity to </a:t>
            </a:r>
            <a:r>
              <a:rPr lang="en-US" sz="1200" kern="1200" dirty="0" err="1">
                <a:solidFill>
                  <a:schemeClr val="tx1"/>
                </a:solidFill>
                <a:effectLst/>
                <a:latin typeface="+mn-lt"/>
                <a:ea typeface="+mn-ea"/>
                <a:cs typeface="+mn-cs"/>
              </a:rPr>
              <a:t>pial</a:t>
            </a:r>
            <a:r>
              <a:rPr lang="en-US" sz="1200" kern="1200" dirty="0">
                <a:solidFill>
                  <a:schemeClr val="tx1"/>
                </a:solidFill>
                <a:effectLst/>
                <a:latin typeface="+mn-lt"/>
                <a:ea typeface="+mn-ea"/>
                <a:cs typeface="+mn-cs"/>
              </a:rPr>
              <a:t> veins.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B</a:t>
            </a:r>
            <a:r>
              <a:rPr lang="en-US" sz="1200" kern="1200" dirty="0">
                <a:solidFill>
                  <a:schemeClr val="tx1"/>
                </a:solidFill>
                <a:effectLst/>
                <a:latin typeface="+mn-lt"/>
                <a:ea typeface="+mn-ea"/>
                <a:cs typeface="+mn-cs"/>
              </a:rPr>
              <a:t>​) shows the lack of sensitivity to local veins in VASO and GE-BOLD. The underlay is a 0.2 x 0.2 x 0.5 mm FLASH image (3 averages) to illustrate the location of the Stria </a:t>
            </a:r>
            <a:r>
              <a:rPr lang="en-US" sz="1200" kern="1200" dirty="0" err="1">
                <a:solidFill>
                  <a:schemeClr val="tx1"/>
                </a:solidFill>
                <a:effectLst/>
                <a:latin typeface="+mn-lt"/>
                <a:ea typeface="+mn-ea"/>
                <a:cs typeface="+mn-cs"/>
              </a:rPr>
              <a:t>Genari</a:t>
            </a:r>
            <a:r>
              <a:rPr lang="en-US" sz="1200" kern="1200" dirty="0">
                <a:solidFill>
                  <a:schemeClr val="tx1"/>
                </a:solidFill>
                <a:effectLst/>
                <a:latin typeface="+mn-lt"/>
                <a:ea typeface="+mn-ea"/>
                <a:cs typeface="+mn-cs"/>
              </a:rPr>
              <a:t> and the location of large intracortical veins (arrows in shades of gray). Layer profiles reveal that the VASO signal change is dominated from the Stria </a:t>
            </a:r>
            <a:r>
              <a:rPr lang="en-US" sz="1200" kern="1200" dirty="0" err="1">
                <a:solidFill>
                  <a:schemeClr val="tx1"/>
                </a:solidFill>
                <a:effectLst/>
                <a:latin typeface="+mn-lt"/>
                <a:ea typeface="+mn-ea"/>
                <a:cs typeface="+mn-cs"/>
              </a:rPr>
              <a:t>Genary</a:t>
            </a:r>
            <a:r>
              <a:rPr lang="en-US" sz="1200" kern="1200" dirty="0">
                <a:solidFill>
                  <a:schemeClr val="tx1"/>
                </a:solidFill>
                <a:effectLst/>
                <a:latin typeface="+mn-lt"/>
                <a:ea typeface="+mn-ea"/>
                <a:cs typeface="+mn-cs"/>
              </a:rPr>
              <a:t> (green arrow), the location of expected input from thalamus for this task. GE-BOLD on the other hand is dominated from superficial layers. This is presumably due to unwanted sensitivity of large draining veins. These data suggest that CBV fMRI can be advantageous to reveal laminar specific correlates of neural activity.</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Different to layer profiles, the columnar profiles show that VASO and BOLD exhibit very similar activity distributions. At the location of large diving veins (gray arrows), BOLD seems to be slightly larger. This effect is negligible compared to the overall variance along the cortical ribbon. These data suggest that the vein bias in GE-BOLD is not as severe in columnar fMRI as in layer-fMRI. This means that the advantage of VASO over GE-BOLD is more important in layer-fMRI than in columnar fMRI. </a:t>
            </a:r>
            <a:endParaRPr lang="en-US" dirty="0">
              <a:effectLst/>
            </a:endParaRPr>
          </a:p>
          <a:p>
            <a:endParaRPr lang="en-US" dirty="0"/>
          </a:p>
        </p:txBody>
      </p:sp>
      <p:sp>
        <p:nvSpPr>
          <p:cNvPr id="4" name="Slide Number Placeholder 3">
            <a:extLst>
              <a:ext uri="{FF2B5EF4-FFF2-40B4-BE49-F238E27FC236}">
                <a16:creationId xmlns:a16="http://schemas.microsoft.com/office/drawing/2014/main" id="{8210D75C-E956-4B6E-0295-C11CC0563732}"/>
              </a:ext>
            </a:extLst>
          </p:cNvPr>
          <p:cNvSpPr>
            <a:spLocks noGrp="1"/>
          </p:cNvSpPr>
          <p:nvPr>
            <p:ph type="sldNum" sz="quarter" idx="5"/>
          </p:nvPr>
        </p:nvSpPr>
        <p:spPr/>
        <p:txBody>
          <a:bodyPr/>
          <a:lstStyle/>
          <a:p>
            <a:fld id="{C83C4AC7-4229-704D-B242-306DBD24EAC7}" type="slidenum">
              <a:rPr lang="en-US" smtClean="0"/>
              <a:t>30</a:t>
            </a:fld>
            <a:endParaRPr lang="en-US"/>
          </a:p>
        </p:txBody>
      </p:sp>
    </p:spTree>
    <p:extLst>
      <p:ext uri="{BB962C8B-B14F-4D97-AF65-F5344CB8AC3E}">
        <p14:creationId xmlns:p14="http://schemas.microsoft.com/office/powerpoint/2010/main" val="9364991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51C505-D6D4-9A4E-BD92-E021724464BD}" type="slidenum">
              <a:rPr lang="en-US" smtClean="0"/>
              <a:t>31</a:t>
            </a:fld>
            <a:endParaRPr lang="en-US"/>
          </a:p>
        </p:txBody>
      </p:sp>
    </p:spTree>
    <p:extLst>
      <p:ext uri="{BB962C8B-B14F-4D97-AF65-F5344CB8AC3E}">
        <p14:creationId xmlns:p14="http://schemas.microsoft.com/office/powerpoint/2010/main" val="2353235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51C505-D6D4-9A4E-BD92-E021724464BD}" type="slidenum">
              <a:rPr lang="en-US" smtClean="0"/>
              <a:t>32</a:t>
            </a:fld>
            <a:endParaRPr lang="en-US"/>
          </a:p>
        </p:txBody>
      </p:sp>
    </p:spTree>
    <p:extLst>
      <p:ext uri="{BB962C8B-B14F-4D97-AF65-F5344CB8AC3E}">
        <p14:creationId xmlns:p14="http://schemas.microsoft.com/office/powerpoint/2010/main" val="4046234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51C505-D6D4-9A4E-BD92-E021724464BD}" type="slidenum">
              <a:rPr lang="en-US" smtClean="0"/>
              <a:t>35</a:t>
            </a:fld>
            <a:endParaRPr lang="en-US"/>
          </a:p>
        </p:txBody>
      </p:sp>
    </p:spTree>
    <p:extLst>
      <p:ext uri="{BB962C8B-B14F-4D97-AF65-F5344CB8AC3E}">
        <p14:creationId xmlns:p14="http://schemas.microsoft.com/office/powerpoint/2010/main" val="15682388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478" name="Google Shape;478;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9" name="Google Shape;479;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4AD2A-D602-E65E-9DAB-50499E8C18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01826A-0D8F-2D0E-7EE0-EBEB8805F37E}"/>
              </a:ext>
            </a:extLst>
          </p:cNvPr>
          <p:cNvSpPr>
            <a:spLocks noGrp="1" noRot="1" noChangeAspect="1"/>
          </p:cNvSpPr>
          <p:nvPr>
            <p:ph type="sldImg"/>
          </p:nvPr>
        </p:nvSpPr>
        <p:spPr>
          <a:xfrm>
            <a:off x="685800" y="1143000"/>
            <a:ext cx="5486400" cy="3086100"/>
          </a:xfrm>
        </p:spPr>
        <p:txBody>
          <a:bodyPr/>
          <a:lstStyle/>
          <a:p>
            <a:endParaRPr lang="en-US"/>
          </a:p>
        </p:txBody>
      </p:sp>
      <p:sp>
        <p:nvSpPr>
          <p:cNvPr id="3" name="Notes Placeholder 2">
            <a:extLst>
              <a:ext uri="{FF2B5EF4-FFF2-40B4-BE49-F238E27FC236}">
                <a16:creationId xmlns:a16="http://schemas.microsoft.com/office/drawing/2014/main" id="{7ABB4C98-4E74-EC98-0EF9-26A647BF6461}"/>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he 3D-VASO sequence was based on a previous 3D-EPI implementation (Poser et al., 2010). The optimal sequence </a:t>
            </a:r>
            <a:r>
              <a:rPr lang="en-US" sz="1200" b="0" i="0" u="none" strike="noStrike" kern="1200" dirty="0" err="1">
                <a:solidFill>
                  <a:schemeClr val="tx1"/>
                </a:solidFill>
                <a:effectLst/>
                <a:latin typeface="+mn-lt"/>
                <a:ea typeface="+mn-ea"/>
                <a:cs typeface="+mn-cs"/>
              </a:rPr>
              <a:t>parameterswere</a:t>
            </a:r>
            <a:r>
              <a:rPr lang="en-US" sz="1200" b="0" i="0" u="none" strike="noStrike" kern="1200" dirty="0">
                <a:solidFill>
                  <a:schemeClr val="tx1"/>
                </a:solidFill>
                <a:effectLst/>
                <a:latin typeface="+mn-lt"/>
                <a:ea typeface="+mn-ea"/>
                <a:cs typeface="+mn-cs"/>
              </a:rPr>
              <a:t> tested and found in previous studies (Huber et al., 2016a). No slab-oversampling was applied in the second phase-</a:t>
            </a:r>
            <a:r>
              <a:rPr lang="en-US" sz="1200" b="0" i="0" u="none" strike="noStrike" kern="1200" dirty="0" err="1">
                <a:solidFill>
                  <a:schemeClr val="tx1"/>
                </a:solidFill>
                <a:effectLst/>
                <a:latin typeface="+mn-lt"/>
                <a:ea typeface="+mn-ea"/>
                <a:cs typeface="+mn-cs"/>
              </a:rPr>
              <a:t>encodingdirection</a:t>
            </a:r>
            <a:r>
              <a:rPr lang="en-US" sz="1200" b="0" i="0" u="none" strike="noStrike" kern="1200" dirty="0">
                <a:solidFill>
                  <a:schemeClr val="tx1"/>
                </a:solidFill>
                <a:effectLst/>
                <a:latin typeface="+mn-lt"/>
                <a:ea typeface="+mn-ea"/>
                <a:cs typeface="+mn-cs"/>
              </a:rPr>
              <a:t>. 3D slice aliasing was minimized using a sharp slab-excitation profile with a bandwidth-time-product of 25. The inversion-recovery nature of VASO results in the acquisition of 3D-EPI segments in a non-steady state. Hence, in order to minimize anyT1-related blurring along the slice direction, individual excitation pulse flip angles were varied along the train </a:t>
            </a:r>
            <a:r>
              <a:rPr lang="en-US" sz="1200" b="0" i="0" u="none" strike="noStrike" kern="1200" dirty="0" err="1">
                <a:solidFill>
                  <a:schemeClr val="tx1"/>
                </a:solidFill>
                <a:effectLst/>
                <a:latin typeface="+mn-lt"/>
                <a:ea typeface="+mn-ea"/>
                <a:cs typeface="+mn-cs"/>
              </a:rPr>
              <a:t>ofkz</a:t>
            </a:r>
            <a:r>
              <a:rPr lang="en-US" sz="1200" b="0" i="0" u="none" strike="noStrike" kern="1200" dirty="0">
                <a:solidFill>
                  <a:schemeClr val="tx1"/>
                </a:solidFill>
                <a:effectLst/>
                <a:latin typeface="+mn-lt"/>
                <a:ea typeface="+mn-ea"/>
                <a:cs typeface="+mn-cs"/>
              </a:rPr>
              <a:t>-planes to </a:t>
            </a:r>
            <a:r>
              <a:rPr lang="en-US" sz="1200" b="0" i="0" u="none" strike="noStrike" kern="1200" dirty="0" err="1">
                <a:solidFill>
                  <a:schemeClr val="tx1"/>
                </a:solidFill>
                <a:effectLst/>
                <a:latin typeface="+mn-lt"/>
                <a:ea typeface="+mn-ea"/>
                <a:cs typeface="+mn-cs"/>
              </a:rPr>
              <a:t>ensuresimilar</a:t>
            </a:r>
            <a:r>
              <a:rPr lang="en-US" sz="1200" b="0" i="0" u="none" strike="noStrike" kern="1200" dirty="0">
                <a:solidFill>
                  <a:schemeClr val="tx1"/>
                </a:solidFill>
                <a:effectLst/>
                <a:latin typeface="+mn-lt"/>
                <a:ea typeface="+mn-ea"/>
                <a:cs typeface="+mn-cs"/>
              </a:rPr>
              <a:t> GM signal for every shot. In every 3D-EPI shot, one whole plane of k-space was acquired. The last excitation pulse of </a:t>
            </a:r>
            <a:r>
              <a:rPr lang="en-US" sz="1200" b="0" i="0" u="none" strike="noStrike" kern="1200" dirty="0" err="1">
                <a:solidFill>
                  <a:schemeClr val="tx1"/>
                </a:solidFill>
                <a:effectLst/>
                <a:latin typeface="+mn-lt"/>
                <a:ea typeface="+mn-ea"/>
                <a:cs typeface="+mn-cs"/>
              </a:rPr>
              <a:t>everyreadout</a:t>
            </a:r>
            <a:r>
              <a:rPr lang="en-US" sz="1200" b="0" i="0" u="none" strike="noStrike" kern="1200" dirty="0">
                <a:solidFill>
                  <a:schemeClr val="tx1"/>
                </a:solidFill>
                <a:effectLst/>
                <a:latin typeface="+mn-lt"/>
                <a:ea typeface="+mn-ea"/>
                <a:cs typeface="+mn-cs"/>
              </a:rPr>
              <a:t> was chosen to be nominally 90. To keep a near-constant GM signal across k-space planes, the flip angles of the </a:t>
            </a:r>
            <a:r>
              <a:rPr lang="en-US" sz="1200" b="0" i="0" u="none" strike="noStrike" kern="1200" dirty="0" err="1">
                <a:solidFill>
                  <a:schemeClr val="tx1"/>
                </a:solidFill>
                <a:effectLst/>
                <a:latin typeface="+mn-lt"/>
                <a:ea typeface="+mn-ea"/>
                <a:cs typeface="+mn-cs"/>
              </a:rPr>
              <a:t>precedingplanes</a:t>
            </a:r>
            <a:r>
              <a:rPr lang="en-US" sz="1200" b="0" i="0" u="none" strike="noStrike" kern="1200" dirty="0">
                <a:solidFill>
                  <a:schemeClr val="tx1"/>
                </a:solidFill>
                <a:effectLst/>
                <a:latin typeface="+mn-lt"/>
                <a:ea typeface="+mn-ea"/>
                <a:cs typeface="+mn-cs"/>
              </a:rPr>
              <a:t> were adjusted to be respectively smaller. The nominal flip angles adjusted in the sequence code were: 21.0, 22.9, 25.0,26.8, 28.4, 30.5, 33.3, 37.3, 43.7, 57.4, 72.5, 90.0. TheT1-relaxation between consecutive excitation pulses was </a:t>
            </a:r>
            <a:r>
              <a:rPr lang="en-US" sz="1200" b="0" i="0" u="none" strike="noStrike" kern="1200" dirty="0" err="1">
                <a:solidFill>
                  <a:schemeClr val="tx1"/>
                </a:solidFill>
                <a:effectLst/>
                <a:latin typeface="+mn-lt"/>
                <a:ea typeface="+mn-ea"/>
                <a:cs typeface="+mn-cs"/>
              </a:rPr>
              <a:t>estimatedassuming</a:t>
            </a:r>
            <a:r>
              <a:rPr lang="en-US" sz="1200" b="0" i="0" u="none" strike="noStrike" kern="1200" dirty="0">
                <a:solidFill>
                  <a:schemeClr val="tx1"/>
                </a:solidFill>
                <a:effectLst/>
                <a:latin typeface="+mn-lt"/>
                <a:ea typeface="+mn-ea"/>
                <a:cs typeface="+mn-cs"/>
              </a:rPr>
              <a:t> a tissueT1-value of 1800 ms at 7 T. The acquisition of the GRAPPA calibration data followed the FLASH approach. </a:t>
            </a:r>
            <a:r>
              <a:rPr lang="en-US" sz="1200" b="0" i="0" u="none" strike="noStrike" kern="1200" dirty="0" err="1">
                <a:solidFill>
                  <a:schemeClr val="tx1"/>
                </a:solidFill>
                <a:effectLst/>
                <a:latin typeface="+mn-lt"/>
                <a:ea typeface="+mn-ea"/>
                <a:cs typeface="+mn-cs"/>
              </a:rPr>
              <a:t>Thisminimizes</a:t>
            </a:r>
            <a:r>
              <a:rPr lang="en-US" sz="1200" b="0" i="0" u="none" strike="noStrike" kern="1200" dirty="0">
                <a:solidFill>
                  <a:schemeClr val="tx1"/>
                </a:solidFill>
                <a:effectLst/>
                <a:latin typeface="+mn-lt"/>
                <a:ea typeface="+mn-ea"/>
                <a:cs typeface="+mn-cs"/>
              </a:rPr>
              <a:t> segmentation artifacts and results in superior conditioning of the subsequent GRAPPA reconstruction and correspond-</a:t>
            </a:r>
            <a:r>
              <a:rPr lang="en-US" sz="1200" b="0" i="0" u="none" strike="noStrike" kern="1200" dirty="0" err="1">
                <a:solidFill>
                  <a:schemeClr val="tx1"/>
                </a:solidFill>
                <a:effectLst/>
                <a:latin typeface="+mn-lt"/>
                <a:ea typeface="+mn-ea"/>
                <a:cs typeface="+mn-cs"/>
              </a:rPr>
              <a:t>ingly</a:t>
            </a:r>
            <a:r>
              <a:rPr lang="en-US" sz="1200" b="0" i="0" u="none" strike="noStrike" kern="1200" dirty="0">
                <a:solidFill>
                  <a:schemeClr val="tx1"/>
                </a:solidFill>
                <a:effectLst/>
                <a:latin typeface="+mn-lt"/>
                <a:ea typeface="+mn-ea"/>
                <a:cs typeface="+mn-cs"/>
              </a:rPr>
              <a:t> increased </a:t>
            </a:r>
            <a:r>
              <a:rPr lang="en-US" sz="1200" b="0" i="0" u="none" strike="noStrike" kern="1200" dirty="0" err="1">
                <a:solidFill>
                  <a:schemeClr val="tx1"/>
                </a:solidFill>
                <a:effectLst/>
                <a:latin typeface="+mn-lt"/>
                <a:ea typeface="+mn-ea"/>
                <a:cs typeface="+mn-cs"/>
              </a:rPr>
              <a:t>tSNR</a:t>
            </a:r>
            <a:r>
              <a:rPr lang="en-US" sz="1200" b="0" i="0" u="none" strike="noStrike" kern="1200" dirty="0">
                <a:solidFill>
                  <a:schemeClr val="tx1"/>
                </a:solidFill>
                <a:effectLst/>
                <a:latin typeface="+mn-lt"/>
                <a:ea typeface="+mn-ea"/>
                <a:cs typeface="+mn-cs"/>
              </a:rPr>
              <a:t>. The same GRAPPA kernels were applied for all volumes of a time series independent of their different </a:t>
            </a:r>
            <a:r>
              <a:rPr lang="en-US" sz="1200" b="0" i="0" u="none" strike="noStrike" kern="1200" dirty="0" err="1">
                <a:solidFill>
                  <a:schemeClr val="tx1"/>
                </a:solidFill>
                <a:effectLst/>
                <a:latin typeface="+mn-lt"/>
                <a:ea typeface="+mn-ea"/>
                <a:cs typeface="+mn-cs"/>
              </a:rPr>
              <a:t>contrast.The</a:t>
            </a:r>
            <a:r>
              <a:rPr lang="en-US" sz="1200" b="0" i="0" u="none" strike="noStrike" kern="1200" dirty="0">
                <a:solidFill>
                  <a:schemeClr val="tx1"/>
                </a:solidFill>
                <a:effectLst/>
                <a:latin typeface="+mn-lt"/>
                <a:ea typeface="+mn-ea"/>
                <a:cs typeface="+mn-cs"/>
              </a:rPr>
              <a:t> vendor’s GRAPPA reconstruction algorithms (Siemens software identifier: </a:t>
            </a:r>
            <a:r>
              <a:rPr lang="en-US" sz="1200" b="0" i="0" u="none" strike="noStrike" kern="1200" dirty="0" err="1">
                <a:solidFill>
                  <a:schemeClr val="tx1"/>
                </a:solidFill>
                <a:effectLst/>
                <a:latin typeface="+mn-lt"/>
                <a:ea typeface="+mn-ea"/>
                <a:cs typeface="+mn-cs"/>
              </a:rPr>
              <a:t>IcePAT</a:t>
            </a:r>
            <a:r>
              <a:rPr lang="en-US" sz="1200" b="0" i="0" u="none" strike="noStrike" kern="1200" dirty="0">
                <a:solidFill>
                  <a:schemeClr val="tx1"/>
                </a:solidFill>
                <a:effectLst/>
                <a:latin typeface="+mn-lt"/>
                <a:ea typeface="+mn-ea"/>
                <a:cs typeface="+mn-cs"/>
              </a:rPr>
              <a:t> WIP 571) were applied using a 334 (readdirection3phase direction) kernel. Partial Fourier reconstruction was done with the projection onto convex sets (POCS) algorithm(</a:t>
            </a:r>
            <a:r>
              <a:rPr lang="en-US" sz="1200" b="0" i="0" u="none" strike="noStrike" kern="1200" dirty="0" err="1">
                <a:solidFill>
                  <a:schemeClr val="tx1"/>
                </a:solidFill>
                <a:effectLst/>
                <a:latin typeface="+mn-lt"/>
                <a:ea typeface="+mn-ea"/>
                <a:cs typeface="+mn-cs"/>
              </a:rPr>
              <a:t>Haacke</a:t>
            </a:r>
            <a:r>
              <a:rPr lang="en-US" sz="1200" b="0" i="0" u="none" strike="noStrike" kern="1200" dirty="0">
                <a:solidFill>
                  <a:schemeClr val="tx1"/>
                </a:solidFill>
                <a:effectLst/>
                <a:latin typeface="+mn-lt"/>
                <a:ea typeface="+mn-ea"/>
                <a:cs typeface="+mn-cs"/>
              </a:rPr>
              <a:t> et al., 1991) with 8 iterations. No Maxwell-correction was applied to minimize the number of data resampling steps. </a:t>
            </a:r>
            <a:r>
              <a:rPr lang="en-US" sz="1200" b="0" i="0" u="none" strike="noStrike" kern="1200" dirty="0" err="1">
                <a:solidFill>
                  <a:schemeClr val="tx1"/>
                </a:solidFill>
                <a:effectLst/>
                <a:latin typeface="+mn-lt"/>
                <a:ea typeface="+mn-ea"/>
                <a:cs typeface="+mn-cs"/>
              </a:rPr>
              <a:t>Finally,the</a:t>
            </a:r>
            <a:r>
              <a:rPr lang="en-US" sz="1200" b="0" i="0" u="none" strike="noStrike" kern="1200" dirty="0">
                <a:solidFill>
                  <a:schemeClr val="tx1"/>
                </a:solidFill>
                <a:effectLst/>
                <a:latin typeface="+mn-lt"/>
                <a:ea typeface="+mn-ea"/>
                <a:cs typeface="+mn-cs"/>
              </a:rPr>
              <a:t> complex coil images were combined as described </a:t>
            </a:r>
            <a:r>
              <a:rPr lang="en-US" sz="1200" b="0" i="0" u="none" strike="noStrike" kern="1200" dirty="0" err="1">
                <a:solidFill>
                  <a:schemeClr val="tx1"/>
                </a:solidFill>
                <a:effectLst/>
                <a:latin typeface="+mn-lt"/>
                <a:ea typeface="+mn-ea"/>
                <a:cs typeface="+mn-cs"/>
              </a:rPr>
              <a:t>below.The</a:t>
            </a:r>
            <a:r>
              <a:rPr lang="en-US" sz="1200" b="0" i="0" u="none" strike="noStrike" kern="1200" dirty="0">
                <a:solidFill>
                  <a:schemeClr val="tx1"/>
                </a:solidFill>
                <a:effectLst/>
                <a:latin typeface="+mn-lt"/>
                <a:ea typeface="+mn-ea"/>
                <a:cs typeface="+mn-cs"/>
              </a:rPr>
              <a:t> acquisition of six additional 24 min scans mentioned above were slightly different than the acquisition protocols with </a:t>
            </a:r>
            <a:r>
              <a:rPr lang="en-US" sz="1200" b="0" i="0" u="none" strike="noStrike" kern="1200" dirty="0" err="1">
                <a:solidFill>
                  <a:schemeClr val="tx1"/>
                </a:solidFill>
                <a:effectLst/>
                <a:latin typeface="+mn-lt"/>
                <a:ea typeface="+mn-ea"/>
                <a:cs typeface="+mn-cs"/>
              </a:rPr>
              <a:t>thesmaller</a:t>
            </a:r>
            <a:r>
              <a:rPr lang="en-US" sz="1200" b="0" i="0" u="none" strike="noStrike" kern="1200" dirty="0">
                <a:solidFill>
                  <a:schemeClr val="tx1"/>
                </a:solidFill>
                <a:effectLst/>
                <a:latin typeface="+mn-lt"/>
                <a:ea typeface="+mn-ea"/>
                <a:cs typeface="+mn-cs"/>
              </a:rPr>
              <a:t> FOV. The 24 min whole-slice data were acquired with 0.79 mm isotropic resolution, no partial Fourier imaging, and GRAPPA 3.Other parameters were the same.</a:t>
            </a:r>
            <a:endParaRPr lang="en-US" dirty="0"/>
          </a:p>
        </p:txBody>
      </p:sp>
      <p:sp>
        <p:nvSpPr>
          <p:cNvPr id="4" name="Slide Number Placeholder 3">
            <a:extLst>
              <a:ext uri="{FF2B5EF4-FFF2-40B4-BE49-F238E27FC236}">
                <a16:creationId xmlns:a16="http://schemas.microsoft.com/office/drawing/2014/main" id="{A03AB804-CA1D-D890-1B50-62563EAC1DD9}"/>
              </a:ext>
            </a:extLst>
          </p:cNvPr>
          <p:cNvSpPr>
            <a:spLocks noGrp="1"/>
          </p:cNvSpPr>
          <p:nvPr>
            <p:ph type="sldNum" sz="quarter" idx="10"/>
          </p:nvPr>
        </p:nvSpPr>
        <p:spPr/>
        <p:txBody>
          <a:bodyPr/>
          <a:lstStyle/>
          <a:p>
            <a:fld id="{D1C2F98C-A02E-8549-A47D-6B19F883AB07}" type="slidenum">
              <a:rPr lang="en-US" smtClean="0"/>
              <a:t>37</a:t>
            </a:fld>
            <a:endParaRPr lang="en-US"/>
          </a:p>
        </p:txBody>
      </p:sp>
    </p:spTree>
    <p:extLst>
      <p:ext uri="{BB962C8B-B14F-4D97-AF65-F5344CB8AC3E}">
        <p14:creationId xmlns:p14="http://schemas.microsoft.com/office/powerpoint/2010/main" val="3285589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71E539-D846-A59F-F216-07E5475F65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684016-81EF-56BF-0B4B-BBFBFBD3D96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E58EE8-2173-C378-2827-E95A6659D44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AB68D5-2367-F567-7C11-4E83F5378874}"/>
              </a:ext>
            </a:extLst>
          </p:cNvPr>
          <p:cNvSpPr>
            <a:spLocks noGrp="1"/>
          </p:cNvSpPr>
          <p:nvPr>
            <p:ph type="sldNum" sz="quarter" idx="5"/>
          </p:nvPr>
        </p:nvSpPr>
        <p:spPr/>
        <p:txBody>
          <a:bodyPr/>
          <a:lstStyle/>
          <a:p>
            <a:fld id="{C83C4AC7-4229-704D-B242-306DBD24EAC7}" type="slidenum">
              <a:rPr lang="en-US" smtClean="0"/>
              <a:t>38</a:t>
            </a:fld>
            <a:endParaRPr lang="en-US"/>
          </a:p>
        </p:txBody>
      </p:sp>
    </p:spTree>
    <p:extLst>
      <p:ext uri="{BB962C8B-B14F-4D97-AF65-F5344CB8AC3E}">
        <p14:creationId xmlns:p14="http://schemas.microsoft.com/office/powerpoint/2010/main" val="1651665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E47DCD-0C7D-87C7-4984-1E0F427FFD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35C2C2-B38E-3D07-F041-F80AFBAD4A9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A2D008F-5705-CC09-34CD-424894B10C78}"/>
              </a:ext>
            </a:extLst>
          </p:cNvPr>
          <p:cNvSpPr>
            <a:spLocks noGrp="1"/>
          </p:cNvSpPr>
          <p:nvPr>
            <p:ph type="body" idx="1"/>
          </p:nvPr>
        </p:nvSpPr>
        <p:spPr/>
        <p:txBody>
          <a:bodyPr/>
          <a:lstStyle/>
          <a:p>
            <a:r>
              <a:rPr lang="en-US" dirty="0"/>
              <a:t>#### where is seed</a:t>
            </a:r>
          </a:p>
        </p:txBody>
      </p:sp>
      <p:sp>
        <p:nvSpPr>
          <p:cNvPr id="4" name="Slide Number Placeholder 3">
            <a:extLst>
              <a:ext uri="{FF2B5EF4-FFF2-40B4-BE49-F238E27FC236}">
                <a16:creationId xmlns:a16="http://schemas.microsoft.com/office/drawing/2014/main" id="{DCBFE88E-0BB5-937A-0C94-2A709063956C}"/>
              </a:ext>
            </a:extLst>
          </p:cNvPr>
          <p:cNvSpPr>
            <a:spLocks noGrp="1"/>
          </p:cNvSpPr>
          <p:nvPr>
            <p:ph type="sldNum" sz="quarter" idx="10"/>
          </p:nvPr>
        </p:nvSpPr>
        <p:spPr/>
        <p:txBody>
          <a:bodyPr/>
          <a:lstStyle/>
          <a:p>
            <a:pPr>
              <a:defRPr/>
            </a:pPr>
            <a:fld id="{72B5F721-2DD6-4536-9A45-00E434E07FA0}" type="slidenum">
              <a:rPr lang="en-US" smtClean="0"/>
              <a:pPr>
                <a:defRPr/>
              </a:pPr>
              <a:t>39</a:t>
            </a:fld>
            <a:endParaRPr lang="en-US"/>
          </a:p>
        </p:txBody>
      </p:sp>
    </p:spTree>
    <p:extLst>
      <p:ext uri="{BB962C8B-B14F-4D97-AF65-F5344CB8AC3E}">
        <p14:creationId xmlns:p14="http://schemas.microsoft.com/office/powerpoint/2010/main" val="35333839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55910-8D35-DBF7-6143-F5798D369C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13E1C9-11F1-5714-314B-3F83C9B99A8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F50B69-8F8E-C2C2-75FF-EB097DFBE2A9}"/>
              </a:ext>
            </a:extLst>
          </p:cNvPr>
          <p:cNvSpPr>
            <a:spLocks noGrp="1"/>
          </p:cNvSpPr>
          <p:nvPr>
            <p:ph type="body" idx="1"/>
          </p:nvPr>
        </p:nvSpPr>
        <p:spPr/>
        <p:txBody>
          <a:bodyPr/>
          <a:lstStyle/>
          <a:p>
            <a:endParaRPr lang="en-US" dirty="0">
              <a:highlight>
                <a:srgbClr val="00FF00"/>
              </a:highlight>
            </a:endParaRPr>
          </a:p>
          <a:p>
            <a:endParaRPr lang="en-US" dirty="0"/>
          </a:p>
        </p:txBody>
      </p:sp>
      <p:sp>
        <p:nvSpPr>
          <p:cNvPr id="4" name="Slide Number Placeholder 3">
            <a:extLst>
              <a:ext uri="{FF2B5EF4-FFF2-40B4-BE49-F238E27FC236}">
                <a16:creationId xmlns:a16="http://schemas.microsoft.com/office/drawing/2014/main" id="{55144D3B-6840-63A5-5B77-7882861E6E04}"/>
              </a:ext>
            </a:extLst>
          </p:cNvPr>
          <p:cNvSpPr>
            <a:spLocks noGrp="1"/>
          </p:cNvSpPr>
          <p:nvPr>
            <p:ph type="sldNum" sz="quarter" idx="5"/>
          </p:nvPr>
        </p:nvSpPr>
        <p:spPr/>
        <p:txBody>
          <a:bodyPr/>
          <a:lstStyle/>
          <a:p>
            <a:fld id="{D1C2F98C-A02E-8549-A47D-6B19F883AB07}" type="slidenum">
              <a:rPr lang="en-US" smtClean="0"/>
              <a:t>40</a:t>
            </a:fld>
            <a:endParaRPr lang="en-US"/>
          </a:p>
        </p:txBody>
      </p:sp>
    </p:spTree>
    <p:extLst>
      <p:ext uri="{BB962C8B-B14F-4D97-AF65-F5344CB8AC3E}">
        <p14:creationId xmlns:p14="http://schemas.microsoft.com/office/powerpoint/2010/main" val="765158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a:extLst>
            <a:ext uri="{FF2B5EF4-FFF2-40B4-BE49-F238E27FC236}">
              <a16:creationId xmlns:a16="http://schemas.microsoft.com/office/drawing/2014/main" id="{A6D08BF5-A033-54E2-0209-DFFF4ECB4718}"/>
            </a:ext>
          </a:extLst>
        </p:cNvPr>
        <p:cNvGrpSpPr/>
        <p:nvPr/>
      </p:nvGrpSpPr>
      <p:grpSpPr>
        <a:xfrm>
          <a:off x="0" y="0"/>
          <a:ext cx="0" cy="0"/>
          <a:chOff x="0" y="0"/>
          <a:chExt cx="0" cy="0"/>
        </a:xfrm>
      </p:grpSpPr>
      <p:sp>
        <p:nvSpPr>
          <p:cNvPr id="331" name="Shape 331">
            <a:extLst>
              <a:ext uri="{FF2B5EF4-FFF2-40B4-BE49-F238E27FC236}">
                <a16:creationId xmlns:a16="http://schemas.microsoft.com/office/drawing/2014/main" id="{712CC39A-AE71-C28C-11D6-8EF6D0F9ADA5}"/>
              </a:ext>
            </a:extLst>
          </p:cNvPr>
          <p:cNvSpPr>
            <a:spLocks noGrp="1" noRot="1" noChangeAspect="1"/>
          </p:cNvSpPr>
          <p:nvPr>
            <p:ph type="sldImg" idx="2"/>
          </p:nvPr>
        </p:nvSpPr>
        <p:spPr>
          <a:xfrm>
            <a:off x="2286000" y="514350"/>
            <a:ext cx="4572000" cy="2571750"/>
          </a:xfrm>
          <a:custGeom>
            <a:avLst/>
            <a:gdLst/>
            <a:ahLst/>
            <a:cxnLst/>
            <a:rect l="0" t="0" r="0" b="0"/>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32" name="Shape 332">
            <a:extLst>
              <a:ext uri="{FF2B5EF4-FFF2-40B4-BE49-F238E27FC236}">
                <a16:creationId xmlns:a16="http://schemas.microsoft.com/office/drawing/2014/main" id="{E52E4E09-BDFE-3CD6-8556-57F1DFC8C260}"/>
              </a:ext>
            </a:extLst>
          </p:cNvPr>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extLst>
      <p:ext uri="{BB962C8B-B14F-4D97-AF65-F5344CB8AC3E}">
        <p14:creationId xmlns:p14="http://schemas.microsoft.com/office/powerpoint/2010/main" val="3548698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502C9C-B6BB-566C-DF27-5E3604BBFC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E98C76-3288-4667-5B7E-928DCC21168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455C7F8-FC35-ED85-A37F-9032D81F5F80}"/>
              </a:ext>
            </a:extLst>
          </p:cNvPr>
          <p:cNvSpPr>
            <a:spLocks noGrp="1"/>
          </p:cNvSpPr>
          <p:nvPr>
            <p:ph type="body" idx="1"/>
          </p:nvPr>
        </p:nvSpPr>
        <p:spPr/>
        <p:txBody>
          <a:bodyPr/>
          <a:lstStyle/>
          <a:p>
            <a:r>
              <a:rPr lang="en-US" dirty="0"/>
              <a:t>Here I am showing some preliminary results where we try to fake the t1 contrast by other means. </a:t>
            </a:r>
          </a:p>
          <a:p>
            <a:r>
              <a:rPr lang="en-US" dirty="0"/>
              <a:t>The sequence is based on a 15 year old method that never caught on that manipulates that extends the T1-weiging period with repeated inversion pulses.</a:t>
            </a:r>
          </a:p>
          <a:p>
            <a:r>
              <a:rPr lang="en-US" dirty="0"/>
              <a:t>We adapt that idea for a 3D-EPI readout, where we used variable flip angles to manipulated different T1-compartents, of blood and tissue differently. </a:t>
            </a:r>
          </a:p>
          <a:p>
            <a:r>
              <a:rPr lang="en-US" dirty="0"/>
              <a:t>We call it MAGEC VASO, Multiple acquisitions with Global Excitation Cycling. </a:t>
            </a:r>
          </a:p>
          <a:p>
            <a:r>
              <a:rPr lang="en-US" dirty="0"/>
              <a:t>And since it imposes a dynamic T1-steady-state without an inversion-recovery, we can stretch this out as long as we want to, get whole brain coverage with 0.8mm</a:t>
            </a:r>
          </a:p>
          <a:p>
            <a:r>
              <a:rPr lang="en-US" dirty="0"/>
              <a:t>Flipping back and forth the different T1-weigings. Where you see that the raw data quality is sufficient to directly see layer structures such as the stria of </a:t>
            </a:r>
            <a:r>
              <a:rPr lang="en-US" dirty="0" err="1"/>
              <a:t>Genari</a:t>
            </a:r>
            <a:r>
              <a:rPr lang="en-US" dirty="0"/>
              <a:t>. </a:t>
            </a:r>
          </a:p>
          <a:p>
            <a:r>
              <a:rPr lang="en-US" dirty="0"/>
              <a:t>With reasonable </a:t>
            </a:r>
            <a:r>
              <a:rPr lang="en-US" dirty="0" err="1"/>
              <a:t>tSNR</a:t>
            </a:r>
            <a:r>
              <a:rPr lang="en-US" dirty="0"/>
              <a:t> values in the double digit regime that allows us to do first sensitivity tests</a:t>
            </a:r>
          </a:p>
          <a:p>
            <a:endParaRPr lang="en-US" dirty="0"/>
          </a:p>
        </p:txBody>
      </p:sp>
      <p:sp>
        <p:nvSpPr>
          <p:cNvPr id="4" name="Slide Number Placeholder 3">
            <a:extLst>
              <a:ext uri="{FF2B5EF4-FFF2-40B4-BE49-F238E27FC236}">
                <a16:creationId xmlns:a16="http://schemas.microsoft.com/office/drawing/2014/main" id="{99E41F4D-0204-CEFF-10C1-92BCA70292D4}"/>
              </a:ext>
            </a:extLst>
          </p:cNvPr>
          <p:cNvSpPr>
            <a:spLocks noGrp="1"/>
          </p:cNvSpPr>
          <p:nvPr>
            <p:ph type="sldNum" sz="quarter" idx="5"/>
          </p:nvPr>
        </p:nvSpPr>
        <p:spPr/>
        <p:txBody>
          <a:bodyPr/>
          <a:lstStyle/>
          <a:p>
            <a:fld id="{DCFBCB3D-F9B5-6B42-9CA8-8C2011BB7C9E}" type="slidenum">
              <a:rPr lang="en-US" smtClean="0"/>
              <a:t>50</a:t>
            </a:fld>
            <a:endParaRPr lang="en-US"/>
          </a:p>
        </p:txBody>
      </p:sp>
    </p:spTree>
    <p:extLst>
      <p:ext uri="{BB962C8B-B14F-4D97-AF65-F5344CB8AC3E}">
        <p14:creationId xmlns:p14="http://schemas.microsoft.com/office/powerpoint/2010/main" val="39739703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AB7AA-59E2-06DD-AC45-4A8E522853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D1752B-7C6A-0888-45F7-8C2F9E6D51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AD849EA-2482-AE6B-2289-0B8932CF5CFF}"/>
              </a:ext>
            </a:extLst>
          </p:cNvPr>
          <p:cNvSpPr>
            <a:spLocks noGrp="1"/>
          </p:cNvSpPr>
          <p:nvPr>
            <p:ph type="body" idx="1"/>
          </p:nvPr>
        </p:nvSpPr>
        <p:spPr/>
        <p:txBody>
          <a:bodyPr/>
          <a:lstStyle/>
          <a:p>
            <a:r>
              <a:rPr lang="en-US" b="0" i="0" dirty="0">
                <a:solidFill>
                  <a:srgbClr val="1A1A1A"/>
                </a:solidFill>
                <a:effectLst/>
                <a:latin typeface="NeueHaasGroteskText"/>
              </a:rPr>
              <a:t>Laminar profile-based parcellation of default mode network (DMN) using k-means clustering at the group level (N = 24 for movie-watching and N = 12 for resting state). The upper panel showcases the results from the movie-watching experiment, while the lower panel presents results from the resting-state experiment. The DMN network region was individually defined using ICA and then averaged at group level. k = 2 was employed, and the mean functional connectivity strength (FCS) for each cluster was plotted as a function of cortical depth, as shown in (A) and (D). In (B) and (E), red regions represent FCS peaking at middle cortical depths, while the blue regions indicate FCS peaking at superficial cortical depths. (C) and (F) depict the mean laminar profiles of FCS within three main nodes of the DMN. The medial prefrontal cortex (mPFC) primarily exhibits feedforward-driven feature, with FCS peaking at middle cortical depths. Conversely, the inputs to angular gyrus (ANG) and posterior cingulate (PCC) are predominantly feedback-driven, with FCS peaking at superficial cortical depths. The shaded areas represent ± SEM (standard error of the mean) across sessions. For visualization purpose, the laminar profiles of FCS were normalized to the range of 0 to 1, while this normalization was not implemented in the k-means analysis pipeline.</a:t>
            </a:r>
            <a:endParaRPr lang="en-US" dirty="0"/>
          </a:p>
        </p:txBody>
      </p:sp>
      <p:sp>
        <p:nvSpPr>
          <p:cNvPr id="4" name="Slide Number Placeholder 3">
            <a:extLst>
              <a:ext uri="{FF2B5EF4-FFF2-40B4-BE49-F238E27FC236}">
                <a16:creationId xmlns:a16="http://schemas.microsoft.com/office/drawing/2014/main" id="{562E7EC5-F5A1-045A-168C-12EE39657F5A}"/>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06774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A98E7-EFE1-94EE-4B4D-3F0CFB3771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8972F6-B3D3-5979-4672-9AF0E8AB880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8A10F3E-61C3-94DA-24C5-DC4A701CE962}"/>
              </a:ext>
            </a:extLst>
          </p:cNvPr>
          <p:cNvSpPr>
            <a:spLocks noGrp="1"/>
          </p:cNvSpPr>
          <p:nvPr>
            <p:ph type="body" idx="1"/>
          </p:nvPr>
        </p:nvSpPr>
        <p:spPr/>
        <p:txBody>
          <a:bodyPr/>
          <a:lstStyle/>
          <a:p>
            <a:pPr algn="l" fontAlgn="base"/>
            <a:r>
              <a:rPr lang="en-US" b="0" i="0" dirty="0">
                <a:solidFill>
                  <a:srgbClr val="1A1A1A"/>
                </a:solidFill>
                <a:effectLst/>
                <a:latin typeface="NeueHaasGroteskText"/>
              </a:rPr>
              <a:t>Laminar profile-based parcellation of somatomotor network using k-means clustering at the group level (N = 24 for movie-watching and N = 12 for resting state). The upper panel displays the results from the movie-watching experiment, while the lower panel presents results from the resting-state experiment. The somatomotor network region was individually defined using ICA and then averaged at group level. k = 2 was employed, and the mean FCS for each cluster was plotted as a function of cortical depth, as shown in (A) and (D). In (B) and (E), red regions have a laminar profile of FCS peaking at middle cortical depths. Conversely, the blue regions indicate a laminar profile peaking at superficial and slightly at deep cortical depths. (C) and (F) depict the mean laminar profiles of FCS within four regions-of-interest (ROI) of the somatomotor network. The laminar profile of BA1 and BA3b exhibit peak FCS at middle cortical depths, while that in BA4a and BA4p show a double-bump feature, with FCS peaks at both superficial and deep cortical depths. The shaded areas represent ± SEM across sessions. ROI boundaries are delineated by white lines on an exemplary k-means map.</a:t>
            </a:r>
          </a:p>
          <a:p>
            <a:pPr algn="l" fontAlgn="base"/>
            <a:br>
              <a:rPr lang="en-US" b="0" i="0" dirty="0">
                <a:solidFill>
                  <a:srgbClr val="1A1A1A"/>
                </a:solidFill>
                <a:effectLst/>
                <a:latin typeface="NeueHaasGroteskText"/>
              </a:rPr>
            </a:br>
            <a:endParaRPr lang="en-US" b="0" i="0" dirty="0">
              <a:solidFill>
                <a:srgbClr val="1A1A1A"/>
              </a:solidFill>
              <a:effectLst/>
              <a:latin typeface="NeueHaasGroteskText"/>
            </a:endParaRPr>
          </a:p>
          <a:p>
            <a:endParaRPr lang="en-US" dirty="0"/>
          </a:p>
        </p:txBody>
      </p:sp>
      <p:sp>
        <p:nvSpPr>
          <p:cNvPr id="4" name="Slide Number Placeholder 3">
            <a:extLst>
              <a:ext uri="{FF2B5EF4-FFF2-40B4-BE49-F238E27FC236}">
                <a16:creationId xmlns:a16="http://schemas.microsoft.com/office/drawing/2014/main" id="{ADD69B0C-21A1-334D-AC4A-FBEE0FADC4F8}"/>
              </a:ext>
            </a:extLst>
          </p:cNvPr>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42135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E5BD9-555D-CA6E-02BB-2B3A673D8F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6B93CA-FA7A-563E-DF71-A26A3AA8BB4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0B87A6C-E33F-568F-DAF8-DD626CD94E41}"/>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Figure 2. Exploring layer profiles for various regions of association cortex.</a:t>
            </a:r>
          </a:p>
          <a:p>
            <a:r>
              <a:rPr lang="en-US" sz="1200" kern="1200" dirty="0">
                <a:solidFill>
                  <a:schemeClr val="tx1"/>
                </a:solidFill>
                <a:effectLst/>
                <a:latin typeface="+mn-lt"/>
                <a:ea typeface="+mn-ea"/>
                <a:cs typeface="+mn-cs"/>
              </a:rPr>
              <a:t>This figure demonstrates the variability of layer-fMRI results across the wide spectrum of higher-order brain areas.</a:t>
            </a:r>
          </a:p>
          <a:p>
            <a:r>
              <a:rPr lang="en-US" sz="1200" kern="1200" dirty="0">
                <a:solidFill>
                  <a:schemeClr val="tx1"/>
                </a:solidFill>
                <a:effectLst/>
                <a:latin typeface="+mn-lt"/>
                <a:ea typeface="+mn-ea"/>
                <a:cs typeface="+mn-cs"/>
              </a:rPr>
              <a:t>The left two columns (“functional maps”) highlight various layer-specific activity features across brain areas; some</a:t>
            </a:r>
          </a:p>
          <a:p>
            <a:r>
              <a:rPr lang="en-US" sz="1200" kern="1200" dirty="0">
                <a:solidFill>
                  <a:schemeClr val="tx1"/>
                </a:solidFill>
                <a:effectLst/>
                <a:latin typeface="+mn-lt"/>
                <a:ea typeface="+mn-ea"/>
                <a:cs typeface="+mn-cs"/>
              </a:rPr>
              <a:t>areas show largest signal activities in the superficial layers (e.g., Brodmann area [BA] 7), some areas show largest</a:t>
            </a:r>
          </a:p>
          <a:p>
            <a:r>
              <a:rPr lang="en-US" sz="1200" kern="1200" dirty="0">
                <a:solidFill>
                  <a:schemeClr val="tx1"/>
                </a:solidFill>
                <a:effectLst/>
                <a:latin typeface="+mn-lt"/>
                <a:ea typeface="+mn-ea"/>
                <a:cs typeface="+mn-cs"/>
              </a:rPr>
              <a:t>signals in the deeper layers (e.g., BA 40), some areas show both (e.g., BA 10), and some areas have rather unspecific</a:t>
            </a:r>
          </a:p>
          <a:p>
            <a:r>
              <a:rPr lang="en-US" sz="1200" kern="1200" dirty="0">
                <a:solidFill>
                  <a:schemeClr val="tx1"/>
                </a:solidFill>
                <a:effectLst/>
                <a:latin typeface="+mn-lt"/>
                <a:ea typeface="+mn-ea"/>
                <a:cs typeface="+mn-cs"/>
              </a:rPr>
              <a:t>responses (e.g., insula). The corresponding red layer-profiles (middle graphs) refer to the overall layer-dependent</a:t>
            </a:r>
          </a:p>
          <a:p>
            <a:r>
              <a:rPr lang="en-US" sz="1200" kern="1200" dirty="0">
                <a:solidFill>
                  <a:schemeClr val="tx1"/>
                </a:solidFill>
                <a:effectLst/>
                <a:latin typeface="+mn-lt"/>
                <a:ea typeface="+mn-ea"/>
                <a:cs typeface="+mn-cs"/>
              </a:rPr>
              <a:t>fluctuation power of this brain area (note, this does not require the manual selection of ICAs). These data refer to the</a:t>
            </a:r>
          </a:p>
          <a:p>
            <a:r>
              <a:rPr lang="en-US" sz="1200" kern="1200" dirty="0">
                <a:solidFill>
                  <a:schemeClr val="tx1"/>
                </a:solidFill>
                <a:effectLst/>
                <a:latin typeface="+mn-lt"/>
                <a:ea typeface="+mn-ea"/>
                <a:cs typeface="+mn-cs"/>
              </a:rPr>
              <a:t>same study that is mentioned in Fig. 1. The right column (“ex-vivo normalization”) depicts how the structural layer</a:t>
            </a:r>
          </a:p>
          <a:p>
            <a:r>
              <a:rPr lang="en-US" sz="1200" kern="1200" dirty="0">
                <a:solidFill>
                  <a:schemeClr val="tx1"/>
                </a:solidFill>
                <a:effectLst/>
                <a:latin typeface="+mn-lt"/>
                <a:ea typeface="+mn-ea"/>
                <a:cs typeface="+mn-cs"/>
              </a:rPr>
              <a:t>location is also highly variable across association areas. The thicknesses and the location of each </a:t>
            </a:r>
            <a:r>
              <a:rPr lang="en-US" sz="1200" kern="1200" dirty="0" err="1">
                <a:solidFill>
                  <a:schemeClr val="tx1"/>
                </a:solidFill>
                <a:effectLst/>
                <a:latin typeface="+mn-lt"/>
                <a:ea typeface="+mn-ea"/>
                <a:cs typeface="+mn-cs"/>
              </a:rPr>
              <a:t>cytoarchitectonically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defined cortical layer are slightly different. Thus, for proper interpretation of the depth-dependent functional results,</a:t>
            </a:r>
          </a:p>
          <a:p>
            <a:r>
              <a:rPr lang="en-US" sz="1200" kern="1200" dirty="0">
                <a:solidFill>
                  <a:schemeClr val="tx1"/>
                </a:solidFill>
                <a:effectLst/>
                <a:latin typeface="+mn-lt"/>
                <a:ea typeface="+mn-ea"/>
                <a:cs typeface="+mn-cs"/>
              </a:rPr>
              <a:t>ex-vivo atlases and depth-normalizations are vital. Here, the thickness and location of each </a:t>
            </a:r>
            <a:r>
              <a:rPr lang="en-US" sz="1200" kern="1200" dirty="0" err="1">
                <a:solidFill>
                  <a:schemeClr val="tx1"/>
                </a:solidFill>
                <a:effectLst/>
                <a:latin typeface="+mn-lt"/>
                <a:ea typeface="+mn-ea"/>
                <a:cs typeface="+mn-cs"/>
              </a:rPr>
              <a:t>cytoarchitectonical</a:t>
            </a:r>
            <a:r>
              <a:rPr lang="en-US" sz="1200" kern="1200" dirty="0">
                <a:solidFill>
                  <a:schemeClr val="tx1"/>
                </a:solidFill>
                <a:effectLst/>
                <a:latin typeface="+mn-lt"/>
                <a:ea typeface="+mn-ea"/>
                <a:cs typeface="+mn-cs"/>
              </a:rPr>
              <a:t> cortical</a:t>
            </a:r>
          </a:p>
          <a:p>
            <a:r>
              <a:rPr lang="en-US" sz="1200" kern="1200" dirty="0">
                <a:solidFill>
                  <a:schemeClr val="tx1"/>
                </a:solidFill>
                <a:effectLst/>
                <a:latin typeface="+mn-lt"/>
                <a:ea typeface="+mn-ea"/>
                <a:cs typeface="+mn-cs"/>
              </a:rPr>
              <a:t>layer is normalized based on the FLASH (TE=60ms) and histology (SMI-32) atlas from Ding et al. (2016).</a:t>
            </a:r>
          </a:p>
          <a:p>
            <a:endParaRPr lang="en-US" dirty="0"/>
          </a:p>
        </p:txBody>
      </p:sp>
      <p:sp>
        <p:nvSpPr>
          <p:cNvPr id="4" name="Slide Number Placeholder 3">
            <a:extLst>
              <a:ext uri="{FF2B5EF4-FFF2-40B4-BE49-F238E27FC236}">
                <a16:creationId xmlns:a16="http://schemas.microsoft.com/office/drawing/2014/main" id="{83F71431-7592-9963-6EF8-CFDFFAEA0E17}"/>
              </a:ext>
            </a:extLst>
          </p:cNvPr>
          <p:cNvSpPr>
            <a:spLocks noGrp="1"/>
          </p:cNvSpPr>
          <p:nvPr>
            <p:ph type="sldNum" sz="quarter" idx="5"/>
          </p:nvPr>
        </p:nvSpPr>
        <p:spPr/>
        <p:txBody>
          <a:bodyPr/>
          <a:lstStyle/>
          <a:p>
            <a:fld id="{C83C4AC7-4229-704D-B242-306DBD24EAC7}" type="slidenum">
              <a:rPr lang="en-US" smtClean="0"/>
              <a:t>55</a:t>
            </a:fld>
            <a:endParaRPr lang="en-US"/>
          </a:p>
        </p:txBody>
      </p:sp>
    </p:spTree>
    <p:extLst>
      <p:ext uri="{BB962C8B-B14F-4D97-AF65-F5344CB8AC3E}">
        <p14:creationId xmlns:p14="http://schemas.microsoft.com/office/powerpoint/2010/main" val="33276235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B5AB8-5239-D975-1A3B-C1FE97C1A4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EB99D3-61AD-CA19-9C63-3671380710E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4BABDA0-0595-6301-ED1D-F8551112A67A}"/>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Fig. 7: </a:t>
            </a:r>
            <a:r>
              <a:rPr lang="en-US" sz="1200" kern="1200" dirty="0">
                <a:solidFill>
                  <a:schemeClr val="tx1"/>
                </a:solidFill>
                <a:effectLst/>
                <a:latin typeface="+mn-lt"/>
                <a:ea typeface="+mn-ea"/>
                <a:cs typeface="+mn-cs"/>
              </a:rPr>
              <a:t>​Whole-brain layer-dependent connectome mapping: This figure shows a possible analysis approach and representative example data to exemplify what kind of information layer-fMRI can contribute to interpret the brain’s connectome.</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A) </a:t>
            </a:r>
            <a:r>
              <a:rPr lang="en-US" sz="1200" kern="1200" dirty="0">
                <a:solidFill>
                  <a:schemeClr val="tx1"/>
                </a:solidFill>
                <a:effectLst/>
                <a:latin typeface="+mn-lt"/>
                <a:ea typeface="+mn-ea"/>
                <a:cs typeface="+mn-cs"/>
              </a:rPr>
              <a:t>​depicts the raw VASO EPI data quality to derive whole brain layer-dependent </a:t>
            </a:r>
            <a:r>
              <a:rPr lang="en-US" sz="1200" kern="1200" dirty="0" err="1">
                <a:solidFill>
                  <a:schemeClr val="tx1"/>
                </a:solidFill>
                <a:effectLst/>
                <a:latin typeface="+mn-lt"/>
                <a:ea typeface="+mn-ea"/>
                <a:cs typeface="+mn-cs"/>
              </a:rPr>
              <a:t>connectomics</a:t>
            </a:r>
            <a:r>
              <a:rPr lang="en-US" sz="1200" kern="1200" dirty="0">
                <a:solidFill>
                  <a:schemeClr val="tx1"/>
                </a:solidFill>
                <a:effectLst/>
                <a:latin typeface="+mn-lt"/>
                <a:ea typeface="+mn-ea"/>
                <a:cs typeface="+mn-cs"/>
              </a:rPr>
              <a:t>.</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B) </a:t>
            </a:r>
            <a:r>
              <a:rPr lang="en-US" sz="1200" kern="1200" dirty="0">
                <a:solidFill>
                  <a:schemeClr val="tx1"/>
                </a:solidFill>
                <a:effectLst/>
                <a:latin typeface="+mn-lt"/>
                <a:ea typeface="+mn-ea"/>
                <a:cs typeface="+mn-cs"/>
              </a:rPr>
              <a:t>illustrates how functional connectome matrices are commonly generated: First, the brain is </a:t>
            </a:r>
            <a:r>
              <a:rPr lang="en-US" sz="1200" kern="1200" dirty="0" err="1">
                <a:solidFill>
                  <a:schemeClr val="tx1"/>
                </a:solidFill>
                <a:effectLst/>
                <a:latin typeface="+mn-lt"/>
                <a:ea typeface="+mn-ea"/>
                <a:cs typeface="+mn-cs"/>
              </a:rPr>
              <a:t>parcelated</a:t>
            </a:r>
            <a:r>
              <a:rPr lang="en-US" sz="1200" kern="1200" dirty="0">
                <a:solidFill>
                  <a:schemeClr val="tx1"/>
                </a:solidFill>
                <a:effectLst/>
                <a:latin typeface="+mn-lt"/>
                <a:ea typeface="+mn-ea"/>
                <a:cs typeface="+mn-cs"/>
              </a:rPr>
              <a:t> into a number of atlas {Shen2013} brain area (</a:t>
            </a:r>
            <a:r>
              <a:rPr lang="en-US" sz="1200" kern="1200" dirty="0" err="1">
                <a:solidFill>
                  <a:schemeClr val="tx1"/>
                </a:solidFill>
                <a:effectLst/>
                <a:latin typeface="+mn-lt"/>
                <a:ea typeface="+mn-ea"/>
                <a:cs typeface="+mn-cs"/>
              </a:rPr>
              <a:t>coloured</a:t>
            </a:r>
            <a:r>
              <a:rPr lang="en-US" sz="1200" kern="1200" dirty="0">
                <a:solidFill>
                  <a:schemeClr val="tx1"/>
                </a:solidFill>
                <a:effectLst/>
                <a:latin typeface="+mn-lt"/>
                <a:ea typeface="+mn-ea"/>
                <a:cs typeface="+mn-cs"/>
              </a:rPr>
              <a:t> masks </a:t>
            </a:r>
            <a:r>
              <a:rPr lang="en-US" sz="1200" kern="1200" dirty="0" err="1">
                <a:solidFill>
                  <a:schemeClr val="tx1"/>
                </a:solidFill>
                <a:effectLst/>
                <a:latin typeface="+mn-lt"/>
                <a:ea typeface="+mn-ea"/>
                <a:cs typeface="+mn-cs"/>
              </a:rPr>
              <a:t>overlayed</a:t>
            </a:r>
            <a:r>
              <a:rPr lang="en-US" sz="1200" kern="1200" dirty="0">
                <a:solidFill>
                  <a:schemeClr val="tx1"/>
                </a:solidFill>
                <a:effectLst/>
                <a:latin typeface="+mn-lt"/>
                <a:ea typeface="+mn-ea"/>
                <a:cs typeface="+mn-cs"/>
              </a:rPr>
              <a:t> on brain). Then the average time courses within each brain area is correlated against all other brain area’s time courses. The combinations of all correlation values are summarized in a functional connectivity matrix. Any value refers to one edge of the brain connectome and represents the functional connectivity strength between two brain areas. </a:t>
            </a:r>
            <a:endParaRPr lang="en-US" dirty="0">
              <a:effectLst/>
            </a:endParaRPr>
          </a:p>
          <a:p>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C) </a:t>
            </a:r>
            <a:r>
              <a:rPr lang="en-US" sz="1200" kern="1200" dirty="0">
                <a:solidFill>
                  <a:schemeClr val="tx1"/>
                </a:solidFill>
                <a:effectLst/>
                <a:latin typeface="+mn-lt"/>
                <a:ea typeface="+mn-ea"/>
                <a:cs typeface="+mn-cs"/>
              </a:rPr>
              <a:t>shows that the resolution of layer-fMRI can add an additional dimension in connectome analyses. Since each brain area can be subdivided into multiple layers (</a:t>
            </a:r>
            <a:r>
              <a:rPr lang="en-US" sz="1200" kern="1200" dirty="0" err="1">
                <a:solidFill>
                  <a:schemeClr val="tx1"/>
                </a:solidFill>
                <a:effectLst/>
                <a:latin typeface="+mn-lt"/>
                <a:ea typeface="+mn-ea"/>
                <a:cs typeface="+mn-cs"/>
              </a:rPr>
              <a:t>coloured</a:t>
            </a:r>
            <a:r>
              <a:rPr lang="en-US" sz="1200" kern="1200" dirty="0">
                <a:solidFill>
                  <a:schemeClr val="tx1"/>
                </a:solidFill>
                <a:effectLst/>
                <a:latin typeface="+mn-lt"/>
                <a:ea typeface="+mn-ea"/>
                <a:cs typeface="+mn-cs"/>
              </a:rPr>
              <a:t> masks </a:t>
            </a:r>
            <a:r>
              <a:rPr lang="en-US" sz="1200" kern="1200" dirty="0" err="1">
                <a:solidFill>
                  <a:schemeClr val="tx1"/>
                </a:solidFill>
                <a:effectLst/>
                <a:latin typeface="+mn-lt"/>
                <a:ea typeface="+mn-ea"/>
                <a:cs typeface="+mn-cs"/>
              </a:rPr>
              <a:t>overlayed</a:t>
            </a:r>
            <a:r>
              <a:rPr lang="en-US" sz="1200" kern="1200" dirty="0">
                <a:solidFill>
                  <a:schemeClr val="tx1"/>
                </a:solidFill>
                <a:effectLst/>
                <a:latin typeface="+mn-lt"/>
                <a:ea typeface="+mn-ea"/>
                <a:cs typeface="+mn-cs"/>
              </a:rPr>
              <a:t> on the brain), each node in the whole-brain connectivity matrix represents a layer-to-layer connectivity matrix in itself. One example node is highlighted (cyan). Here, rows and columns refer to layers. Superficial layers are depicted at the top and on the left, while the deeper layers are depicted on the bottom and on the right. Off-diagonal elements can be used to interpret directional connectivity. Large connectivity values on the bottom left suggest that the connectivity is dominated from connections between middle/deeper layers of area 2 and superficial layers in area 1. As such, area 1 sends input into feed-forward layers of area 2, while area 1 receives feed-back input from area 2 in the superficial layers. </a:t>
            </a:r>
            <a:endParaRPr lang="en-US" dirty="0">
              <a:effectLst/>
            </a:endParaRPr>
          </a:p>
          <a:p>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D-G)</a:t>
            </a:r>
            <a:r>
              <a:rPr lang="en-US" sz="1200" kern="1200" dirty="0">
                <a:solidFill>
                  <a:schemeClr val="tx1"/>
                </a:solidFill>
                <a:effectLst/>
                <a:latin typeface="+mn-lt"/>
                <a:ea typeface="+mn-ea"/>
                <a:cs typeface="+mn-cs"/>
              </a:rPr>
              <a:t>​ depict representative layer-dependent </a:t>
            </a:r>
            <a:r>
              <a:rPr lang="en-US" sz="1200" kern="1200" dirty="0" err="1">
                <a:solidFill>
                  <a:schemeClr val="tx1"/>
                </a:solidFill>
                <a:effectLst/>
                <a:latin typeface="+mn-lt"/>
                <a:ea typeface="+mn-ea"/>
                <a:cs typeface="+mn-cs"/>
              </a:rPr>
              <a:t>connectivities</a:t>
            </a:r>
            <a:r>
              <a:rPr lang="en-US" sz="1200" kern="1200" dirty="0">
                <a:solidFill>
                  <a:schemeClr val="tx1"/>
                </a:solidFill>
                <a:effectLst/>
                <a:latin typeface="+mn-lt"/>
                <a:ea typeface="+mn-ea"/>
                <a:cs typeface="+mn-cs"/>
              </a:rPr>
              <a:t> of common large networks.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D) </a:t>
            </a:r>
            <a:r>
              <a:rPr lang="en-US" sz="1200" kern="1200" dirty="0">
                <a:solidFill>
                  <a:schemeClr val="tx1"/>
                </a:solidFill>
                <a:effectLst/>
                <a:latin typeface="+mn-lt"/>
                <a:ea typeface="+mn-ea"/>
                <a:cs typeface="+mn-cs"/>
              </a:rPr>
              <a:t>depicts the ‘visual network’. Selected correlation diagrams between V1 and V5 confirm data from Fig. 4D. Namely, V1 receives top-down feed-back in superficial layers from V5, while V5 receives bottom-up input in the middle/deeper layers (red circles).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E) </a:t>
            </a:r>
            <a:r>
              <a:rPr lang="en-US" sz="1200" kern="1200" dirty="0">
                <a:solidFill>
                  <a:schemeClr val="tx1"/>
                </a:solidFill>
                <a:effectLst/>
                <a:latin typeface="+mn-lt"/>
                <a:ea typeface="+mn-ea"/>
                <a:cs typeface="+mn-cs"/>
              </a:rPr>
              <a:t>depicts the ‘sensory motor network’. As expected from previous layer-fMRI studies {Huber2017b}, the primary motor cortex receives input from the sensory areas solely in superficial layers (blue ellipses).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F) </a:t>
            </a:r>
            <a:r>
              <a:rPr lang="en-US" sz="1200" kern="1200" dirty="0">
                <a:solidFill>
                  <a:schemeClr val="tx1"/>
                </a:solidFill>
                <a:effectLst/>
                <a:latin typeface="+mn-lt"/>
                <a:ea typeface="+mn-ea"/>
                <a:cs typeface="+mn-cs"/>
              </a:rPr>
              <a:t>shows an example of the ‘default mode network’. Cyan ellipses highlight that the PCC is the only middle-layer dominated ROI. The other ROIs seem to be more feed-back driven. This can be taken as an indication that the PCC is the major hub of the ‘default mode network’, while the other areas are being passively dragged along with the resting state fluctuations.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Panel ​</a:t>
            </a:r>
            <a:r>
              <a:rPr lang="en-US" sz="1200" b="1" kern="1200" dirty="0">
                <a:solidFill>
                  <a:schemeClr val="tx1"/>
                </a:solidFill>
                <a:effectLst/>
                <a:latin typeface="+mn-lt"/>
                <a:ea typeface="+mn-ea"/>
                <a:cs typeface="+mn-cs"/>
              </a:rPr>
              <a:t>G) </a:t>
            </a:r>
            <a:r>
              <a:rPr lang="en-US" sz="1200" kern="1200" dirty="0">
                <a:solidFill>
                  <a:schemeClr val="tx1"/>
                </a:solidFill>
                <a:effectLst/>
                <a:latin typeface="+mn-lt"/>
                <a:ea typeface="+mn-ea"/>
                <a:cs typeface="+mn-cs"/>
              </a:rPr>
              <a:t>depicts the ‘</a:t>
            </a:r>
            <a:r>
              <a:rPr lang="en-US" sz="1200" kern="1200" dirty="0" err="1">
                <a:solidFill>
                  <a:schemeClr val="tx1"/>
                </a:solidFill>
                <a:effectLst/>
                <a:latin typeface="+mn-lt"/>
                <a:ea typeface="+mn-ea"/>
                <a:cs typeface="+mn-cs"/>
              </a:rPr>
              <a:t>fronto</a:t>
            </a:r>
            <a:r>
              <a:rPr lang="en-US" sz="1200" kern="1200" dirty="0">
                <a:solidFill>
                  <a:schemeClr val="tx1"/>
                </a:solidFill>
                <a:effectLst/>
                <a:latin typeface="+mn-lt"/>
                <a:ea typeface="+mn-ea"/>
                <a:cs typeface="+mn-cs"/>
              </a:rPr>
              <a:t>-parietal network’. Orange squares depict how the superficial and deeper layers have strong within connectivity without strong connectivity across each other. Almost like two independent brain areas. This is consistent with electrophysiology data previously presented in monkeys {Maier2010a}. </a:t>
            </a:r>
            <a:endParaRPr lang="en-US" dirty="0">
              <a:effectLst/>
            </a:endParaRPr>
          </a:p>
          <a:p>
            <a:endParaRPr lang="en-US" dirty="0"/>
          </a:p>
        </p:txBody>
      </p:sp>
      <p:sp>
        <p:nvSpPr>
          <p:cNvPr id="4" name="Slide Number Placeholder 3">
            <a:extLst>
              <a:ext uri="{FF2B5EF4-FFF2-40B4-BE49-F238E27FC236}">
                <a16:creationId xmlns:a16="http://schemas.microsoft.com/office/drawing/2014/main" id="{A444D31B-62B6-E14D-5D3C-667CD75AACBB}"/>
              </a:ext>
            </a:extLst>
          </p:cNvPr>
          <p:cNvSpPr>
            <a:spLocks noGrp="1"/>
          </p:cNvSpPr>
          <p:nvPr>
            <p:ph type="sldNum" sz="quarter" idx="5"/>
          </p:nvPr>
        </p:nvSpPr>
        <p:spPr/>
        <p:txBody>
          <a:bodyPr/>
          <a:lstStyle/>
          <a:p>
            <a:fld id="{C83C4AC7-4229-704D-B242-306DBD24EAC7}" type="slidenum">
              <a:rPr lang="en-US" smtClean="0"/>
              <a:t>56</a:t>
            </a:fld>
            <a:endParaRPr lang="en-US"/>
          </a:p>
        </p:txBody>
      </p:sp>
    </p:spTree>
    <p:extLst>
      <p:ext uri="{BB962C8B-B14F-4D97-AF65-F5344CB8AC3E}">
        <p14:creationId xmlns:p14="http://schemas.microsoft.com/office/powerpoint/2010/main" val="4328490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BE69F-B4A1-7A9B-22FB-2400387A2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391065-DF48-1044-88C3-CA551F795B3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2BED695-C33C-1A7D-C542-38F770573C5B}"/>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6ED04FDE-E9B4-4C05-EF57-CEB0A1F3F14E}"/>
              </a:ext>
            </a:extLst>
          </p:cNvPr>
          <p:cNvSpPr>
            <a:spLocks noGrp="1"/>
          </p:cNvSpPr>
          <p:nvPr>
            <p:ph type="sldNum" sz="quarter" idx="10"/>
          </p:nvPr>
        </p:nvSpPr>
        <p:spPr/>
        <p:txBody>
          <a:bodyPr/>
          <a:lstStyle/>
          <a:p>
            <a:pPr>
              <a:defRPr/>
            </a:pPr>
            <a:fld id="{72B5F721-2DD6-4536-9A45-00E434E07FA0}" type="slidenum">
              <a:rPr lang="en-US" smtClean="0"/>
              <a:pPr>
                <a:defRPr/>
              </a:pPr>
              <a:t>58</a:t>
            </a:fld>
            <a:endParaRPr lang="en-US"/>
          </a:p>
        </p:txBody>
      </p:sp>
    </p:spTree>
    <p:extLst>
      <p:ext uri="{BB962C8B-B14F-4D97-AF65-F5344CB8AC3E}">
        <p14:creationId xmlns:p14="http://schemas.microsoft.com/office/powerpoint/2010/main" val="36776573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58D50-B64C-3DD4-64C1-AEAC2F410A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D9941D-10BA-AAE9-8BBE-CCDAB56B402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75CB2EA-758E-D518-BC3D-ED4BBD7C58DB}"/>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CEBD23CE-EA6E-B127-E34E-129DD3E5D656}"/>
              </a:ext>
            </a:extLst>
          </p:cNvPr>
          <p:cNvSpPr>
            <a:spLocks noGrp="1"/>
          </p:cNvSpPr>
          <p:nvPr>
            <p:ph type="sldNum" sz="quarter" idx="10"/>
          </p:nvPr>
        </p:nvSpPr>
        <p:spPr/>
        <p:txBody>
          <a:bodyPr/>
          <a:lstStyle/>
          <a:p>
            <a:pPr>
              <a:defRPr/>
            </a:pPr>
            <a:fld id="{72B5F721-2DD6-4536-9A45-00E434E07FA0}" type="slidenum">
              <a:rPr lang="en-US" smtClean="0"/>
              <a:pPr>
                <a:defRPr/>
              </a:pPr>
              <a:t>59</a:t>
            </a:fld>
            <a:endParaRPr lang="en-US"/>
          </a:p>
        </p:txBody>
      </p:sp>
    </p:spTree>
    <p:extLst>
      <p:ext uri="{BB962C8B-B14F-4D97-AF65-F5344CB8AC3E}">
        <p14:creationId xmlns:p14="http://schemas.microsoft.com/office/powerpoint/2010/main" val="4147956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082C2-858B-6795-ACFB-1CB1088767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A9BA72-E5B0-CD54-44EE-4D59948C528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826B56D-3D2B-4E52-D654-F1BC94D1109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4BCB657-0EFD-D611-7160-0A8CE950A1F8}"/>
              </a:ext>
            </a:extLst>
          </p:cNvPr>
          <p:cNvSpPr>
            <a:spLocks noGrp="1"/>
          </p:cNvSpPr>
          <p:nvPr>
            <p:ph type="sldNum" sz="quarter" idx="10"/>
          </p:nvPr>
        </p:nvSpPr>
        <p:spPr/>
        <p:txBody>
          <a:bodyPr/>
          <a:lstStyle/>
          <a:p>
            <a:pPr>
              <a:defRPr/>
            </a:pPr>
            <a:fld id="{72B5F721-2DD6-4536-9A45-00E434E07FA0}" type="slidenum">
              <a:rPr lang="en-US" smtClean="0"/>
              <a:pPr>
                <a:defRPr/>
              </a:pPr>
              <a:t>61</a:t>
            </a:fld>
            <a:endParaRPr lang="en-US"/>
          </a:p>
        </p:txBody>
      </p:sp>
    </p:spTree>
    <p:extLst>
      <p:ext uri="{BB962C8B-B14F-4D97-AF65-F5344CB8AC3E}">
        <p14:creationId xmlns:p14="http://schemas.microsoft.com/office/powerpoint/2010/main" val="30580195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Each row corresponds to an example and reference in the preceding slides and in the written document.</a:t>
            </a:r>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3D242-439D-649A-99B1-A715696403C0}"/>
            </a:ext>
          </a:extLst>
        </p:cNvPr>
        <p:cNvGrpSpPr/>
        <p:nvPr/>
      </p:nvGrpSpPr>
      <p:grpSpPr>
        <a:xfrm>
          <a:off x="0" y="0"/>
          <a:ext cx="0" cy="0"/>
          <a:chOff x="0" y="0"/>
          <a:chExt cx="0" cy="0"/>
        </a:xfrm>
      </p:grpSpPr>
    </p:spTree>
    <p:extLst>
      <p:ext uri="{BB962C8B-B14F-4D97-AF65-F5344CB8AC3E}">
        <p14:creationId xmlns:p14="http://schemas.microsoft.com/office/powerpoint/2010/main" val="19708595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B7F56-81E9-52F9-B18F-D5A3C08EF2DD}"/>
            </a:ext>
          </a:extLst>
        </p:cNvPr>
        <p:cNvGrpSpPr/>
        <p:nvPr/>
      </p:nvGrpSpPr>
      <p:grpSpPr>
        <a:xfrm>
          <a:off x="0" y="0"/>
          <a:ext cx="0" cy="0"/>
          <a:chOff x="0" y="0"/>
          <a:chExt cx="0" cy="0"/>
        </a:xfrm>
      </p:grpSpPr>
    </p:spTree>
    <p:extLst>
      <p:ext uri="{BB962C8B-B14F-4D97-AF65-F5344CB8AC3E}">
        <p14:creationId xmlns:p14="http://schemas.microsoft.com/office/powerpoint/2010/main" val="16706061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These targets matter for neurodegeneration, movement disorders, and neuromodulation research.</a:t>
            </a:r>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Three pillars, in decreasing strength. Be candid about diffusion: it is where a 3T with ultra-strong gradients can compete.</a:t>
            </a:r>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Triantafyllou 2005 showed nearly identical tSNR at 3 mm across 1.5T, 3T, and 7T because physiological noise dominates. Triantafyllou 2005.</a:t>
            </a:r>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Feedforward input arrives mainly in middle layers; feedback terminates in superficial and deep layers. Layer fMRI lets human studies test questions previously limited to animal electrophysiology. A methods framework for layer-dependent connectivity now exists (Huber 2021).</a:t>
            </a:r>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Columns are typically 0.5–1 mm wide. VASO and spin-echo trade sensitivity for specificity; at 7T there is enough sensitivity to make that trade.</a:t>
            </a:r>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These are directly relevant to an NIMH-style research portfolio: threat, reward, mood, and arousal circuitry.</a:t>
            </a:r>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Per-participant sensitivity supports individual-level inference rather than relying only on group averaging.</a:t>
            </a:r>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Routine submillimeter anatomy is also infrastructure: laminar fMRI depends on accurate cortical surfaces.</a:t>
            </a:r>
          </a:p>
        </p:txBody>
      </p:sp>
      <p:sp>
        <p:nvSpPr>
          <p:cNvPr id="4" name="Slide Number Placeholder 3"/>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 clinical partnership provides patient access, clinical value, and a route to cost recovery.</a:t>
            </a:r>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Be candid here: a 3T with ultra-strong gradients is the reference for high-b microstructure. 7T diffusion is complementary: resolution, fibre orientation, subcortical targeting, and metabolite diffusion.</a:t>
            </a:r>
          </a:p>
        </p:txBody>
      </p:sp>
      <p:sp>
        <p:nvSpPr>
          <p:cNvPr id="4" name="Slide Number Placeholder 3"/>
          <p:cNvSpPr>
            <a:spLocks noGrp="1"/>
          </p:cNvSpPr>
          <p:nvPr>
            <p:ph type="sldNum" sz="quarter" idx="10"/>
          </p:nvPr>
        </p:nvSpPr>
        <p:spPr/>
        <p:txBody>
          <a:bodyPr/>
          <a:lstStyle/>
          <a:p>
            <a:fld id="{F7021451-1387-4CA6-816F-3879F97B5CBC}" type="slidenum">
              <a:rPr lang="en-US"/>
              <a:t>78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None of these is prohibitive, but each needs budget and a plan from day one.</a:t>
            </a:r>
          </a:p>
        </p:txBody>
      </p:sp>
      <p:sp>
        <p:nvSpPr>
          <p:cNvPr id="4" name="Slide Number Placeholder 3"/>
          <p:cNvSpPr>
            <a:spLocks noGrp="1"/>
          </p:cNvSpPr>
          <p:nvPr>
            <p:ph type="sldNum" sz="quarter" idx="10"/>
          </p:nvPr>
        </p:nvSpPr>
        <p:spPr/>
        <p:txBody>
          <a:bodyPr/>
          <a:lstStyle/>
          <a:p>
            <a:fld id="{F7021451-1387-4CA6-816F-3879F97B5CBC}" type="slidenum">
              <a:rPr lang="en-US"/>
              <a:t>79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B4537-481F-4023-4CC9-E32D9D8D40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74EE63A-ED8B-FFE3-EC7F-A0C7EEE1E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6311A84-F23E-D35B-89D0-B90420172404}"/>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5" name="Footer Placeholder 4">
            <a:extLst>
              <a:ext uri="{FF2B5EF4-FFF2-40B4-BE49-F238E27FC236}">
                <a16:creationId xmlns:a16="http://schemas.microsoft.com/office/drawing/2014/main" id="{988B00D3-96E3-C623-3689-603EEB936E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A0B0E2-1C9C-C423-5663-38857E3B0990}"/>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1145293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65E79-16B6-E000-33D6-38CA5A55D80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7DDDDFF-0B77-E637-550D-804335D366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D3BC99-D656-E207-F9E8-5AF407ABDC50}"/>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5" name="Footer Placeholder 4">
            <a:extLst>
              <a:ext uri="{FF2B5EF4-FFF2-40B4-BE49-F238E27FC236}">
                <a16:creationId xmlns:a16="http://schemas.microsoft.com/office/drawing/2014/main" id="{B3DA7F22-D1EB-4667-0255-F0ECDDA93A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939844-D1B4-F13B-9116-98A2007335D2}"/>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852456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32FFF-EBBD-3D12-911F-2A60260AF5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5707512-9FA8-9BBE-A0A4-F2ABC2A882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519351-9E16-0DF9-2415-BDE30CB62EA5}"/>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5" name="Footer Placeholder 4">
            <a:extLst>
              <a:ext uri="{FF2B5EF4-FFF2-40B4-BE49-F238E27FC236}">
                <a16:creationId xmlns:a16="http://schemas.microsoft.com/office/drawing/2014/main" id="{55E7EA19-4413-173D-6C22-A49BE0162C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1DA01E-D42E-89D5-E40D-B654EDD03A01}"/>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173931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41500-6330-04D7-C685-5527A59072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8C79112-4EA1-4482-7BAB-BD478EBC05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3DC0434-5110-EE40-E9C1-D5EF42D30B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01B5F7-B1CA-C361-F345-5957E165DD05}"/>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6" name="Footer Placeholder 5">
            <a:extLst>
              <a:ext uri="{FF2B5EF4-FFF2-40B4-BE49-F238E27FC236}">
                <a16:creationId xmlns:a16="http://schemas.microsoft.com/office/drawing/2014/main" id="{F0BD1528-FFAD-3155-19C2-8534DE9D03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E8DB12-E6BB-0BD1-E7F6-4C97B8989CAA}"/>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1068732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4FA3E-F5DB-B8A4-B517-1794BA61085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9C11847-3601-63C3-1F34-18D3AEB0C6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39A61E-D7AF-3D2F-9F92-67F6C554D3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A8B8903-9B20-4940-981C-3FDDF17D05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77993E-300F-856B-0F8E-1959F9440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DB732F2-13B2-7BC4-03F2-65111F82ADF6}"/>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8" name="Footer Placeholder 7">
            <a:extLst>
              <a:ext uri="{FF2B5EF4-FFF2-40B4-BE49-F238E27FC236}">
                <a16:creationId xmlns:a16="http://schemas.microsoft.com/office/drawing/2014/main" id="{BEE17820-8928-A3A4-45DF-F467A0FCB3A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AB8A9-F568-8AA5-3872-516E464EA91D}"/>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428866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1699C-6199-441C-8024-14BE5CC541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E12E7DB-7F02-5ED8-EDD3-78F3676030C6}"/>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4" name="Footer Placeholder 3">
            <a:extLst>
              <a:ext uri="{FF2B5EF4-FFF2-40B4-BE49-F238E27FC236}">
                <a16:creationId xmlns:a16="http://schemas.microsoft.com/office/drawing/2014/main" id="{B1BE8192-6988-233C-7CDE-1153CAFC2D4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D4E47A2-B2BF-D609-1E12-110E065B83B8}"/>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3330293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61746F-E73C-E940-6218-4CEA7BF7DFF1}"/>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3" name="Footer Placeholder 2">
            <a:extLst>
              <a:ext uri="{FF2B5EF4-FFF2-40B4-BE49-F238E27FC236}">
                <a16:creationId xmlns:a16="http://schemas.microsoft.com/office/drawing/2014/main" id="{C1823B40-C056-A69A-D157-07D7718ABC5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4F075B-B202-DD38-3DDE-FE3BC2C7B1B7}"/>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3115300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7981-09DF-1B09-C445-B367C41365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7A97EAA-813A-BCAD-9F07-61490C469F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E301234-F43F-D47C-4017-47FE71E76A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CB5CBC-611E-B3FC-64D5-D803708592F5}"/>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6" name="Footer Placeholder 5">
            <a:extLst>
              <a:ext uri="{FF2B5EF4-FFF2-40B4-BE49-F238E27FC236}">
                <a16:creationId xmlns:a16="http://schemas.microsoft.com/office/drawing/2014/main" id="{1D85F919-85A9-1F7C-760F-ADF0FCB427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2F223E-0AAE-9468-3BEA-2FCEF0CFE5FE}"/>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1499168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16E73-D812-C9AD-52CB-6B54E27B75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27904A-34DF-6363-33A3-CC56CBF322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6ED57A4-C397-0690-9E7D-80D3710A04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BD5824-B0A1-910E-EC56-4DBDD444AFEC}"/>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6" name="Footer Placeholder 5">
            <a:extLst>
              <a:ext uri="{FF2B5EF4-FFF2-40B4-BE49-F238E27FC236}">
                <a16:creationId xmlns:a16="http://schemas.microsoft.com/office/drawing/2014/main" id="{FE8D6D2A-3143-FAC0-ED4E-3A5EE6C585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DC5917-4294-2C50-685B-502F901EA2BD}"/>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786268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D1338-BDD5-8876-9814-3F942DC538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186F942-B54B-C940-82DA-AE533BC67E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097CAC-E10F-AB46-8497-65EBF6815746}"/>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5" name="Footer Placeholder 4">
            <a:extLst>
              <a:ext uri="{FF2B5EF4-FFF2-40B4-BE49-F238E27FC236}">
                <a16:creationId xmlns:a16="http://schemas.microsoft.com/office/drawing/2014/main" id="{2384D952-577F-CC62-CE62-39D5785353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0ADB55-8F26-963B-9BCE-CAC7EB55BD50}"/>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2781943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CB7A99-6DE1-0F80-297D-63EE76903E4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364B9EC-FDCC-13A8-4114-46AA78142F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9A4A99-043A-143B-39BE-C66021CBFAA6}"/>
              </a:ext>
            </a:extLst>
          </p:cNvPr>
          <p:cNvSpPr>
            <a:spLocks noGrp="1"/>
          </p:cNvSpPr>
          <p:nvPr>
            <p:ph type="dt" sz="half" idx="10"/>
          </p:nvPr>
        </p:nvSpPr>
        <p:spPr/>
        <p:txBody>
          <a:bodyPr/>
          <a:lstStyle/>
          <a:p>
            <a:fld id="{45F531A0-9812-C44E-81C5-5245CBFA99BD}" type="datetimeFigureOut">
              <a:rPr lang="en-US" smtClean="0"/>
              <a:t>10/8/26</a:t>
            </a:fld>
            <a:endParaRPr lang="en-US"/>
          </a:p>
        </p:txBody>
      </p:sp>
      <p:sp>
        <p:nvSpPr>
          <p:cNvPr id="5" name="Footer Placeholder 4">
            <a:extLst>
              <a:ext uri="{FF2B5EF4-FFF2-40B4-BE49-F238E27FC236}">
                <a16:creationId xmlns:a16="http://schemas.microsoft.com/office/drawing/2014/main" id="{1CB71A05-A186-A2CD-18B9-3B9125D2C3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CFD193-8A17-54ED-F38E-59FEB9FFB38C}"/>
              </a:ext>
            </a:extLst>
          </p:cNvPr>
          <p:cNvSpPr>
            <a:spLocks noGrp="1"/>
          </p:cNvSpPr>
          <p:nvPr>
            <p:ph type="sldNum" sz="quarter" idx="12"/>
          </p:nvPr>
        </p:nvSpPr>
        <p:spPr/>
        <p:txBody>
          <a:bodyPr/>
          <a:lstStyle/>
          <a:p>
            <a:fld id="{41A10089-FFC5-0E44-8527-C393B2442A56}" type="slidenum">
              <a:rPr lang="en-US" smtClean="0"/>
              <a:t>‹#›</a:t>
            </a:fld>
            <a:endParaRPr lang="en-US"/>
          </a:p>
        </p:txBody>
      </p:sp>
    </p:spTree>
    <p:extLst>
      <p:ext uri="{BB962C8B-B14F-4D97-AF65-F5344CB8AC3E}">
        <p14:creationId xmlns:p14="http://schemas.microsoft.com/office/powerpoint/2010/main" val="2458629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el und Inhalt">
    <p:spTree>
      <p:nvGrpSpPr>
        <p:cNvPr id="1" name=""/>
        <p:cNvGrpSpPr/>
        <p:nvPr/>
      </p:nvGrpSpPr>
      <p:grpSpPr>
        <a:xfrm>
          <a:off x="0" y="0"/>
          <a:ext cx="0" cy="0"/>
          <a:chOff x="0" y="0"/>
          <a:chExt cx="0" cy="0"/>
        </a:xfrm>
      </p:grpSpPr>
    </p:spTree>
    <p:extLst>
      <p:ext uri="{BB962C8B-B14F-4D97-AF65-F5344CB8AC3E}">
        <p14:creationId xmlns:p14="http://schemas.microsoft.com/office/powerpoint/2010/main" val="9826800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a:xfrm>
            <a:off x="621843" y="16"/>
            <a:ext cx="10972801" cy="721364"/>
          </a:xfrm>
        </p:spPr>
        <p:txBody>
          <a:bodyPr/>
          <a:lstStyle/>
          <a:p>
            <a:r>
              <a:rPr lang="en-US" dirty="0"/>
              <a:t>Click to edit Master title style</a:t>
            </a:r>
            <a:endParaRPr lang="de-DE" dirty="0"/>
          </a:p>
        </p:txBody>
      </p:sp>
      <p:sp>
        <p:nvSpPr>
          <p:cNvPr id="3" name="Inhaltsplatzhalter 2"/>
          <p:cNvSpPr>
            <a:spLocks noGrp="1"/>
          </p:cNvSpPr>
          <p:nvPr>
            <p:ph idx="1"/>
          </p:nvPr>
        </p:nvSpPr>
        <p:spPr>
          <a:xfrm>
            <a:off x="609613" y="1600206"/>
            <a:ext cx="10972801" cy="4525963"/>
          </a:xfrm>
          <a:prstGeom prst="rect">
            <a:avLst/>
          </a:prstGeom>
          <a:effectLst>
            <a:glow rad="127000">
              <a:schemeClr val="accent5">
                <a:lumMod val="50000"/>
              </a:schemeClr>
            </a:glow>
          </a:effectLst>
        </p:spPr>
        <p:txBody>
          <a:bodyPr lIns="76154" tIns="38076" rIns="76154" bIns="38076"/>
          <a:lstStyle>
            <a:lvl1pPr marL="0" indent="0">
              <a:spcBef>
                <a:spcPts val="0"/>
              </a:spcBef>
              <a:spcAft>
                <a:spcPts val="375"/>
              </a:spcAft>
              <a:buNone/>
              <a:defRPr>
                <a:solidFill>
                  <a:schemeClr val="tx1"/>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Master text styles</a:t>
            </a:r>
          </a:p>
        </p:txBody>
      </p:sp>
      <p:sp>
        <p:nvSpPr>
          <p:cNvPr id="9" name="Textplatzhalter 8"/>
          <p:cNvSpPr>
            <a:spLocks noGrp="1"/>
          </p:cNvSpPr>
          <p:nvPr>
            <p:ph type="body" sz="quarter" idx="10"/>
          </p:nvPr>
        </p:nvSpPr>
        <p:spPr>
          <a:xfrm>
            <a:off x="158183" y="6237322"/>
            <a:ext cx="12033839" cy="290495"/>
          </a:xfrm>
          <a:prstGeom prst="rect">
            <a:avLst/>
          </a:prstGeom>
        </p:spPr>
        <p:txBody>
          <a:bodyPr lIns="76154" tIns="38076" rIns="76154" bIns="38076">
            <a:normAutofit/>
          </a:bodyPr>
          <a:lstStyle>
            <a:lvl1pPr>
              <a:buNone/>
              <a:defRPr sz="750" i="1">
                <a:solidFill>
                  <a:schemeClr val="accent1"/>
                </a:solidFill>
              </a:defRPr>
            </a:lvl1pPr>
          </a:lstStyle>
          <a:p>
            <a:pPr lvl="0"/>
            <a:r>
              <a:rPr lang="en-US" dirty="0"/>
              <a:t>Click to edit Master text styles</a:t>
            </a:r>
          </a:p>
        </p:txBody>
      </p:sp>
    </p:spTree>
    <p:extLst>
      <p:ext uri="{BB962C8B-B14F-4D97-AF65-F5344CB8AC3E}">
        <p14:creationId xmlns:p14="http://schemas.microsoft.com/office/powerpoint/2010/main" val="1128368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el und Gliederung">
    <p:spTree>
      <p:nvGrpSpPr>
        <p:cNvPr id="1" name=""/>
        <p:cNvGrpSpPr/>
        <p:nvPr/>
      </p:nvGrpSpPr>
      <p:grpSpPr>
        <a:xfrm>
          <a:off x="0" y="0"/>
          <a:ext cx="0" cy="0"/>
          <a:chOff x="0" y="0"/>
          <a:chExt cx="0" cy="0"/>
        </a:xfrm>
      </p:grpSpPr>
      <p:sp>
        <p:nvSpPr>
          <p:cNvPr id="2" name="Titel 1"/>
          <p:cNvSpPr>
            <a:spLocks noGrp="1"/>
          </p:cNvSpPr>
          <p:nvPr>
            <p:ph type="title"/>
          </p:nvPr>
        </p:nvSpPr>
        <p:spPr>
          <a:xfrm>
            <a:off x="609613" y="0"/>
            <a:ext cx="10972801" cy="1143000"/>
          </a:xfrm>
        </p:spPr>
        <p:txBody>
          <a:bodyPr/>
          <a:lstStyle/>
          <a:p>
            <a:r>
              <a:rPr lang="en-US"/>
              <a:t>Click to edit Master title style</a:t>
            </a:r>
            <a:endParaRPr lang="de-DE" dirty="0"/>
          </a:p>
        </p:txBody>
      </p:sp>
      <p:sp>
        <p:nvSpPr>
          <p:cNvPr id="3" name="Inhaltsplatzhalter 2"/>
          <p:cNvSpPr>
            <a:spLocks noGrp="1"/>
          </p:cNvSpPr>
          <p:nvPr>
            <p:ph idx="1"/>
          </p:nvPr>
        </p:nvSpPr>
        <p:spPr>
          <a:xfrm>
            <a:off x="609613" y="1600206"/>
            <a:ext cx="10972801" cy="4525963"/>
          </a:xfrm>
          <a:prstGeom prst="rect">
            <a:avLst/>
          </a:prstGeom>
        </p:spPr>
        <p:txBody>
          <a:bodyPr lIns="76154" tIns="38076" rIns="76154" bIns="38076"/>
          <a:lstStyle>
            <a:lvl1pPr marL="166588" indent="-166588">
              <a:spcBef>
                <a:spcPts val="0"/>
              </a:spcBef>
              <a:spcAft>
                <a:spcPts val="375"/>
              </a:spcAft>
              <a:tabLst>
                <a:tab pos="166588" algn="l"/>
              </a:tabLst>
              <a:defRPr/>
            </a:lvl1pPr>
            <a:lvl2pPr marL="393665" indent="-227077">
              <a:spcBef>
                <a:spcPts val="0"/>
              </a:spcBef>
              <a:spcAft>
                <a:spcPts val="375"/>
              </a:spcAft>
              <a:tabLst>
                <a:tab pos="393665" algn="l"/>
              </a:tabLst>
              <a:defRPr/>
            </a:lvl2pPr>
            <a:lvl3pPr marL="616774" indent="-223111">
              <a:spcBef>
                <a:spcPts val="0"/>
              </a:spcBef>
              <a:spcAft>
                <a:spcPts val="375"/>
              </a:spcAft>
              <a:buFont typeface="Wingdings" charset="2"/>
              <a:buChar char="§"/>
              <a:tabLst>
                <a:tab pos="616774" algn="l"/>
              </a:tabLst>
              <a:defRPr/>
            </a:lvl3pPr>
            <a:lvl4pPr marL="838895" indent="-222118">
              <a:spcBef>
                <a:spcPts val="0"/>
              </a:spcBef>
              <a:spcAft>
                <a:spcPts val="375"/>
              </a:spcAft>
              <a:buFont typeface="Symbol" charset="2"/>
              <a:buChar char="-"/>
              <a:tabLst>
                <a:tab pos="838895" algn="l"/>
              </a:tabLst>
              <a:defRPr/>
            </a:lvl4pPr>
            <a:lvl5pPr marL="1065969" indent="-227077">
              <a:spcBef>
                <a:spcPts val="0"/>
              </a:spcBef>
              <a:spcAft>
                <a:spcPts val="375"/>
              </a:spcAft>
              <a:tabLst>
                <a:tab pos="1065969" algn="l"/>
              </a:tabLs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dirty="0"/>
          </a:p>
        </p:txBody>
      </p:sp>
      <p:sp>
        <p:nvSpPr>
          <p:cNvPr id="9" name="Textplatzhalter 8"/>
          <p:cNvSpPr>
            <a:spLocks noGrp="1"/>
          </p:cNvSpPr>
          <p:nvPr>
            <p:ph type="body" sz="quarter" idx="10"/>
          </p:nvPr>
        </p:nvSpPr>
        <p:spPr>
          <a:xfrm>
            <a:off x="167471" y="6240202"/>
            <a:ext cx="12033839" cy="290495"/>
          </a:xfrm>
          <a:prstGeom prst="rect">
            <a:avLst/>
          </a:prstGeom>
        </p:spPr>
        <p:txBody>
          <a:bodyPr lIns="76154" tIns="38076" rIns="76154" bIns="38076">
            <a:normAutofit/>
          </a:bodyPr>
          <a:lstStyle>
            <a:lvl1pPr>
              <a:buNone/>
              <a:defRPr sz="750" i="1">
                <a:solidFill>
                  <a:schemeClr val="accent1"/>
                </a:solidFill>
              </a:defRPr>
            </a:lvl1pPr>
          </a:lstStyle>
          <a:p>
            <a:pPr lvl="0"/>
            <a:r>
              <a:rPr lang="en-US"/>
              <a:t>Click to edit Master text styles</a:t>
            </a:r>
          </a:p>
        </p:txBody>
      </p:sp>
    </p:spTree>
    <p:extLst>
      <p:ext uri="{BB962C8B-B14F-4D97-AF65-F5344CB8AC3E}">
        <p14:creationId xmlns:p14="http://schemas.microsoft.com/office/powerpoint/2010/main" val="3926559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415600" y="269833"/>
            <a:ext cx="11360800" cy="7636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Shape 18"/>
          <p:cNvSpPr txBox="1">
            <a:spLocks noGrp="1"/>
          </p:cNvSpPr>
          <p:nvPr>
            <p:ph type="body" idx="1"/>
          </p:nvPr>
        </p:nvSpPr>
        <p:spPr>
          <a:xfrm>
            <a:off x="415600" y="1151400"/>
            <a:ext cx="11360800" cy="5444000"/>
          </a:xfrm>
          <a:prstGeom prst="rect">
            <a:avLst/>
          </a:prstGeom>
        </p:spPr>
        <p:txBody>
          <a:bodyPr spcFirstLastPara="1" wrap="square" lIns="91425" tIns="91425" rIns="91425" bIns="91425" anchor="t" anchorCtr="0"/>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Shape 1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9410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CONTENT">
    <p:bg>
      <p:bgPr>
        <a:solidFill>
          <a:schemeClr val="bg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buNone/>
              <a:defRPr lang="en-US" sz="3200" b="1" dirty="0">
                <a:solidFill>
                  <a:schemeClr val="tx1"/>
                </a:solidFill>
                <a:latin typeface="Cambria" pitchFamily="34" charset="0"/>
                <a:ea typeface="Cambria" pitchFamily="34" charset="-122"/>
                <a:cs typeface="Cambria" pitchFamily="34" charset="-120"/>
              </a:defRPr>
            </a:lvl1pPr>
          </a:lstStyle>
          <a:p>
            <a:pPr marL="0" indent="0">
              <a:buNone/>
            </a:pPr>
            <a:r>
              <a:rPr lang="en-US" sz="3200" b="1" dirty="0">
                <a:solidFill>
                  <a:schemeClr val="tx1"/>
                </a:solidFill>
                <a:latin typeface="Cambria" pitchFamily="34" charset="0"/>
                <a:ea typeface="Cambria" pitchFamily="34" charset="-122"/>
                <a:cs typeface="Cambria" pitchFamily="34" charset="-120"/>
              </a:rPr>
              <a:t>Title</a:t>
            </a:r>
            <a:endParaRPr lang="en-US" sz="3200" dirty="0"/>
          </a:p>
        </p:txBody>
      </p:sp>
      <p:sp>
        <p:nvSpPr>
          <p:cNvPr id="3" name="Text 0"/>
          <p:cNvSpPr/>
          <p:nvPr/>
        </p:nvSpPr>
        <p:spPr>
          <a:xfrm>
            <a:off x="548640" y="6400800"/>
            <a:ext cx="8229600" cy="274320"/>
          </a:xfrm>
          <a:prstGeom prst="rect">
            <a:avLst/>
          </a:prstGeom>
          <a:noFill/>
          <a:ln/>
        </p:spPr>
        <p:txBody>
          <a:bodyPr wrap="square" lIns="0" tIns="0" rIns="0" bIns="0" rtlCol="0" anchor="ctr"/>
          <a:lstStyle/>
          <a:p>
            <a:pPr marL="0" indent="0">
              <a:buNone/>
            </a:pPr>
            <a:r>
              <a:rPr lang="en-US" sz="1000" dirty="0">
                <a:solidFill>
                  <a:schemeClr val="accent4"/>
                </a:solidFill>
              </a:rPr>
              <a:t>7T systems and costs  ·  October 2026</a:t>
            </a:r>
            <a:endParaRPr lang="en-US" sz="10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1911539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944B65-A75D-3B72-FBDE-A52A6221B3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253CBB-2C29-0CF1-0DFF-20205A7AB4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0EE7E8B-B8DA-8B67-44B3-525D6B3BDA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531A0-9812-C44E-81C5-5245CBFA99BD}" type="datetimeFigureOut">
              <a:rPr lang="en-US" smtClean="0"/>
              <a:t>10/8/26</a:t>
            </a:fld>
            <a:endParaRPr lang="en-US"/>
          </a:p>
        </p:txBody>
      </p:sp>
      <p:sp>
        <p:nvSpPr>
          <p:cNvPr id="5" name="Footer Placeholder 4">
            <a:extLst>
              <a:ext uri="{FF2B5EF4-FFF2-40B4-BE49-F238E27FC236}">
                <a16:creationId xmlns:a16="http://schemas.microsoft.com/office/drawing/2014/main" id="{7519A309-4757-F875-9378-99BC9B6F80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DEB883-F277-F382-1B36-48579519B5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A10089-FFC5-0E44-8527-C393B2442A56}" type="slidenum">
              <a:rPr lang="en-US" smtClean="0"/>
              <a:t>‹#›</a:t>
            </a:fld>
            <a:endParaRPr lang="en-US"/>
          </a:p>
        </p:txBody>
      </p:sp>
    </p:spTree>
    <p:extLst>
      <p:ext uri="{BB962C8B-B14F-4D97-AF65-F5344CB8AC3E}">
        <p14:creationId xmlns:p14="http://schemas.microsoft.com/office/powerpoint/2010/main" val="4023592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3" r:id="rId13"/>
    <p:sldLayoutId id="2147483674" r:id="rId14"/>
    <p:sldLayoutId id="2147483675" r:id="rId15"/>
    <p:sldLayoutId id="2147483680"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02/mrm.1080"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google.com/maps/d/viewer?mid=1dXG84OZIAOxjsqh3x2tGzWL1bNU&amp;usp=sharing"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doi.org/10.1126/sciadv.aaz9281" TargetMode="External"/><Relationship Id="rId5" Type="http://schemas.openxmlformats.org/officeDocument/2006/relationships/image" Target="../media/image8.jpeg"/><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16.png"/><Relationship Id="rId13" Type="http://schemas.microsoft.com/office/2007/relationships/hdphoto" Target="../media/hdphoto3.wdp"/><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18.png"/><Relationship Id="rId17" Type="http://schemas.microsoft.com/office/2007/relationships/hdphoto" Target="../media/hdphoto4.wdp"/><Relationship Id="rId2" Type="http://schemas.openxmlformats.org/officeDocument/2006/relationships/notesSlide" Target="../notesSlides/notesSlide6.xml"/><Relationship Id="rId16"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14.png"/><Relationship Id="rId11" Type="http://schemas.microsoft.com/office/2007/relationships/hdphoto" Target="../media/hdphoto2.wdp"/><Relationship Id="rId5" Type="http://schemas.openxmlformats.org/officeDocument/2006/relationships/image" Target="../media/image13.png"/><Relationship Id="rId15" Type="http://schemas.openxmlformats.org/officeDocument/2006/relationships/image" Target="../media/image20.png"/><Relationship Id="rId10" Type="http://schemas.openxmlformats.org/officeDocument/2006/relationships/image" Target="../media/image17.jpeg"/><Relationship Id="rId4" Type="http://schemas.openxmlformats.org/officeDocument/2006/relationships/image" Target="../media/image12.png"/><Relationship Id="rId9" Type="http://schemas.microsoft.com/office/2007/relationships/hdphoto" Target="../media/hdphoto1.wdp"/><Relationship Id="rId14" Type="http://schemas.openxmlformats.org/officeDocument/2006/relationships/image" Target="../media/image19.jpeg"/></Relationships>
</file>

<file path=ppt/slides/_rels/slide19.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16.png"/><Relationship Id="rId7" Type="http://schemas.openxmlformats.org/officeDocument/2006/relationships/image" Target="../media/image18.png"/><Relationship Id="rId12" Type="http://schemas.microsoft.com/office/2007/relationships/hdphoto" Target="../media/hdphoto4.wdp"/><Relationship Id="rId2" Type="http://schemas.openxmlformats.org/officeDocument/2006/relationships/image" Target="../media/image15.png"/><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21.png"/><Relationship Id="rId5" Type="http://schemas.openxmlformats.org/officeDocument/2006/relationships/image" Target="../media/image17.jpeg"/><Relationship Id="rId10" Type="http://schemas.openxmlformats.org/officeDocument/2006/relationships/image" Target="../media/image20.png"/><Relationship Id="rId4" Type="http://schemas.microsoft.com/office/2007/relationships/hdphoto" Target="../media/hdphoto1.wdp"/><Relationship Id="rId9" Type="http://schemas.openxmlformats.org/officeDocument/2006/relationships/image" Target="../media/image1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hyperlink" Target="mailto:renzohuber@googlemail.com"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image" Target="../media/image32.gif"/><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36.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 Id="rId9" Type="http://schemas.openxmlformats.org/officeDocument/2006/relationships/image" Target="../media/image56.png"/></Relationships>
</file>

<file path=ppt/slides/_rels/slide3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58.png"/></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image" Target="../media/image58.png"/><Relationship Id="rId5" Type="http://schemas.openxmlformats.org/officeDocument/2006/relationships/image" Target="../media/image61.png"/><Relationship Id="rId4" Type="http://schemas.openxmlformats.org/officeDocument/2006/relationships/image" Target="../media/image60.png"/></Relationships>
</file>

<file path=ppt/slides/_rels/slide3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63.png"/><Relationship Id="rId4" Type="http://schemas.openxmlformats.org/officeDocument/2006/relationships/image" Target="../media/image58.png"/></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65.png"/></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xml"/><Relationship Id="rId4" Type="http://schemas.openxmlformats.org/officeDocument/2006/relationships/image" Target="../media/image68.png"/></Relationships>
</file>

<file path=ppt/slides/_rels/slide4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4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4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77.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82.gif"/><Relationship Id="rId7" Type="http://schemas.openxmlformats.org/officeDocument/2006/relationships/image" Target="../media/image86.pn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51.xml.rels><?xml version="1.0" encoding="UTF-8" standalone="yes"?>
<Relationships xmlns="http://schemas.openxmlformats.org/package/2006/relationships"><Relationship Id="rId3" Type="http://schemas.openxmlformats.org/officeDocument/2006/relationships/image" Target="../media/image89.gif"/><Relationship Id="rId2" Type="http://schemas.openxmlformats.org/officeDocument/2006/relationships/image" Target="../media/image88.gif"/><Relationship Id="rId1" Type="http://schemas.openxmlformats.org/officeDocument/2006/relationships/slideLayout" Target="../slideLayouts/slideLayout12.xml"/><Relationship Id="rId6" Type="http://schemas.openxmlformats.org/officeDocument/2006/relationships/image" Target="../media/image50.png"/><Relationship Id="rId5" Type="http://schemas.openxmlformats.org/officeDocument/2006/relationships/image" Target="../media/image91.gif"/><Relationship Id="rId4" Type="http://schemas.openxmlformats.org/officeDocument/2006/relationships/image" Target="../media/image90.gif"/></Relationships>
</file>

<file path=ppt/slides/_rels/slide5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94.png"/></Relationships>
</file>

<file path=ppt/slides/_rels/slide5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94.png"/></Relationships>
</file>

<file path=ppt/slides/_rels/slide55.xml.rels><?xml version="1.0" encoding="UTF-8" standalone="yes"?>
<Relationships xmlns="http://schemas.openxmlformats.org/package/2006/relationships"><Relationship Id="rId3" Type="http://schemas.openxmlformats.org/officeDocument/2006/relationships/image" Target="../media/image96.tiff"/><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image" Target="../media/image97.png"/></Relationships>
</file>

<file path=ppt/slides/_rels/slide5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7.xml"/><Relationship Id="rId1" Type="http://schemas.openxmlformats.org/officeDocument/2006/relationships/slideLayout" Target="../slideLayouts/slideLayout14.xml"/><Relationship Id="rId5" Type="http://schemas.openxmlformats.org/officeDocument/2006/relationships/image" Target="../media/image103.gif"/><Relationship Id="rId4" Type="http://schemas.openxmlformats.org/officeDocument/2006/relationships/image" Target="../media/image102.gif"/></Relationships>
</file>

<file path=ppt/slides/_rels/slide59.xml.rels><?xml version="1.0" encoding="UTF-8" standalone="yes"?>
<Relationships xmlns="http://schemas.openxmlformats.org/package/2006/relationships"><Relationship Id="rId8" Type="http://schemas.openxmlformats.org/officeDocument/2006/relationships/image" Target="../media/image103.gif"/><Relationship Id="rId13" Type="http://schemas.openxmlformats.org/officeDocument/2006/relationships/image" Target="../media/image110.png"/><Relationship Id="rId3" Type="http://schemas.openxmlformats.org/officeDocument/2006/relationships/image" Target="../media/image104.png"/><Relationship Id="rId7" Type="http://schemas.openxmlformats.org/officeDocument/2006/relationships/image" Target="../media/image107.png"/><Relationship Id="rId12" Type="http://schemas.openxmlformats.org/officeDocument/2006/relationships/image" Target="../media/image109.png"/><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image" Target="../media/image106.png"/><Relationship Id="rId11" Type="http://schemas.openxmlformats.org/officeDocument/2006/relationships/image" Target="../media/image102.gif"/><Relationship Id="rId5" Type="http://schemas.openxmlformats.org/officeDocument/2006/relationships/image" Target="../media/image105.png"/><Relationship Id="rId10" Type="http://schemas.openxmlformats.org/officeDocument/2006/relationships/image" Target="../media/image108.jpg"/><Relationship Id="rId4" Type="http://schemas.microsoft.com/office/2007/relationships/hdphoto" Target="../media/hdphoto5.wdp"/><Relationship Id="rId9" Type="http://schemas.openxmlformats.org/officeDocument/2006/relationships/image" Target="../media/image50.png"/></Relationships>
</file>

<file path=ppt/slides/_rels/slide60.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12.png"/><Relationship Id="rId7" Type="http://schemas.openxmlformats.org/officeDocument/2006/relationships/image" Target="../media/image115.png"/><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image" Target="../media/image103.gif"/><Relationship Id="rId5" Type="http://schemas.openxmlformats.org/officeDocument/2006/relationships/image" Target="../media/image114.png"/><Relationship Id="rId4" Type="http://schemas.openxmlformats.org/officeDocument/2006/relationships/image" Target="../media/image113.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52F28D-0CD3-B990-2C3D-E9A0E4F97F35}"/>
              </a:ext>
            </a:extLst>
          </p:cNvPr>
          <p:cNvSpPr txBox="1"/>
          <p:nvPr/>
        </p:nvSpPr>
        <p:spPr>
          <a:xfrm>
            <a:off x="3188391" y="3387143"/>
            <a:ext cx="5548314" cy="2554545"/>
          </a:xfrm>
          <a:prstGeom prst="rect">
            <a:avLst/>
          </a:prstGeom>
          <a:noFill/>
        </p:spPr>
        <p:txBody>
          <a:bodyPr wrap="none" rtlCol="0">
            <a:spAutoFit/>
          </a:bodyPr>
          <a:lstStyle/>
          <a:p>
            <a:pPr algn="ctr"/>
            <a:r>
              <a:rPr lang="en-US" sz="4000" b="1" dirty="0">
                <a:latin typeface="Aldhabi" pitchFamily="2" charset="-78"/>
                <a:cs typeface="Aldhabi" pitchFamily="2" charset="-78"/>
              </a:rPr>
              <a:t>Peter A. Bandettini, Ph.D.</a:t>
            </a:r>
          </a:p>
          <a:p>
            <a:pPr algn="ctr"/>
            <a:r>
              <a:rPr lang="en-US" sz="4000" b="1" dirty="0">
                <a:latin typeface="Aldhabi" pitchFamily="2" charset="-78"/>
                <a:cs typeface="Aldhabi" pitchFamily="2" charset="-78"/>
              </a:rPr>
              <a:t>Section on Functional Imaging Methods</a:t>
            </a:r>
          </a:p>
          <a:p>
            <a:pPr algn="ctr"/>
            <a:r>
              <a:rPr lang="en-US" sz="4000" b="1" dirty="0">
                <a:latin typeface="Aldhabi" pitchFamily="2" charset="-78"/>
                <a:cs typeface="Aldhabi" pitchFamily="2" charset="-78"/>
              </a:rPr>
              <a:t>Functional MRI Core Facility</a:t>
            </a:r>
          </a:p>
          <a:p>
            <a:pPr algn="ctr"/>
            <a:r>
              <a:rPr lang="en-US" sz="4000" b="1" dirty="0">
                <a:latin typeface="Aldhabi" pitchFamily="2" charset="-78"/>
                <a:cs typeface="Aldhabi" pitchFamily="2" charset="-78"/>
              </a:rPr>
              <a:t>National Institute of Mental Health</a:t>
            </a:r>
          </a:p>
        </p:txBody>
      </p:sp>
      <p:sp>
        <p:nvSpPr>
          <p:cNvPr id="11" name="TextBox 10">
            <a:extLst>
              <a:ext uri="{FF2B5EF4-FFF2-40B4-BE49-F238E27FC236}">
                <a16:creationId xmlns:a16="http://schemas.microsoft.com/office/drawing/2014/main" id="{004664C8-8313-BECC-2512-F7FBF8046500}"/>
              </a:ext>
            </a:extLst>
          </p:cNvPr>
          <p:cNvSpPr txBox="1"/>
          <p:nvPr/>
        </p:nvSpPr>
        <p:spPr>
          <a:xfrm>
            <a:off x="770774" y="188903"/>
            <a:ext cx="10212731" cy="2308324"/>
          </a:xfrm>
          <a:prstGeom prst="rect">
            <a:avLst/>
          </a:prstGeom>
          <a:noFill/>
        </p:spPr>
        <p:txBody>
          <a:bodyPr wrap="square">
            <a:spAutoFit/>
          </a:bodyPr>
          <a:lstStyle/>
          <a:p>
            <a:pPr algn="ctr"/>
            <a:r>
              <a:rPr kumimoji="0" lang="en-US" sz="7200" b="1" u="none" strike="noStrike" kern="1200" cap="none" spc="0" normalizeH="0" baseline="0" noProof="0" dirty="0">
                <a:ln>
                  <a:noFill/>
                </a:ln>
                <a:solidFill>
                  <a:srgbClr val="C00000"/>
                </a:solidFill>
                <a:uLnTx/>
                <a:uFillTx/>
                <a:latin typeface="Aldhabi" panose="020F0502020204030204" pitchFamily="34" charset="0"/>
                <a:cs typeface="Aldhabi" panose="020F0502020204030204" pitchFamily="34" charset="0"/>
              </a:rPr>
              <a:t>Functional MRI at Ultra-High Field: </a:t>
            </a:r>
          </a:p>
          <a:p>
            <a:pPr algn="ctr"/>
            <a:r>
              <a:rPr kumimoji="0" lang="en-US" sz="7200" b="1" u="none" strike="noStrike" kern="1200" cap="none" spc="0" normalizeH="0" baseline="0" noProof="0" dirty="0">
                <a:ln>
                  <a:noFill/>
                </a:ln>
                <a:solidFill>
                  <a:srgbClr val="C00000"/>
                </a:solidFill>
                <a:uLnTx/>
                <a:uFillTx/>
                <a:latin typeface="Aldhabi" panose="020F0502020204030204" pitchFamily="34" charset="0"/>
                <a:cs typeface="Aldhabi" panose="020F0502020204030204" pitchFamily="34" charset="0"/>
              </a:rPr>
              <a:t>Opportunities and Challenges</a:t>
            </a:r>
          </a:p>
        </p:txBody>
      </p:sp>
      <p:grpSp>
        <p:nvGrpSpPr>
          <p:cNvPr id="2" name="Group 1">
            <a:extLst>
              <a:ext uri="{FF2B5EF4-FFF2-40B4-BE49-F238E27FC236}">
                <a16:creationId xmlns:a16="http://schemas.microsoft.com/office/drawing/2014/main" id="{D7DCFB12-C6F9-BF2C-BBB6-31CD05B38624}"/>
              </a:ext>
            </a:extLst>
          </p:cNvPr>
          <p:cNvGrpSpPr/>
          <p:nvPr/>
        </p:nvGrpSpPr>
        <p:grpSpPr>
          <a:xfrm>
            <a:off x="601622" y="3823302"/>
            <a:ext cx="2779480" cy="2563853"/>
            <a:chOff x="656051" y="988548"/>
            <a:chExt cx="2779480" cy="2563853"/>
          </a:xfrm>
        </p:grpSpPr>
        <p:pic>
          <p:nvPicPr>
            <p:cNvPr id="3" name="Picture 2" descr="Logo, company name&#10;&#10;AI-generated content may be incorrect.">
              <a:extLst>
                <a:ext uri="{FF2B5EF4-FFF2-40B4-BE49-F238E27FC236}">
                  <a16:creationId xmlns:a16="http://schemas.microsoft.com/office/drawing/2014/main" id="{AEAA8D8A-4CBC-5942-C1B9-69569C1AD4BE}"/>
                </a:ext>
              </a:extLst>
            </p:cNvPr>
            <p:cNvPicPr>
              <a:picLocks noChangeAspect="1"/>
            </p:cNvPicPr>
            <p:nvPr/>
          </p:nvPicPr>
          <p:blipFill>
            <a:blip r:embed="rId2"/>
            <a:srcRect b="25180"/>
            <a:stretch>
              <a:fillRect/>
            </a:stretch>
          </p:blipFill>
          <p:spPr>
            <a:xfrm>
              <a:off x="656051" y="988548"/>
              <a:ext cx="2779480" cy="2079619"/>
            </a:xfrm>
            <a:prstGeom prst="rect">
              <a:avLst/>
            </a:prstGeom>
          </p:spPr>
        </p:pic>
        <p:sp>
          <p:nvSpPr>
            <p:cNvPr id="9" name="TextBox 8">
              <a:extLst>
                <a:ext uri="{FF2B5EF4-FFF2-40B4-BE49-F238E27FC236}">
                  <a16:creationId xmlns:a16="http://schemas.microsoft.com/office/drawing/2014/main" id="{0042B613-95A5-27F8-380D-C5928E0AC50F}"/>
                </a:ext>
              </a:extLst>
            </p:cNvPr>
            <p:cNvSpPr txBox="1"/>
            <p:nvPr/>
          </p:nvSpPr>
          <p:spPr>
            <a:xfrm>
              <a:off x="1436367" y="2967626"/>
              <a:ext cx="1106393" cy="584775"/>
            </a:xfrm>
            <a:prstGeom prst="rect">
              <a:avLst/>
            </a:prstGeom>
            <a:noFill/>
          </p:spPr>
          <p:txBody>
            <a:bodyPr wrap="none" rtlCol="0">
              <a:spAutoFit/>
            </a:bodyPr>
            <a:lstStyle/>
            <a:p>
              <a:r>
                <a:rPr lang="en-US" sz="3200" b="1" dirty="0"/>
                <a:t>SFIM</a:t>
              </a:r>
            </a:p>
          </p:txBody>
        </p:sp>
      </p:grpSp>
      <p:grpSp>
        <p:nvGrpSpPr>
          <p:cNvPr id="10" name="Group 9">
            <a:extLst>
              <a:ext uri="{FF2B5EF4-FFF2-40B4-BE49-F238E27FC236}">
                <a16:creationId xmlns:a16="http://schemas.microsoft.com/office/drawing/2014/main" id="{7FFD5884-E5DE-D855-F822-6CFD6A63665A}"/>
              </a:ext>
            </a:extLst>
          </p:cNvPr>
          <p:cNvGrpSpPr/>
          <p:nvPr/>
        </p:nvGrpSpPr>
        <p:grpSpPr>
          <a:xfrm>
            <a:off x="9245540" y="4039831"/>
            <a:ext cx="2184587" cy="2487312"/>
            <a:chOff x="9267312" y="1357477"/>
            <a:chExt cx="2184587" cy="2487312"/>
          </a:xfrm>
        </p:grpSpPr>
        <p:grpSp>
          <p:nvGrpSpPr>
            <p:cNvPr id="12" name="Group 11">
              <a:extLst>
                <a:ext uri="{FF2B5EF4-FFF2-40B4-BE49-F238E27FC236}">
                  <a16:creationId xmlns:a16="http://schemas.microsoft.com/office/drawing/2014/main" id="{238F0CEE-020C-4AF2-F7F1-F3347E32637C}"/>
                </a:ext>
              </a:extLst>
            </p:cNvPr>
            <p:cNvGrpSpPr/>
            <p:nvPr/>
          </p:nvGrpSpPr>
          <p:grpSpPr>
            <a:xfrm>
              <a:off x="9267312" y="1357477"/>
              <a:ext cx="2184587" cy="1901857"/>
              <a:chOff x="6096001" y="2552705"/>
              <a:chExt cx="3975462" cy="3407152"/>
            </a:xfrm>
          </p:grpSpPr>
          <p:sp>
            <p:nvSpPr>
              <p:cNvPr id="17" name="Rectangle 16">
                <a:extLst>
                  <a:ext uri="{FF2B5EF4-FFF2-40B4-BE49-F238E27FC236}">
                    <a16:creationId xmlns:a16="http://schemas.microsoft.com/office/drawing/2014/main" id="{AE744515-D82E-BC18-2F81-50CD5CCAAAE3}"/>
                  </a:ext>
                </a:extLst>
              </p:cNvPr>
              <p:cNvSpPr/>
              <p:nvPr/>
            </p:nvSpPr>
            <p:spPr>
              <a:xfrm>
                <a:off x="6096001" y="2552705"/>
                <a:ext cx="3975462" cy="34071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Logo, company name&#10;&#10;AI-generated content may be incorrect.">
                <a:extLst>
                  <a:ext uri="{FF2B5EF4-FFF2-40B4-BE49-F238E27FC236}">
                    <a16:creationId xmlns:a16="http://schemas.microsoft.com/office/drawing/2014/main" id="{A55C07D0-86D1-2D02-861A-68FF4E233A04}"/>
                  </a:ext>
                </a:extLst>
              </p:cNvPr>
              <p:cNvPicPr>
                <a:picLocks noChangeAspect="1"/>
              </p:cNvPicPr>
              <p:nvPr/>
            </p:nvPicPr>
            <p:blipFill>
              <a:blip r:embed="rId3"/>
              <a:srcRect l="42504" t="25064" r="42335" b="62617"/>
              <a:stretch>
                <a:fillRect/>
              </a:stretch>
            </p:blipFill>
            <p:spPr>
              <a:xfrm>
                <a:off x="6319567" y="4777243"/>
                <a:ext cx="1254036" cy="1018902"/>
              </a:xfrm>
              <a:prstGeom prst="rect">
                <a:avLst/>
              </a:prstGeom>
            </p:spPr>
          </p:pic>
          <p:pic>
            <p:nvPicPr>
              <p:cNvPr id="19" name="Picture 18" descr="Logo, company name&#10;&#10;AI-generated content may be incorrect.">
                <a:extLst>
                  <a:ext uri="{FF2B5EF4-FFF2-40B4-BE49-F238E27FC236}">
                    <a16:creationId xmlns:a16="http://schemas.microsoft.com/office/drawing/2014/main" id="{D042BC68-8015-C3D8-861D-97DBAED29C4A}"/>
                  </a:ext>
                </a:extLst>
              </p:cNvPr>
              <p:cNvPicPr>
                <a:picLocks noChangeAspect="1"/>
              </p:cNvPicPr>
              <p:nvPr/>
            </p:nvPicPr>
            <p:blipFill>
              <a:blip r:embed="rId3"/>
              <a:srcRect l="42504" t="25064" r="42335" b="62617"/>
              <a:stretch>
                <a:fillRect/>
              </a:stretch>
            </p:blipFill>
            <p:spPr>
              <a:xfrm>
                <a:off x="7482162" y="2752502"/>
                <a:ext cx="1254036" cy="1018902"/>
              </a:xfrm>
              <a:prstGeom prst="rect">
                <a:avLst/>
              </a:prstGeom>
            </p:spPr>
          </p:pic>
          <p:pic>
            <p:nvPicPr>
              <p:cNvPr id="20" name="Picture 19" descr="Logo, company name&#10;&#10;AI-generated content may be incorrect.">
                <a:extLst>
                  <a:ext uri="{FF2B5EF4-FFF2-40B4-BE49-F238E27FC236}">
                    <a16:creationId xmlns:a16="http://schemas.microsoft.com/office/drawing/2014/main" id="{FB1B8514-191A-5267-0200-04D6FA92F765}"/>
                  </a:ext>
                </a:extLst>
              </p:cNvPr>
              <p:cNvPicPr>
                <a:picLocks noChangeAspect="1"/>
              </p:cNvPicPr>
              <p:nvPr/>
            </p:nvPicPr>
            <p:blipFill>
              <a:blip r:embed="rId3"/>
              <a:srcRect l="42504" t="25064" r="42335" b="62617"/>
              <a:stretch>
                <a:fillRect/>
              </a:stretch>
            </p:blipFill>
            <p:spPr>
              <a:xfrm>
                <a:off x="6319567" y="3754579"/>
                <a:ext cx="1254036" cy="1018902"/>
              </a:xfrm>
              <a:prstGeom prst="rect">
                <a:avLst/>
              </a:prstGeom>
            </p:spPr>
          </p:pic>
          <p:pic>
            <p:nvPicPr>
              <p:cNvPr id="21" name="Picture 20" descr="Logo, company name&#10;&#10;AI-generated content may be incorrect.">
                <a:extLst>
                  <a:ext uri="{FF2B5EF4-FFF2-40B4-BE49-F238E27FC236}">
                    <a16:creationId xmlns:a16="http://schemas.microsoft.com/office/drawing/2014/main" id="{895BFDA2-DED6-472D-23D5-8092E0DB9039}"/>
                  </a:ext>
                </a:extLst>
              </p:cNvPr>
              <p:cNvPicPr>
                <a:picLocks noChangeAspect="1"/>
              </p:cNvPicPr>
              <p:nvPr/>
            </p:nvPicPr>
            <p:blipFill>
              <a:blip r:embed="rId3"/>
              <a:srcRect l="42504" t="25064" r="42335" b="62617"/>
              <a:stretch>
                <a:fillRect/>
              </a:stretch>
            </p:blipFill>
            <p:spPr>
              <a:xfrm>
                <a:off x="6319567" y="2748740"/>
                <a:ext cx="1254036" cy="1018902"/>
              </a:xfrm>
              <a:prstGeom prst="rect">
                <a:avLst/>
              </a:prstGeom>
            </p:spPr>
          </p:pic>
          <p:pic>
            <p:nvPicPr>
              <p:cNvPr id="22" name="Picture 21" descr="Logo, company name&#10;&#10;AI-generated content may be incorrect.">
                <a:extLst>
                  <a:ext uri="{FF2B5EF4-FFF2-40B4-BE49-F238E27FC236}">
                    <a16:creationId xmlns:a16="http://schemas.microsoft.com/office/drawing/2014/main" id="{44212DB1-F629-358F-86DE-048B925D723B}"/>
                  </a:ext>
                </a:extLst>
              </p:cNvPr>
              <p:cNvPicPr>
                <a:picLocks noChangeAspect="1"/>
              </p:cNvPicPr>
              <p:nvPr/>
            </p:nvPicPr>
            <p:blipFill>
              <a:blip r:embed="rId3"/>
              <a:srcRect l="42504" t="25064" r="42335" b="62617"/>
              <a:stretch>
                <a:fillRect/>
              </a:stretch>
            </p:blipFill>
            <p:spPr>
              <a:xfrm>
                <a:off x="8631694" y="2752502"/>
                <a:ext cx="1254036" cy="1018902"/>
              </a:xfrm>
              <a:prstGeom prst="rect">
                <a:avLst/>
              </a:prstGeom>
            </p:spPr>
          </p:pic>
          <p:pic>
            <p:nvPicPr>
              <p:cNvPr id="23" name="Picture 22">
                <a:extLst>
                  <a:ext uri="{FF2B5EF4-FFF2-40B4-BE49-F238E27FC236}">
                    <a16:creationId xmlns:a16="http://schemas.microsoft.com/office/drawing/2014/main" id="{4068FD80-7695-786C-F906-C1B8CE885378}"/>
                  </a:ext>
                </a:extLst>
              </p:cNvPr>
              <p:cNvPicPr>
                <a:picLocks noChangeAspect="1"/>
              </p:cNvPicPr>
              <p:nvPr/>
            </p:nvPicPr>
            <p:blipFill>
              <a:blip r:embed="rId4"/>
              <a:stretch>
                <a:fillRect/>
              </a:stretch>
            </p:blipFill>
            <p:spPr>
              <a:xfrm>
                <a:off x="7757980" y="3950523"/>
                <a:ext cx="2088561" cy="1831433"/>
              </a:xfrm>
              <a:prstGeom prst="rect">
                <a:avLst/>
              </a:prstGeom>
            </p:spPr>
          </p:pic>
        </p:grpSp>
        <p:sp>
          <p:nvSpPr>
            <p:cNvPr id="15" name="TextBox 14">
              <a:extLst>
                <a:ext uri="{FF2B5EF4-FFF2-40B4-BE49-F238E27FC236}">
                  <a16:creationId xmlns:a16="http://schemas.microsoft.com/office/drawing/2014/main" id="{7FFBB918-9C07-5865-6CD2-0FDFFF0A90E6}"/>
                </a:ext>
              </a:extLst>
            </p:cNvPr>
            <p:cNvSpPr txBox="1"/>
            <p:nvPr/>
          </p:nvSpPr>
          <p:spPr>
            <a:xfrm>
              <a:off x="9704034" y="3260014"/>
              <a:ext cx="1340432" cy="584775"/>
            </a:xfrm>
            <a:prstGeom prst="rect">
              <a:avLst/>
            </a:prstGeom>
            <a:noFill/>
          </p:spPr>
          <p:txBody>
            <a:bodyPr wrap="none" rtlCol="0">
              <a:spAutoFit/>
            </a:bodyPr>
            <a:lstStyle/>
            <a:p>
              <a:r>
                <a:rPr lang="en-US" sz="3200" b="1" dirty="0"/>
                <a:t>FMRIF</a:t>
              </a:r>
            </a:p>
          </p:txBody>
        </p:sp>
      </p:grpSp>
    </p:spTree>
    <p:extLst>
      <p:ext uri="{BB962C8B-B14F-4D97-AF65-F5344CB8AC3E}">
        <p14:creationId xmlns:p14="http://schemas.microsoft.com/office/powerpoint/2010/main" val="1290972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C4373C0-E28B-E4D6-EF8F-14DCE568B716}"/>
              </a:ext>
            </a:extLst>
          </p:cNvPr>
          <p:cNvGraphicFramePr/>
          <p:nvPr/>
        </p:nvGraphicFramePr>
        <p:xfrm>
          <a:off x="1838445" y="594796"/>
          <a:ext cx="9071783" cy="6007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1AC33396-5795-C5FF-67B1-430781004A2C}"/>
              </a:ext>
            </a:extLst>
          </p:cNvPr>
          <p:cNvSpPr txBox="1"/>
          <p:nvPr/>
        </p:nvSpPr>
        <p:spPr>
          <a:xfrm>
            <a:off x="10246016" y="4678394"/>
            <a:ext cx="1885709" cy="2031325"/>
          </a:xfrm>
          <a:prstGeom prst="rect">
            <a:avLst/>
          </a:prstGeom>
          <a:solidFill>
            <a:srgbClr val="97D1EF"/>
          </a:solidFill>
          <a:ln>
            <a:solidFill>
              <a:schemeClr val="tx1"/>
            </a:solidFill>
          </a:ln>
        </p:spPr>
        <p:txBody>
          <a:bodyPr wrap="none" rtlCol="0">
            <a:spAutoFit/>
          </a:bodyPr>
          <a:lstStyle/>
          <a:p>
            <a:pPr marL="285750" indent="-285750">
              <a:buFont typeface="Arial" panose="020B0604020202020204" pitchFamily="34" charset="0"/>
              <a:buChar char="•"/>
            </a:pPr>
            <a:r>
              <a:rPr lang="en-US" dirty="0"/>
              <a:t>Speed</a:t>
            </a:r>
          </a:p>
          <a:p>
            <a:pPr marL="285750" indent="-285750">
              <a:buFont typeface="Arial" panose="020B0604020202020204" pitchFamily="34" charset="0"/>
              <a:buChar char="•"/>
            </a:pPr>
            <a:r>
              <a:rPr lang="en-US" dirty="0"/>
              <a:t>Resolution</a:t>
            </a:r>
          </a:p>
          <a:p>
            <a:pPr marL="285750" indent="-285750">
              <a:buFont typeface="Arial" panose="020B0604020202020204" pitchFamily="34" charset="0"/>
              <a:buChar char="•"/>
            </a:pPr>
            <a:r>
              <a:rPr lang="en-US" dirty="0"/>
              <a:t>Sensitivity</a:t>
            </a:r>
          </a:p>
          <a:p>
            <a:pPr marL="285750" indent="-285750">
              <a:buFont typeface="Arial" panose="020B0604020202020204" pitchFamily="34" charset="0"/>
              <a:buChar char="•"/>
            </a:pPr>
            <a:r>
              <a:rPr lang="en-US" dirty="0"/>
              <a:t>Specificity</a:t>
            </a:r>
          </a:p>
          <a:p>
            <a:pPr marL="285750" indent="-285750">
              <a:buFont typeface="Arial" panose="020B0604020202020204" pitchFamily="34" charset="0"/>
              <a:buChar char="•"/>
            </a:pPr>
            <a:r>
              <a:rPr lang="en-US" dirty="0"/>
              <a:t>Reproducibility</a:t>
            </a:r>
          </a:p>
          <a:p>
            <a:pPr marL="285750" indent="-285750">
              <a:buFont typeface="Arial" panose="020B0604020202020204" pitchFamily="34" charset="0"/>
              <a:buChar char="•"/>
            </a:pPr>
            <a:r>
              <a:rPr lang="en-US" dirty="0"/>
              <a:t>Quantitation</a:t>
            </a:r>
          </a:p>
          <a:p>
            <a:pPr marL="285750" indent="-285750">
              <a:buFont typeface="Arial" panose="020B0604020202020204" pitchFamily="34" charset="0"/>
              <a:buChar char="•"/>
            </a:pPr>
            <a:r>
              <a:rPr lang="en-US" dirty="0"/>
              <a:t>New Contrasts</a:t>
            </a:r>
          </a:p>
        </p:txBody>
      </p:sp>
      <p:sp>
        <p:nvSpPr>
          <p:cNvPr id="4" name="TextBox 3">
            <a:extLst>
              <a:ext uri="{FF2B5EF4-FFF2-40B4-BE49-F238E27FC236}">
                <a16:creationId xmlns:a16="http://schemas.microsoft.com/office/drawing/2014/main" id="{B5D64DB1-675F-3FF9-8E1D-86AAB110CA6B}"/>
              </a:ext>
            </a:extLst>
          </p:cNvPr>
          <p:cNvSpPr txBox="1"/>
          <p:nvPr/>
        </p:nvSpPr>
        <p:spPr>
          <a:xfrm>
            <a:off x="159359" y="148281"/>
            <a:ext cx="3891780" cy="1754326"/>
          </a:xfrm>
          <a:prstGeom prst="rect">
            <a:avLst/>
          </a:prstGeom>
          <a:solidFill>
            <a:srgbClr val="FABEA5"/>
          </a:solidFill>
          <a:ln>
            <a:solidFill>
              <a:schemeClr val="tx1"/>
            </a:solidFill>
          </a:ln>
        </p:spPr>
        <p:txBody>
          <a:bodyPr wrap="square" rtlCol="0">
            <a:spAutoFit/>
          </a:bodyPr>
          <a:lstStyle/>
          <a:p>
            <a:pPr marL="285750" indent="-285750">
              <a:buFont typeface="Arial" panose="020B0604020202020204" pitchFamily="34" charset="0"/>
              <a:buChar char="•"/>
            </a:pPr>
            <a:r>
              <a:rPr lang="en-US" dirty="0"/>
              <a:t>Capture neuronal activity, pattens, dynamics in time and space.</a:t>
            </a:r>
          </a:p>
          <a:p>
            <a:pPr marL="285750" indent="-285750">
              <a:buFont typeface="Arial" panose="020B0604020202020204" pitchFamily="34" charset="0"/>
              <a:buChar char="•"/>
            </a:pPr>
            <a:r>
              <a:rPr lang="en-US" dirty="0"/>
              <a:t>Separate information from noise and artifact.</a:t>
            </a:r>
          </a:p>
          <a:p>
            <a:pPr marL="285750" indent="-285750">
              <a:buFont typeface="Arial" panose="020B0604020202020204" pitchFamily="34" charset="0"/>
              <a:buChar char="•"/>
            </a:pPr>
            <a:r>
              <a:rPr lang="en-US" dirty="0"/>
              <a:t>Compare states, individual traits, and groups.</a:t>
            </a:r>
          </a:p>
        </p:txBody>
      </p:sp>
      <p:sp>
        <p:nvSpPr>
          <p:cNvPr id="5" name="TextBox 4">
            <a:extLst>
              <a:ext uri="{FF2B5EF4-FFF2-40B4-BE49-F238E27FC236}">
                <a16:creationId xmlns:a16="http://schemas.microsoft.com/office/drawing/2014/main" id="{04BC952D-BB4C-1301-2DF7-664BD22F1556}"/>
              </a:ext>
            </a:extLst>
          </p:cNvPr>
          <p:cNvSpPr txBox="1"/>
          <p:nvPr/>
        </p:nvSpPr>
        <p:spPr>
          <a:xfrm>
            <a:off x="9261566" y="98853"/>
            <a:ext cx="2845218" cy="2862322"/>
          </a:xfrm>
          <a:prstGeom prst="rect">
            <a:avLst/>
          </a:prstGeom>
          <a:solidFill>
            <a:srgbClr val="92D050"/>
          </a:solidFill>
          <a:ln>
            <a:solidFill>
              <a:schemeClr val="tx1"/>
            </a:solidFill>
          </a:ln>
        </p:spPr>
        <p:txBody>
          <a:bodyPr wrap="square" rtlCol="0">
            <a:spAutoFit/>
          </a:bodyPr>
          <a:lstStyle/>
          <a:p>
            <a:pPr marL="285750" indent="-285750">
              <a:buFont typeface="Arial" panose="020B0604020202020204" pitchFamily="34" charset="0"/>
              <a:buChar char="•"/>
            </a:pPr>
            <a:r>
              <a:rPr lang="en-US" dirty="0"/>
              <a:t>Biomarker discovery and development</a:t>
            </a:r>
          </a:p>
          <a:p>
            <a:pPr marL="285750" indent="-285750">
              <a:buFont typeface="Arial" panose="020B0604020202020204" pitchFamily="34" charset="0"/>
              <a:buChar char="•"/>
            </a:pPr>
            <a:r>
              <a:rPr lang="en-US" dirty="0"/>
              <a:t>Targets for neuromodulation</a:t>
            </a:r>
          </a:p>
          <a:p>
            <a:pPr marL="285750" indent="-285750">
              <a:buFont typeface="Arial" panose="020B0604020202020204" pitchFamily="34" charset="0"/>
              <a:buChar char="•"/>
            </a:pPr>
            <a:r>
              <a:rPr lang="en-US" dirty="0"/>
              <a:t>Presurgical mapping</a:t>
            </a:r>
          </a:p>
          <a:p>
            <a:pPr marL="285750" indent="-285750">
              <a:buFont typeface="Arial" panose="020B0604020202020204" pitchFamily="34" charset="0"/>
              <a:buChar char="•"/>
            </a:pPr>
            <a:r>
              <a:rPr lang="en-US" dirty="0"/>
              <a:t>Neurofeedback</a:t>
            </a:r>
          </a:p>
          <a:p>
            <a:pPr marL="285750" indent="-285750">
              <a:buFont typeface="Arial" panose="020B0604020202020204" pitchFamily="34" charset="0"/>
              <a:buChar char="•"/>
            </a:pPr>
            <a:r>
              <a:rPr lang="en-US" dirty="0"/>
              <a:t>Uncover mechanisms and principles of functional brain organization. </a:t>
            </a:r>
          </a:p>
        </p:txBody>
      </p:sp>
      <p:sp>
        <p:nvSpPr>
          <p:cNvPr id="6" name="TextBox 5">
            <a:extLst>
              <a:ext uri="{FF2B5EF4-FFF2-40B4-BE49-F238E27FC236}">
                <a16:creationId xmlns:a16="http://schemas.microsoft.com/office/drawing/2014/main" id="{2FF10009-ACE2-F71E-5307-3112593BBFA8}"/>
              </a:ext>
            </a:extLst>
          </p:cNvPr>
          <p:cNvSpPr txBox="1"/>
          <p:nvPr/>
        </p:nvSpPr>
        <p:spPr>
          <a:xfrm>
            <a:off x="60275" y="5065689"/>
            <a:ext cx="3050807" cy="1754326"/>
          </a:xfrm>
          <a:prstGeom prst="rect">
            <a:avLst/>
          </a:prstGeom>
          <a:solidFill>
            <a:srgbClr val="D7A1CF"/>
          </a:solidFill>
          <a:ln>
            <a:solidFill>
              <a:schemeClr val="tx1"/>
            </a:solidFill>
          </a:ln>
        </p:spPr>
        <p:txBody>
          <a:bodyPr wrap="square" rtlCol="0">
            <a:spAutoFit/>
          </a:bodyPr>
          <a:lstStyle/>
          <a:p>
            <a:pPr marL="285750" indent="-285750">
              <a:buFont typeface="Arial" panose="020B0604020202020204" pitchFamily="34" charset="0"/>
              <a:buChar char="•"/>
            </a:pPr>
            <a:r>
              <a:rPr lang="en-US" dirty="0"/>
              <a:t>Identify relevant temporal and spatial structure.</a:t>
            </a:r>
          </a:p>
          <a:p>
            <a:pPr marL="285750" indent="-285750">
              <a:buFont typeface="Arial" panose="020B0604020202020204" pitchFamily="34" charset="0"/>
              <a:buChar char="•"/>
            </a:pPr>
            <a:r>
              <a:rPr lang="en-US" dirty="0"/>
              <a:t>Multi-modal assessment: Relate signal to neuronal activity and non-neuronal measures.</a:t>
            </a:r>
          </a:p>
        </p:txBody>
      </p:sp>
      <p:sp>
        <p:nvSpPr>
          <p:cNvPr id="7" name="TextBox 6">
            <a:extLst>
              <a:ext uri="{FF2B5EF4-FFF2-40B4-BE49-F238E27FC236}">
                <a16:creationId xmlns:a16="http://schemas.microsoft.com/office/drawing/2014/main" id="{9E4F7D2A-90A4-DA72-F5CD-588C148CF4B3}"/>
              </a:ext>
            </a:extLst>
          </p:cNvPr>
          <p:cNvSpPr txBox="1"/>
          <p:nvPr/>
        </p:nvSpPr>
        <p:spPr>
          <a:xfrm>
            <a:off x="5543627" y="42484"/>
            <a:ext cx="2139817" cy="461665"/>
          </a:xfrm>
          <a:prstGeom prst="rect">
            <a:avLst/>
          </a:prstGeom>
          <a:noFill/>
        </p:spPr>
        <p:txBody>
          <a:bodyPr wrap="none" rtlCol="0">
            <a:spAutoFit/>
          </a:bodyPr>
          <a:lstStyle/>
          <a:p>
            <a:r>
              <a:rPr lang="en-US" sz="2400" b="1" dirty="0"/>
              <a:t>FMRI “Pillars”</a:t>
            </a:r>
          </a:p>
        </p:txBody>
      </p:sp>
      <p:sp>
        <p:nvSpPr>
          <p:cNvPr id="10" name="Down Arrow 9">
            <a:extLst>
              <a:ext uri="{FF2B5EF4-FFF2-40B4-BE49-F238E27FC236}">
                <a16:creationId xmlns:a16="http://schemas.microsoft.com/office/drawing/2014/main" id="{92EE90CC-D2AA-EC3B-2772-7AD05A593466}"/>
              </a:ext>
            </a:extLst>
          </p:cNvPr>
          <p:cNvSpPr/>
          <p:nvPr/>
        </p:nvSpPr>
        <p:spPr>
          <a:xfrm rot="17952895">
            <a:off x="4430909" y="310596"/>
            <a:ext cx="484632" cy="108481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58B0434A-7587-080E-1A5F-BE3BB32DA203}"/>
              </a:ext>
            </a:extLst>
          </p:cNvPr>
          <p:cNvSpPr/>
          <p:nvPr/>
        </p:nvSpPr>
        <p:spPr>
          <a:xfrm rot="2281655">
            <a:off x="8511037" y="1244681"/>
            <a:ext cx="484632" cy="103025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own Arrow 11">
            <a:extLst>
              <a:ext uri="{FF2B5EF4-FFF2-40B4-BE49-F238E27FC236}">
                <a16:creationId xmlns:a16="http://schemas.microsoft.com/office/drawing/2014/main" id="{6FFDB818-2380-3B10-9B99-D7754F348959}"/>
              </a:ext>
            </a:extLst>
          </p:cNvPr>
          <p:cNvSpPr/>
          <p:nvPr/>
        </p:nvSpPr>
        <p:spPr>
          <a:xfrm rot="13931970">
            <a:off x="2868766" y="4043369"/>
            <a:ext cx="484632" cy="103025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own Arrow 12">
            <a:extLst>
              <a:ext uri="{FF2B5EF4-FFF2-40B4-BE49-F238E27FC236}">
                <a16:creationId xmlns:a16="http://schemas.microsoft.com/office/drawing/2014/main" id="{C71B8E9B-9F50-513E-95FB-ED9E7A03E984}"/>
              </a:ext>
            </a:extLst>
          </p:cNvPr>
          <p:cNvSpPr/>
          <p:nvPr/>
        </p:nvSpPr>
        <p:spPr>
          <a:xfrm rot="6033480">
            <a:off x="8775007" y="4935569"/>
            <a:ext cx="484632" cy="201188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97E4F55-A2F0-234D-52B6-D93EB582F024}"/>
              </a:ext>
            </a:extLst>
          </p:cNvPr>
          <p:cNvSpPr/>
          <p:nvPr/>
        </p:nvSpPr>
        <p:spPr>
          <a:xfrm>
            <a:off x="5543627" y="2837330"/>
            <a:ext cx="1536751" cy="146748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t>Highest Leverage</a:t>
            </a:r>
          </a:p>
        </p:txBody>
      </p:sp>
    </p:spTree>
    <p:extLst>
      <p:ext uri="{BB962C8B-B14F-4D97-AF65-F5344CB8AC3E}">
        <p14:creationId xmlns:p14="http://schemas.microsoft.com/office/powerpoint/2010/main" val="1327073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06436E-E6EA-0D88-7236-E22D2599432C}"/>
              </a:ext>
            </a:extLst>
          </p:cNvPr>
          <p:cNvSpPr txBox="1"/>
          <p:nvPr/>
        </p:nvSpPr>
        <p:spPr>
          <a:xfrm>
            <a:off x="4829503" y="469612"/>
            <a:ext cx="3455853" cy="584775"/>
          </a:xfrm>
          <a:prstGeom prst="rect">
            <a:avLst/>
          </a:prstGeom>
          <a:noFill/>
        </p:spPr>
        <p:txBody>
          <a:bodyPr wrap="square">
            <a:spAutoFit/>
          </a:bodyPr>
          <a:lstStyle/>
          <a:p>
            <a:r>
              <a:rPr lang="en-US" sz="3200" b="1" dirty="0">
                <a:solidFill>
                  <a:schemeClr val="accent1"/>
                </a:solidFill>
              </a:rPr>
              <a:t>Short History of 7T</a:t>
            </a:r>
          </a:p>
        </p:txBody>
      </p:sp>
      <p:sp>
        <p:nvSpPr>
          <p:cNvPr id="5" name="TextBox 4">
            <a:extLst>
              <a:ext uri="{FF2B5EF4-FFF2-40B4-BE49-F238E27FC236}">
                <a16:creationId xmlns:a16="http://schemas.microsoft.com/office/drawing/2014/main" id="{169A4264-CBC2-C371-84D7-CD59C1F06021}"/>
              </a:ext>
            </a:extLst>
          </p:cNvPr>
          <p:cNvSpPr txBox="1"/>
          <p:nvPr/>
        </p:nvSpPr>
        <p:spPr>
          <a:xfrm>
            <a:off x="311081" y="1592600"/>
            <a:ext cx="6373498" cy="4098558"/>
          </a:xfrm>
          <a:prstGeom prst="rect">
            <a:avLst/>
          </a:prstGeom>
          <a:noFill/>
        </p:spPr>
        <p:txBody>
          <a:bodyPr wrap="square">
            <a:spAutoFit/>
          </a:bodyPr>
          <a:lstStyle/>
          <a:p>
            <a:pPr marL="0" marR="0">
              <a:spcBef>
                <a:spcPts val="1000"/>
              </a:spcBef>
              <a:spcAft>
                <a:spcPts val="400"/>
              </a:spcAft>
              <a:buNone/>
            </a:pPr>
            <a:r>
              <a:rPr lang="en-US" sz="2400" b="1" dirty="0">
                <a:solidFill>
                  <a:schemeClr val="tx1"/>
                </a:solidFill>
                <a:effectLst/>
                <a:latin typeface="+mn-lt"/>
              </a:rPr>
              <a:t>Research 7T prototypes</a:t>
            </a:r>
          </a:p>
          <a:p>
            <a:pPr marL="0" marR="0">
              <a:spcBef>
                <a:spcPts val="1000"/>
              </a:spcBef>
              <a:spcAft>
                <a:spcPts val="400"/>
              </a:spcAft>
              <a:buNone/>
            </a:pPr>
            <a:endParaRPr lang="en-US" sz="1800" b="1" dirty="0">
              <a:solidFill>
                <a:schemeClr val="tx1"/>
              </a:solidFill>
              <a:effectLst/>
              <a:latin typeface="+mn-lt"/>
            </a:endParaRPr>
          </a:p>
          <a:p>
            <a:pPr marR="0" lvl="0">
              <a:spcAft>
                <a:spcPts val="400"/>
              </a:spcAft>
            </a:pPr>
            <a:r>
              <a:rPr lang="en-US" sz="1800" b="1" dirty="0">
                <a:effectLst/>
                <a:latin typeface="+mn-lt"/>
                <a:ea typeface="Calibri" panose="020F0502020204030204" pitchFamily="34" charset="0"/>
              </a:rPr>
              <a:t>1998–1999:</a:t>
            </a:r>
            <a:r>
              <a:rPr lang="en-US" sz="1800" dirty="0">
                <a:effectLst/>
                <a:latin typeface="+mn-lt"/>
                <a:ea typeface="Calibri" panose="020F0502020204030204" pitchFamily="34" charset="0"/>
              </a:rPr>
              <a:t> </a:t>
            </a:r>
          </a:p>
          <a:p>
            <a:pPr marL="285750" marR="0" lvl="0" indent="-285750">
              <a:spcAft>
                <a:spcPts val="400"/>
              </a:spcAft>
              <a:buFont typeface="Arial" panose="020B0604020202020204" pitchFamily="34" charset="0"/>
              <a:buChar char="•"/>
            </a:pPr>
            <a:r>
              <a:rPr lang="en-US" sz="1800" dirty="0">
                <a:effectLst/>
                <a:latin typeface="+mn-lt"/>
                <a:ea typeface="Calibri" panose="020F0502020204030204" pitchFamily="34" charset="0"/>
              </a:rPr>
              <a:t>Ohio State (Robitaille) </a:t>
            </a:r>
            <a:r>
              <a:rPr lang="en-US" dirty="0">
                <a:ea typeface="Calibri" panose="020F0502020204030204" pitchFamily="34" charset="0"/>
              </a:rPr>
              <a:t>human imaging at</a:t>
            </a:r>
            <a:r>
              <a:rPr lang="en-US" sz="1800" dirty="0">
                <a:effectLst/>
                <a:latin typeface="+mn-lt"/>
                <a:ea typeface="Calibri" panose="020F0502020204030204" pitchFamily="34" charset="0"/>
              </a:rPr>
              <a:t> 8T: an 80 cm </a:t>
            </a:r>
            <a:r>
              <a:rPr lang="en-US" sz="1800" dirty="0" err="1">
                <a:effectLst/>
                <a:latin typeface="+mn-lt"/>
                <a:ea typeface="Calibri" panose="020F0502020204030204" pitchFamily="34" charset="0"/>
              </a:rPr>
              <a:t>Magnex</a:t>
            </a:r>
            <a:r>
              <a:rPr lang="en-US" sz="1800" dirty="0">
                <a:effectLst/>
                <a:latin typeface="+mn-lt"/>
                <a:ea typeface="Calibri" panose="020F0502020204030204" pitchFamily="34" charset="0"/>
              </a:rPr>
              <a:t> magnet in 1998. </a:t>
            </a:r>
          </a:p>
          <a:p>
            <a:pPr marL="285750" marR="0" lvl="0" indent="-285750">
              <a:spcAft>
                <a:spcPts val="400"/>
              </a:spcAft>
              <a:buFont typeface="Arial" panose="020B0604020202020204" pitchFamily="34" charset="0"/>
              <a:buChar char="•"/>
            </a:pPr>
            <a:r>
              <a:rPr lang="en-US" sz="1800" dirty="0">
                <a:effectLst/>
                <a:latin typeface="+mn-lt"/>
                <a:ea typeface="Calibri" panose="020F0502020204030204" pitchFamily="34" charset="0"/>
              </a:rPr>
              <a:t>University of Minnesota CMRR: </a:t>
            </a:r>
            <a:r>
              <a:rPr lang="en-US" sz="1800" dirty="0" err="1">
                <a:effectLst/>
                <a:latin typeface="+mn-lt"/>
                <a:ea typeface="Calibri" panose="020F0502020204030204" pitchFamily="34" charset="0"/>
              </a:rPr>
              <a:t>Magnex</a:t>
            </a:r>
            <a:r>
              <a:rPr lang="en-US" sz="1800" dirty="0">
                <a:effectLst/>
                <a:latin typeface="+mn-lt"/>
                <a:ea typeface="Calibri" panose="020F0502020204030204" pitchFamily="34" charset="0"/>
              </a:rPr>
              <a:t> 90 cm magnet and a Varian console. </a:t>
            </a:r>
          </a:p>
          <a:p>
            <a:pPr marL="285750" marR="0" lvl="0" indent="-285750">
              <a:spcAft>
                <a:spcPts val="400"/>
              </a:spcAft>
              <a:buFont typeface="Arial" panose="020B0604020202020204" pitchFamily="34" charset="0"/>
              <a:buChar char="•"/>
            </a:pPr>
            <a:r>
              <a:rPr lang="en-US" sz="1800" dirty="0">
                <a:effectLst/>
                <a:latin typeface="+mn-lt"/>
                <a:ea typeface="Calibri" panose="020F0502020204030204" pitchFamily="34" charset="0"/>
              </a:rPr>
              <a:t>First 7T fMRI papers</a:t>
            </a:r>
            <a:r>
              <a:rPr lang="en-US" dirty="0">
                <a:ea typeface="Calibri" panose="020F0502020204030204" pitchFamily="34" charset="0"/>
              </a:rPr>
              <a:t> </a:t>
            </a:r>
            <a:r>
              <a:rPr lang="en-US" sz="1800" dirty="0">
                <a:effectLst/>
                <a:latin typeface="+mn-lt"/>
                <a:ea typeface="Calibri" panose="020F0502020204030204" pitchFamily="34" charset="0"/>
              </a:rPr>
              <a:t>published 2001.</a:t>
            </a:r>
          </a:p>
          <a:p>
            <a:pPr marL="342900" marR="0" lvl="0" indent="-342900">
              <a:spcAft>
                <a:spcPts val="400"/>
              </a:spcAft>
              <a:buFont typeface="Arial" panose="020B0604020202020204" pitchFamily="34" charset="0"/>
              <a:buChar char="•"/>
            </a:pPr>
            <a:endParaRPr lang="en-US" sz="1800" dirty="0">
              <a:effectLst/>
              <a:latin typeface="+mn-lt"/>
              <a:ea typeface="Calibri" panose="020F0502020204030204" pitchFamily="34" charset="0"/>
            </a:endParaRPr>
          </a:p>
          <a:p>
            <a:pPr marR="0" lvl="0">
              <a:spcAft>
                <a:spcPts val="400"/>
              </a:spcAft>
            </a:pPr>
            <a:r>
              <a:rPr lang="en-US" sz="1800" b="1" dirty="0">
                <a:effectLst/>
                <a:latin typeface="+mn-lt"/>
                <a:ea typeface="Calibri" panose="020F0502020204030204" pitchFamily="34" charset="0"/>
              </a:rPr>
              <a:t>Early to mid-2000s (</a:t>
            </a:r>
            <a:r>
              <a:rPr lang="en-US" sz="1800" b="1" dirty="0" err="1">
                <a:effectLst/>
                <a:latin typeface="+mn-lt"/>
                <a:ea typeface="Calibri" panose="020F0502020204030204" pitchFamily="34" charset="0"/>
              </a:rPr>
              <a:t>Magnex</a:t>
            </a:r>
            <a:r>
              <a:rPr lang="en-US" sz="1800" b="1" dirty="0">
                <a:effectLst/>
                <a:latin typeface="+mn-lt"/>
                <a:ea typeface="Calibri" panose="020F0502020204030204" pitchFamily="34" charset="0"/>
              </a:rPr>
              <a:t> magnets):</a:t>
            </a:r>
            <a:r>
              <a:rPr lang="en-US" sz="1800" dirty="0">
                <a:effectLst/>
                <a:latin typeface="+mn-lt"/>
                <a:ea typeface="Calibri" panose="020F0502020204030204" pitchFamily="34" charset="0"/>
              </a:rPr>
              <a:t> </a:t>
            </a:r>
          </a:p>
          <a:p>
            <a:pPr marR="0" lvl="0">
              <a:spcAft>
                <a:spcPts val="400"/>
              </a:spcAft>
            </a:pPr>
            <a:r>
              <a:rPr lang="en-US" sz="1800" dirty="0">
                <a:effectLst/>
                <a:latin typeface="+mn-lt"/>
                <a:ea typeface="Calibri" panose="020F0502020204030204" pitchFamily="34" charset="0"/>
              </a:rPr>
              <a:t>MGH/Martinos: Siemens</a:t>
            </a:r>
          </a:p>
          <a:p>
            <a:pPr marR="0" lvl="0">
              <a:spcAft>
                <a:spcPts val="400"/>
              </a:spcAft>
            </a:pPr>
            <a:r>
              <a:rPr lang="en-US" sz="1800" dirty="0">
                <a:effectLst/>
                <a:latin typeface="+mn-lt"/>
                <a:ea typeface="Calibri" panose="020F0502020204030204" pitchFamily="34" charset="0"/>
              </a:rPr>
              <a:t>NIH: GE</a:t>
            </a:r>
          </a:p>
        </p:txBody>
      </p:sp>
      <p:grpSp>
        <p:nvGrpSpPr>
          <p:cNvPr id="9" name="Group 8">
            <a:extLst>
              <a:ext uri="{FF2B5EF4-FFF2-40B4-BE49-F238E27FC236}">
                <a16:creationId xmlns:a16="http://schemas.microsoft.com/office/drawing/2014/main" id="{5033E4D0-27FA-D786-E0D9-C83B5B4A2C2F}"/>
              </a:ext>
            </a:extLst>
          </p:cNvPr>
          <p:cNvGrpSpPr/>
          <p:nvPr/>
        </p:nvGrpSpPr>
        <p:grpSpPr>
          <a:xfrm>
            <a:off x="6948600" y="1802533"/>
            <a:ext cx="4932319" cy="3764169"/>
            <a:chOff x="6948600" y="1054387"/>
            <a:chExt cx="4932319" cy="3764169"/>
          </a:xfrm>
        </p:grpSpPr>
        <p:pic>
          <p:nvPicPr>
            <p:cNvPr id="2" name="Picture 1">
              <a:extLst>
                <a:ext uri="{FF2B5EF4-FFF2-40B4-BE49-F238E27FC236}">
                  <a16:creationId xmlns:a16="http://schemas.microsoft.com/office/drawing/2014/main" id="{0BCB4C50-4A52-FF50-9236-546BD0B55AF1}"/>
                </a:ext>
              </a:extLst>
            </p:cNvPr>
            <p:cNvPicPr>
              <a:picLocks noChangeAspect="1"/>
            </p:cNvPicPr>
            <p:nvPr/>
          </p:nvPicPr>
          <p:blipFill>
            <a:blip r:embed="rId2"/>
            <a:stretch>
              <a:fillRect/>
            </a:stretch>
          </p:blipFill>
          <p:spPr>
            <a:xfrm>
              <a:off x="7334868" y="1054387"/>
              <a:ext cx="4546051" cy="3579503"/>
            </a:xfrm>
            <a:prstGeom prst="rect">
              <a:avLst/>
            </a:prstGeom>
          </p:spPr>
        </p:pic>
        <p:sp>
          <p:nvSpPr>
            <p:cNvPr id="4" name="TextBox 3">
              <a:extLst>
                <a:ext uri="{FF2B5EF4-FFF2-40B4-BE49-F238E27FC236}">
                  <a16:creationId xmlns:a16="http://schemas.microsoft.com/office/drawing/2014/main" id="{760EA415-5A54-74F0-B950-F301D5F2D23F}"/>
                </a:ext>
              </a:extLst>
            </p:cNvPr>
            <p:cNvSpPr txBox="1"/>
            <p:nvPr/>
          </p:nvSpPr>
          <p:spPr>
            <a:xfrm>
              <a:off x="7952472" y="4449224"/>
              <a:ext cx="1138453" cy="369332"/>
            </a:xfrm>
            <a:prstGeom prst="rect">
              <a:avLst/>
            </a:prstGeom>
            <a:noFill/>
          </p:spPr>
          <p:txBody>
            <a:bodyPr wrap="none" rtlCol="0">
              <a:spAutoFit/>
            </a:bodyPr>
            <a:lstStyle/>
            <a:p>
              <a:r>
                <a:rPr lang="en-US" dirty="0"/>
                <a:t>TE = 22ms</a:t>
              </a:r>
            </a:p>
          </p:txBody>
        </p:sp>
        <p:sp>
          <p:nvSpPr>
            <p:cNvPr id="6" name="TextBox 5">
              <a:extLst>
                <a:ext uri="{FF2B5EF4-FFF2-40B4-BE49-F238E27FC236}">
                  <a16:creationId xmlns:a16="http://schemas.microsoft.com/office/drawing/2014/main" id="{DA8DA33D-EF81-C265-E7E4-76F7910D138B}"/>
                </a:ext>
              </a:extLst>
            </p:cNvPr>
            <p:cNvSpPr txBox="1"/>
            <p:nvPr/>
          </p:nvSpPr>
          <p:spPr>
            <a:xfrm>
              <a:off x="10282052" y="4449224"/>
              <a:ext cx="1138453" cy="369332"/>
            </a:xfrm>
            <a:prstGeom prst="rect">
              <a:avLst/>
            </a:prstGeom>
            <a:noFill/>
          </p:spPr>
          <p:txBody>
            <a:bodyPr wrap="none" rtlCol="0">
              <a:spAutoFit/>
            </a:bodyPr>
            <a:lstStyle/>
            <a:p>
              <a:r>
                <a:rPr lang="en-US" dirty="0"/>
                <a:t>TE = 34ms</a:t>
              </a:r>
            </a:p>
          </p:txBody>
        </p:sp>
        <p:sp>
          <p:nvSpPr>
            <p:cNvPr id="7" name="TextBox 6">
              <a:extLst>
                <a:ext uri="{FF2B5EF4-FFF2-40B4-BE49-F238E27FC236}">
                  <a16:creationId xmlns:a16="http://schemas.microsoft.com/office/drawing/2014/main" id="{0E61F935-98E5-DB6A-D3F9-295AE6605E87}"/>
                </a:ext>
              </a:extLst>
            </p:cNvPr>
            <p:cNvSpPr txBox="1"/>
            <p:nvPr/>
          </p:nvSpPr>
          <p:spPr>
            <a:xfrm>
              <a:off x="6948600" y="1592600"/>
              <a:ext cx="413896" cy="369332"/>
            </a:xfrm>
            <a:prstGeom prst="rect">
              <a:avLst/>
            </a:prstGeom>
            <a:noFill/>
          </p:spPr>
          <p:txBody>
            <a:bodyPr wrap="none" rtlCol="0">
              <a:spAutoFit/>
            </a:bodyPr>
            <a:lstStyle/>
            <a:p>
              <a:r>
                <a:rPr lang="en-US" dirty="0"/>
                <a:t>4T</a:t>
              </a:r>
            </a:p>
          </p:txBody>
        </p:sp>
        <p:sp>
          <p:nvSpPr>
            <p:cNvPr id="8" name="TextBox 7">
              <a:extLst>
                <a:ext uri="{FF2B5EF4-FFF2-40B4-BE49-F238E27FC236}">
                  <a16:creationId xmlns:a16="http://schemas.microsoft.com/office/drawing/2014/main" id="{47EADD76-E5FD-1E64-1828-ACD57407485B}"/>
                </a:ext>
              </a:extLst>
            </p:cNvPr>
            <p:cNvSpPr txBox="1"/>
            <p:nvPr/>
          </p:nvSpPr>
          <p:spPr>
            <a:xfrm>
              <a:off x="6964478" y="2474806"/>
              <a:ext cx="413896" cy="369332"/>
            </a:xfrm>
            <a:prstGeom prst="rect">
              <a:avLst/>
            </a:prstGeom>
            <a:noFill/>
          </p:spPr>
          <p:txBody>
            <a:bodyPr wrap="none" rtlCol="0">
              <a:spAutoFit/>
            </a:bodyPr>
            <a:lstStyle/>
            <a:p>
              <a:r>
                <a:rPr lang="en-US" dirty="0"/>
                <a:t>7T</a:t>
              </a:r>
            </a:p>
          </p:txBody>
        </p:sp>
      </p:grpSp>
      <p:sp>
        <p:nvSpPr>
          <p:cNvPr id="11" name="TextBox 10">
            <a:extLst>
              <a:ext uri="{FF2B5EF4-FFF2-40B4-BE49-F238E27FC236}">
                <a16:creationId xmlns:a16="http://schemas.microsoft.com/office/drawing/2014/main" id="{1A706F67-A84F-AD52-918B-255C17821692}"/>
              </a:ext>
            </a:extLst>
          </p:cNvPr>
          <p:cNvSpPr txBox="1"/>
          <p:nvPr/>
        </p:nvSpPr>
        <p:spPr>
          <a:xfrm>
            <a:off x="1755863" y="6260062"/>
            <a:ext cx="9836138" cy="523220"/>
          </a:xfrm>
          <a:prstGeom prst="rect">
            <a:avLst/>
          </a:prstGeom>
          <a:noFill/>
        </p:spPr>
        <p:txBody>
          <a:bodyPr wrap="square">
            <a:spAutoFit/>
          </a:bodyPr>
          <a:lstStyle/>
          <a:p>
            <a:r>
              <a:rPr lang="en-US" sz="1400" dirty="0"/>
              <a:t>Yacoub, E., Shmuel, A., Pfeuffer, J., Van De </a:t>
            </a:r>
            <a:r>
              <a:rPr lang="en-US" sz="1400" dirty="0" err="1"/>
              <a:t>Moortele</a:t>
            </a:r>
            <a:r>
              <a:rPr lang="en-US" sz="1400" dirty="0"/>
              <a:t>, P.-F., Adriany, G., Andersen, P., Vaughan, J.T., Merkle, H., </a:t>
            </a:r>
            <a:r>
              <a:rPr lang="en-US" sz="1400" dirty="0" err="1"/>
              <a:t>Ugurbil</a:t>
            </a:r>
            <a:r>
              <a:rPr lang="en-US" sz="1400" dirty="0"/>
              <a:t>, K. and Hu, X. (2001), Imaging brain function in humans at 7 Tesla. Magn. </a:t>
            </a:r>
            <a:r>
              <a:rPr lang="en-US" sz="1400" dirty="0" err="1"/>
              <a:t>Reson</a:t>
            </a:r>
            <a:r>
              <a:rPr lang="en-US" sz="1400" dirty="0"/>
              <a:t>. Med., 45: 588-594. </a:t>
            </a:r>
            <a:r>
              <a:rPr lang="en-US" sz="1400" dirty="0">
                <a:hlinkClick r:id="rId3"/>
              </a:rPr>
              <a:t>https://doi.org/10.1002/mrm.1080</a:t>
            </a:r>
            <a:endParaRPr lang="en-US" sz="1400" dirty="0"/>
          </a:p>
        </p:txBody>
      </p:sp>
    </p:spTree>
    <p:extLst>
      <p:ext uri="{BB962C8B-B14F-4D97-AF65-F5344CB8AC3E}">
        <p14:creationId xmlns:p14="http://schemas.microsoft.com/office/powerpoint/2010/main" val="3446349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0F8EEA-4319-7797-0C68-9C5EE3F4500E}"/>
              </a:ext>
            </a:extLst>
          </p:cNvPr>
          <p:cNvSpPr txBox="1"/>
          <p:nvPr/>
        </p:nvSpPr>
        <p:spPr>
          <a:xfrm>
            <a:off x="499036" y="1526628"/>
            <a:ext cx="11508828" cy="3965188"/>
          </a:xfrm>
          <a:prstGeom prst="rect">
            <a:avLst/>
          </a:prstGeom>
          <a:noFill/>
        </p:spPr>
        <p:txBody>
          <a:bodyPr wrap="square">
            <a:spAutoFit/>
          </a:bodyPr>
          <a:lstStyle/>
          <a:p>
            <a:pPr marL="0" marR="0">
              <a:spcBef>
                <a:spcPts val="1000"/>
              </a:spcBef>
              <a:spcAft>
                <a:spcPts val="400"/>
              </a:spcAft>
              <a:buNone/>
            </a:pPr>
            <a:r>
              <a:rPr lang="en-US" sz="2400" b="1" dirty="0">
                <a:solidFill>
                  <a:schemeClr val="tx1"/>
                </a:solidFill>
                <a:effectLst/>
                <a:latin typeface="+mn-lt"/>
              </a:rPr>
              <a:t>2000s to 2010s</a:t>
            </a:r>
          </a:p>
          <a:p>
            <a:pPr marL="0" marR="0">
              <a:spcBef>
                <a:spcPts val="1000"/>
              </a:spcBef>
              <a:spcAft>
                <a:spcPts val="400"/>
              </a:spcAft>
              <a:buNone/>
            </a:pPr>
            <a:endParaRPr lang="en-US" sz="2400" b="1" dirty="0">
              <a:solidFill>
                <a:schemeClr val="tx1"/>
              </a:solidFill>
              <a:effectLst/>
              <a:latin typeface="+mn-lt"/>
            </a:endParaRP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~2005–2007:</a:t>
            </a:r>
            <a:r>
              <a:rPr lang="en-US" sz="1800" dirty="0">
                <a:effectLst/>
                <a:latin typeface="+mn-lt"/>
                <a:ea typeface="Calibri" panose="020F0502020204030204" pitchFamily="34" charset="0"/>
              </a:rPr>
              <a:t> Siemens, Philips, and GE began selling 7T systems as research products</a:t>
            </a:r>
            <a:r>
              <a:rPr lang="en-US" dirty="0">
                <a:ea typeface="Calibri" panose="020F0502020204030204" pitchFamily="34" charset="0"/>
              </a:rPr>
              <a:t> - </a:t>
            </a:r>
            <a:r>
              <a:rPr lang="en-US" sz="1800" dirty="0" err="1">
                <a:effectLst/>
                <a:latin typeface="+mn-lt"/>
                <a:ea typeface="Calibri" panose="020F0502020204030204" pitchFamily="34" charset="0"/>
              </a:rPr>
              <a:t>Magnex</a:t>
            </a:r>
            <a:r>
              <a:rPr lang="en-US" sz="1800" dirty="0">
                <a:effectLst/>
                <a:latin typeface="+mn-lt"/>
                <a:ea typeface="Calibri" panose="020F0502020204030204" pitchFamily="34" charset="0"/>
              </a:rPr>
              <a:t> magnets. </a:t>
            </a:r>
          </a:p>
          <a:p>
            <a:pPr lvl="1">
              <a:spcAft>
                <a:spcPts val="400"/>
              </a:spcAft>
            </a:pPr>
            <a:r>
              <a:rPr lang="en-US" dirty="0">
                <a:effectLst/>
                <a:latin typeface="+mn-lt"/>
                <a:ea typeface="Calibri" panose="020F0502020204030204" pitchFamily="34" charset="0"/>
              </a:rPr>
              <a:t>Varian acquired </a:t>
            </a:r>
            <a:r>
              <a:rPr lang="en-US" dirty="0" err="1">
                <a:effectLst/>
                <a:latin typeface="+mn-lt"/>
                <a:ea typeface="Calibri" panose="020F0502020204030204" pitchFamily="34" charset="0"/>
              </a:rPr>
              <a:t>Magnex</a:t>
            </a:r>
            <a:r>
              <a:rPr lang="en-US" dirty="0">
                <a:effectLst/>
                <a:latin typeface="+mn-lt"/>
                <a:ea typeface="Calibri" panose="020F0502020204030204" pitchFamily="34" charset="0"/>
              </a:rPr>
              <a:t>, and Agilent later acquired Varian.</a:t>
            </a:r>
          </a:p>
          <a:p>
            <a:pPr marL="742950" marR="0" lvl="1" indent="-285750">
              <a:spcAft>
                <a:spcPts val="400"/>
              </a:spcAft>
              <a:buFont typeface="Arial" panose="020B0604020202020204" pitchFamily="34" charset="0"/>
              <a:buChar char="•"/>
            </a:pPr>
            <a:r>
              <a:rPr lang="en-US" dirty="0">
                <a:effectLst/>
                <a:latin typeface="+mn-lt"/>
                <a:ea typeface="Calibri" panose="020F0502020204030204" pitchFamily="34" charset="0"/>
              </a:rPr>
              <a:t>Philips sold the whol</a:t>
            </a:r>
            <a:r>
              <a:rPr lang="en-US" dirty="0">
                <a:ea typeface="Calibri" panose="020F0502020204030204" pitchFamily="34" charset="0"/>
              </a:rPr>
              <a:t>e body </a:t>
            </a:r>
            <a:r>
              <a:rPr lang="en-US" dirty="0">
                <a:effectLst/>
                <a:latin typeface="+mn-lt"/>
                <a:ea typeface="Calibri" panose="020F0502020204030204" pitchFamily="34" charset="0"/>
              </a:rPr>
              <a:t>Achieva 7T: first to Leiden University</a:t>
            </a:r>
          </a:p>
          <a:p>
            <a:pPr marL="742950" marR="0" lvl="1" indent="-285750">
              <a:spcAft>
                <a:spcPts val="400"/>
              </a:spcAft>
              <a:buFont typeface="Arial" panose="020B0604020202020204" pitchFamily="34" charset="0"/>
              <a:buChar char="•"/>
            </a:pPr>
            <a:r>
              <a:rPr lang="en-US" sz="1800" dirty="0">
                <a:effectLst/>
                <a:latin typeface="+mn-lt"/>
                <a:ea typeface="Calibri" panose="020F0502020204030204" pitchFamily="34" charset="0"/>
              </a:rPr>
              <a:t>Siemens installed one 7T in Europe and two in the US, with eight more on order</a:t>
            </a:r>
            <a:endParaRPr lang="en-US" dirty="0">
              <a:ea typeface="Calibri" panose="020F0502020204030204" pitchFamily="34" charset="0"/>
            </a:endParaRPr>
          </a:p>
          <a:p>
            <a:pPr marR="0" lvl="0">
              <a:spcAft>
                <a:spcPts val="400"/>
              </a:spcAft>
            </a:pPr>
            <a:endParaRPr lang="en-US" sz="18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~2014:</a:t>
            </a:r>
            <a:r>
              <a:rPr lang="en-US" sz="1800" dirty="0">
                <a:effectLst/>
                <a:latin typeface="+mn-lt"/>
                <a:ea typeface="Calibri" panose="020F0502020204030204" pitchFamily="34" charset="0"/>
              </a:rPr>
              <a:t> </a:t>
            </a:r>
          </a:p>
          <a:p>
            <a:pPr marL="742950" lvl="1" indent="-285750">
              <a:spcAft>
                <a:spcPts val="400"/>
              </a:spcAft>
              <a:buFont typeface="Arial" panose="020B0604020202020204" pitchFamily="34" charset="0"/>
              <a:buChar char="•"/>
            </a:pPr>
            <a:r>
              <a:rPr lang="en-US" dirty="0">
                <a:effectLst/>
                <a:latin typeface="+mn-lt"/>
                <a:ea typeface="Calibri" panose="020F0502020204030204" pitchFamily="34" charset="0"/>
              </a:rPr>
              <a:t>Agilent exited the magnet business</a:t>
            </a:r>
            <a:r>
              <a:rPr lang="en-US" dirty="0">
                <a:ea typeface="Calibri" panose="020F0502020204030204" pitchFamily="34" charset="0"/>
              </a:rPr>
              <a:t>, causing a small crisis. </a:t>
            </a:r>
          </a:p>
          <a:p>
            <a:pPr marL="742950" lvl="1" indent="-285750">
              <a:spcAft>
                <a:spcPts val="400"/>
              </a:spcAft>
              <a:buFont typeface="Arial" panose="020B0604020202020204" pitchFamily="34" charset="0"/>
              <a:buChar char="•"/>
            </a:pPr>
            <a:r>
              <a:rPr lang="en-US" dirty="0">
                <a:effectLst/>
                <a:latin typeface="+mn-lt"/>
                <a:ea typeface="Calibri" panose="020F0502020204030204" pitchFamily="34" charset="0"/>
              </a:rPr>
              <a:t>Siemens built its own 7T magnet, which became the Terra. </a:t>
            </a:r>
          </a:p>
          <a:p>
            <a:pPr marL="742950" lvl="1" indent="-285750">
              <a:spcAft>
                <a:spcPts val="400"/>
              </a:spcAft>
              <a:buFont typeface="Arial" panose="020B0604020202020204" pitchFamily="34" charset="0"/>
              <a:buChar char="•"/>
            </a:pPr>
            <a:r>
              <a:rPr lang="en-US" dirty="0">
                <a:effectLst/>
                <a:latin typeface="+mn-lt"/>
                <a:ea typeface="Calibri" panose="020F0502020204030204" pitchFamily="34" charset="0"/>
              </a:rPr>
              <a:t>Philips stopped selling 7Ts.</a:t>
            </a:r>
            <a:endParaRPr lang="en-US" sz="1100" dirty="0">
              <a:effectLst/>
              <a:latin typeface="Calibri" panose="020F050202020403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EAB7733E-C742-675D-4C17-74842A8FED0A}"/>
              </a:ext>
            </a:extLst>
          </p:cNvPr>
          <p:cNvSpPr txBox="1"/>
          <p:nvPr/>
        </p:nvSpPr>
        <p:spPr>
          <a:xfrm>
            <a:off x="4829502" y="469612"/>
            <a:ext cx="3690029" cy="584775"/>
          </a:xfrm>
          <a:prstGeom prst="rect">
            <a:avLst/>
          </a:prstGeom>
          <a:noFill/>
        </p:spPr>
        <p:txBody>
          <a:bodyPr wrap="square">
            <a:spAutoFit/>
          </a:bodyPr>
          <a:lstStyle/>
          <a:p>
            <a:r>
              <a:rPr lang="en-US" sz="3200" b="1" dirty="0">
                <a:solidFill>
                  <a:schemeClr val="accent1"/>
                </a:solidFill>
              </a:rPr>
              <a:t>Short History of 7T</a:t>
            </a:r>
          </a:p>
        </p:txBody>
      </p:sp>
    </p:spTree>
    <p:extLst>
      <p:ext uri="{BB962C8B-B14F-4D97-AF65-F5344CB8AC3E}">
        <p14:creationId xmlns:p14="http://schemas.microsoft.com/office/powerpoint/2010/main" val="3981399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287144-AFB2-2227-CE86-34E8E21D0EE6}"/>
              </a:ext>
            </a:extLst>
          </p:cNvPr>
          <p:cNvSpPr txBox="1"/>
          <p:nvPr/>
        </p:nvSpPr>
        <p:spPr>
          <a:xfrm>
            <a:off x="199695" y="1339930"/>
            <a:ext cx="11466787" cy="4385816"/>
          </a:xfrm>
          <a:prstGeom prst="rect">
            <a:avLst/>
          </a:prstGeom>
          <a:noFill/>
        </p:spPr>
        <p:txBody>
          <a:bodyPr wrap="square">
            <a:spAutoFit/>
          </a:bodyPr>
          <a:lstStyle/>
          <a:p>
            <a:pPr marL="0" marR="0">
              <a:spcBef>
                <a:spcPts val="1000"/>
              </a:spcBef>
              <a:spcAft>
                <a:spcPts val="400"/>
              </a:spcAft>
              <a:buNone/>
            </a:pPr>
            <a:r>
              <a:rPr lang="en-US" sz="2400" b="1" dirty="0">
                <a:solidFill>
                  <a:schemeClr val="tx1"/>
                </a:solidFill>
                <a:effectLst/>
                <a:latin typeface="+mn-lt"/>
              </a:rPr>
              <a:t>2017 onward:</a:t>
            </a:r>
          </a:p>
          <a:p>
            <a:pPr marL="0" marR="0">
              <a:spcBef>
                <a:spcPts val="1000"/>
              </a:spcBef>
              <a:spcAft>
                <a:spcPts val="400"/>
              </a:spcAft>
              <a:buNone/>
            </a:pPr>
            <a:endParaRPr lang="en-US" sz="2400" b="1" dirty="0">
              <a:solidFill>
                <a:schemeClr val="tx1"/>
              </a:solidFill>
              <a:effectLst/>
              <a:latin typeface="+mn-lt"/>
            </a:endParaRP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2017:</a:t>
            </a:r>
            <a:r>
              <a:rPr lang="en-US" sz="1800" dirty="0">
                <a:effectLst/>
                <a:latin typeface="+mn-lt"/>
                <a:ea typeface="Calibri" panose="020F0502020204030204" pitchFamily="34" charset="0"/>
              </a:rPr>
              <a:t> Siemens' MAGNETOM Terra, an actively shielded system with a smaller footprint, received both a CE mark (European Conformity) and FDA clearance. </a:t>
            </a:r>
            <a:r>
              <a:rPr lang="en-US" sz="1600" i="1" dirty="0">
                <a:effectLst/>
                <a:latin typeface="+mn-lt"/>
                <a:ea typeface="Calibri" panose="020F0502020204030204" pitchFamily="34" charset="0"/>
              </a:rPr>
              <a:t>It was the first 7T scanner cleared for clinical use in the US, limited to the head and extremities in patients over 66 lb.</a:t>
            </a:r>
            <a:endParaRPr lang="en-US" sz="1800" i="1" dirty="0">
              <a:effectLst/>
              <a:latin typeface="+mn-lt"/>
              <a:ea typeface="Calibri" panose="020F0502020204030204" pitchFamily="34" charset="0"/>
            </a:endParaRPr>
          </a:p>
          <a:p>
            <a:pPr marR="0" lvl="0">
              <a:spcAft>
                <a:spcPts val="400"/>
              </a:spcAft>
            </a:pPr>
            <a:endParaRPr lang="en-US" sz="18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November 2020:</a:t>
            </a:r>
            <a:r>
              <a:rPr lang="en-US" sz="1800" dirty="0">
                <a:effectLst/>
                <a:latin typeface="+mn-lt"/>
                <a:ea typeface="Calibri" panose="020F0502020204030204" pitchFamily="34" charset="0"/>
              </a:rPr>
              <a:t> GE received FDA 510(k) clearance for the SIGNA 7.0T, for both research and clinical use in neurologic and musculoskeletal imaging. GE </a:t>
            </a:r>
            <a:r>
              <a:rPr lang="en-US" dirty="0">
                <a:ea typeface="Calibri" panose="020F0502020204030204" pitchFamily="34" charset="0"/>
              </a:rPr>
              <a:t>did </a:t>
            </a:r>
            <a:r>
              <a:rPr lang="en-US" sz="1800" dirty="0">
                <a:effectLst/>
                <a:latin typeface="+mn-lt"/>
                <a:ea typeface="Calibri" panose="020F0502020204030204" pitchFamily="34" charset="0"/>
              </a:rPr>
              <a:t>not yet have a CE mark.</a:t>
            </a:r>
          </a:p>
          <a:p>
            <a:pPr marR="0" lvl="0">
              <a:spcAft>
                <a:spcPts val="400"/>
              </a:spcAft>
            </a:pPr>
            <a:endParaRPr lang="en-US" sz="18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~2021:</a:t>
            </a:r>
            <a:r>
              <a:rPr lang="en-US" sz="1800" dirty="0">
                <a:effectLst/>
                <a:latin typeface="+mn-lt"/>
                <a:ea typeface="Calibri" panose="020F0502020204030204" pitchFamily="34" charset="0"/>
              </a:rPr>
              <a:t> European Radiology Experimental review estimated 90 ultra-high-field human scanners in operation.</a:t>
            </a:r>
          </a:p>
          <a:p>
            <a:pPr marR="0" lvl="0">
              <a:spcAft>
                <a:spcPts val="400"/>
              </a:spcAft>
            </a:pPr>
            <a:endParaRPr lang="en-US" sz="18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March 2024:</a:t>
            </a:r>
            <a:r>
              <a:rPr lang="en-US" sz="1800" dirty="0">
                <a:effectLst/>
                <a:latin typeface="+mn-lt"/>
                <a:ea typeface="Calibri" panose="020F0502020204030204" pitchFamily="34" charset="0"/>
              </a:rPr>
              <a:t> The FDA cleared Siemens' second-generation MAGNETOM </a:t>
            </a:r>
            <a:r>
              <a:rPr lang="en-US" sz="1800" dirty="0" err="1">
                <a:effectLst/>
                <a:latin typeface="+mn-lt"/>
                <a:ea typeface="Calibri" panose="020F0502020204030204" pitchFamily="34" charset="0"/>
              </a:rPr>
              <a:t>Terra.X</a:t>
            </a:r>
            <a:r>
              <a:rPr lang="en-US" sz="1800" dirty="0">
                <a:effectLst/>
                <a:latin typeface="+mn-lt"/>
                <a:ea typeface="Calibri" panose="020F0502020204030204" pitchFamily="34" charset="0"/>
              </a:rPr>
              <a:t>. Siemens describes it as the first clinical system with eight-channel parallel transmit. </a:t>
            </a:r>
            <a:endParaRPr lang="en-US" sz="1100" dirty="0">
              <a:effectLst/>
              <a:latin typeface="Calibri" panose="020F050202020403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C16B85DA-D87E-76DD-4715-1E902B9BB5F9}"/>
              </a:ext>
            </a:extLst>
          </p:cNvPr>
          <p:cNvSpPr txBox="1"/>
          <p:nvPr/>
        </p:nvSpPr>
        <p:spPr>
          <a:xfrm>
            <a:off x="4829503" y="469612"/>
            <a:ext cx="3868448" cy="584775"/>
          </a:xfrm>
          <a:prstGeom prst="rect">
            <a:avLst/>
          </a:prstGeom>
          <a:noFill/>
        </p:spPr>
        <p:txBody>
          <a:bodyPr wrap="square">
            <a:spAutoFit/>
          </a:bodyPr>
          <a:lstStyle/>
          <a:p>
            <a:r>
              <a:rPr lang="en-US" sz="3200" b="1" dirty="0">
                <a:solidFill>
                  <a:schemeClr val="accent1"/>
                </a:solidFill>
              </a:rPr>
              <a:t>Short History of 7T</a:t>
            </a:r>
          </a:p>
        </p:txBody>
      </p:sp>
    </p:spTree>
    <p:extLst>
      <p:ext uri="{BB962C8B-B14F-4D97-AF65-F5344CB8AC3E}">
        <p14:creationId xmlns:p14="http://schemas.microsoft.com/office/powerpoint/2010/main" val="3231536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AF9CF2-7EC2-0AD7-CB92-0E9DD6944594}"/>
              </a:ext>
            </a:extLst>
          </p:cNvPr>
          <p:cNvSpPr txBox="1"/>
          <p:nvPr/>
        </p:nvSpPr>
        <p:spPr>
          <a:xfrm>
            <a:off x="84083" y="800908"/>
            <a:ext cx="12023834" cy="3467616"/>
          </a:xfrm>
          <a:prstGeom prst="rect">
            <a:avLst/>
          </a:prstGeom>
          <a:noFill/>
        </p:spPr>
        <p:txBody>
          <a:bodyPr wrap="square">
            <a:spAutoFit/>
          </a:bodyPr>
          <a:lstStyle/>
          <a:p>
            <a:pPr marL="0" marR="0">
              <a:spcBef>
                <a:spcPts val="1600"/>
              </a:spcBef>
              <a:spcAft>
                <a:spcPts val="600"/>
              </a:spcAft>
              <a:buNone/>
            </a:pPr>
            <a:endParaRPr lang="en-US" sz="2400" b="1" kern="0" dirty="0">
              <a:solidFill>
                <a:schemeClr val="tx1"/>
              </a:solidFill>
              <a:effectLst/>
              <a:latin typeface="+mn-lt"/>
            </a:endParaRPr>
          </a:p>
          <a:p>
            <a:pPr marL="0" marR="0">
              <a:spcAft>
                <a:spcPts val="600"/>
              </a:spcAft>
              <a:buNone/>
            </a:pPr>
            <a:r>
              <a:rPr lang="en-US" sz="1800" dirty="0">
                <a:effectLst/>
                <a:latin typeface="+mn-lt"/>
                <a:ea typeface="Calibri" panose="020F0502020204030204" pitchFamily="34" charset="0"/>
              </a:rPr>
              <a:t>About 130 scanners </a:t>
            </a:r>
            <a:r>
              <a:rPr lang="en-US" dirty="0">
                <a:ea typeface="Calibri" panose="020F0502020204030204" pitchFamily="34" charset="0"/>
              </a:rPr>
              <a:t>being used</a:t>
            </a:r>
            <a:r>
              <a:rPr lang="en-US" sz="1800" dirty="0">
                <a:effectLst/>
                <a:latin typeface="+mn-lt"/>
                <a:ea typeface="Calibri" panose="020F0502020204030204" pitchFamily="34" charset="0"/>
              </a:rPr>
              <a:t>. </a:t>
            </a:r>
          </a:p>
          <a:p>
            <a:pPr marL="0" marR="0">
              <a:spcAft>
                <a:spcPts val="600"/>
              </a:spcAft>
              <a:buNone/>
            </a:pPr>
            <a:endParaRPr lang="en-US" sz="1800" b="1" kern="0" dirty="0">
              <a:solidFill>
                <a:schemeClr val="tx1"/>
              </a:solidFill>
              <a:effectLst/>
              <a:latin typeface="+mn-lt"/>
            </a:endParaRPr>
          </a:p>
          <a:p>
            <a:pPr marL="0" marR="0">
              <a:spcAft>
                <a:spcPts val="600"/>
              </a:spcAft>
              <a:buNone/>
            </a:pPr>
            <a:r>
              <a:rPr lang="en-US" sz="1800" b="1" kern="0" dirty="0">
                <a:solidFill>
                  <a:schemeClr val="tx1"/>
                </a:solidFill>
                <a:effectLst/>
                <a:latin typeface="+mn-lt"/>
              </a:rPr>
              <a:t>Vendors</a:t>
            </a: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Siemens Healthineers:</a:t>
            </a:r>
            <a:r>
              <a:rPr lang="en-US" sz="1800" dirty="0">
                <a:effectLst/>
                <a:latin typeface="+mn-lt"/>
                <a:ea typeface="Calibri" panose="020F0502020204030204" pitchFamily="34" charset="0"/>
              </a:rPr>
              <a:t> MAGNETOM Terra and </a:t>
            </a:r>
            <a:r>
              <a:rPr lang="en-US" sz="1800" dirty="0" err="1">
                <a:effectLst/>
                <a:latin typeface="+mn-lt"/>
                <a:ea typeface="Calibri" panose="020F0502020204030204" pitchFamily="34" charset="0"/>
              </a:rPr>
              <a:t>Terra.X</a:t>
            </a:r>
            <a:r>
              <a:rPr lang="en-US" sz="1800" dirty="0">
                <a:effectLst/>
                <a:latin typeface="+mn-lt"/>
                <a:ea typeface="Calibri" panose="020F0502020204030204" pitchFamily="34" charset="0"/>
              </a:rPr>
              <a:t>. Siemens is by far the most.</a:t>
            </a: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GE HealthCare:</a:t>
            </a:r>
            <a:r>
              <a:rPr lang="en-US" sz="1800" dirty="0">
                <a:effectLst/>
                <a:latin typeface="+mn-lt"/>
                <a:ea typeface="Calibri" panose="020F0502020204030204" pitchFamily="34" charset="0"/>
              </a:rPr>
              <a:t> SIGNA 7.0T, FDA-cleared, with a smaller installed base.</a:t>
            </a: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Philips:</a:t>
            </a:r>
            <a:r>
              <a:rPr lang="en-US" sz="1800" dirty="0">
                <a:effectLst/>
                <a:latin typeface="+mn-lt"/>
                <a:ea typeface="Calibri" panose="020F0502020204030204" pitchFamily="34" charset="0"/>
              </a:rPr>
              <a:t> Stopped selling 7T scanners in 2014.</a:t>
            </a:r>
          </a:p>
          <a:p>
            <a:pPr marL="342900" marR="0" lvl="0" indent="-342900">
              <a:spcAft>
                <a:spcPts val="400"/>
              </a:spcAft>
              <a:buFont typeface="Arial" panose="020B0604020202020204" pitchFamily="34" charset="0"/>
              <a:buChar char="•"/>
            </a:pPr>
            <a:r>
              <a:rPr lang="en-US" sz="1800" b="1" dirty="0">
                <a:effectLst/>
                <a:latin typeface="+mn-lt"/>
                <a:ea typeface="Calibri" panose="020F0502020204030204" pitchFamily="34" charset="0"/>
              </a:rPr>
              <a:t>United Imaging (China):</a:t>
            </a:r>
            <a:r>
              <a:rPr lang="en-US" sz="1800" dirty="0">
                <a:effectLst/>
                <a:latin typeface="+mn-lt"/>
                <a:ea typeface="Calibri" panose="020F0502020204030204" pitchFamily="34" charset="0"/>
              </a:rPr>
              <a:t> 5T being sold. Its </a:t>
            </a:r>
            <a:r>
              <a:rPr lang="en-US" sz="1800" dirty="0" err="1">
                <a:effectLst/>
                <a:latin typeface="+mn-lt"/>
                <a:ea typeface="Calibri" panose="020F0502020204030204" pitchFamily="34" charset="0"/>
              </a:rPr>
              <a:t>uMR</a:t>
            </a:r>
            <a:r>
              <a:rPr lang="en-US" sz="1800" dirty="0">
                <a:effectLst/>
                <a:latin typeface="+mn-lt"/>
                <a:ea typeface="Calibri" panose="020F0502020204030204" pitchFamily="34" charset="0"/>
              </a:rPr>
              <a:t> Jupiter 5T was FDA-cleared as the first whole-body MRI system above 3T, using 8-channel whole-body multi-transmit. </a:t>
            </a:r>
          </a:p>
          <a:p>
            <a:pPr marL="342900" marR="0" lvl="0" indent="-342900">
              <a:spcAft>
                <a:spcPts val="400"/>
              </a:spcAft>
              <a:buFont typeface="Arial" panose="020B0604020202020204" pitchFamily="34" charset="0"/>
              <a:buChar char="•"/>
            </a:pPr>
            <a:r>
              <a:rPr lang="en-US" sz="1800" dirty="0">
                <a:effectLst/>
                <a:latin typeface="+mn-lt"/>
                <a:ea typeface="Calibri" panose="020F0502020204030204" pitchFamily="34" charset="0"/>
              </a:rPr>
              <a:t>Above 7T</a:t>
            </a:r>
            <a:r>
              <a:rPr lang="en-US" dirty="0">
                <a:ea typeface="Calibri" panose="020F0502020204030204" pitchFamily="34" charset="0"/>
              </a:rPr>
              <a:t>, research only</a:t>
            </a:r>
            <a:r>
              <a:rPr lang="en-US" sz="1800" dirty="0">
                <a:effectLst/>
                <a:latin typeface="+mn-lt"/>
                <a:ea typeface="Calibri" panose="020F0502020204030204" pitchFamily="34" charset="0"/>
              </a:rPr>
              <a:t>: 9.4T (Tübingen, Maastricht, Jülich, others), 10.5T (Minnesota), and 11.7T (France, Nottingham).</a:t>
            </a:r>
            <a:endParaRPr lang="en-US" sz="1100" dirty="0">
              <a:effectLst/>
              <a:latin typeface="Calibri" panose="020F050202020403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20F01BD1-A5E3-B736-7A10-7779DFCC23DC}"/>
              </a:ext>
            </a:extLst>
          </p:cNvPr>
          <p:cNvSpPr txBox="1"/>
          <p:nvPr/>
        </p:nvSpPr>
        <p:spPr>
          <a:xfrm>
            <a:off x="4987159" y="142652"/>
            <a:ext cx="1613338" cy="584775"/>
          </a:xfrm>
          <a:prstGeom prst="rect">
            <a:avLst/>
          </a:prstGeom>
          <a:noFill/>
        </p:spPr>
        <p:txBody>
          <a:bodyPr wrap="square">
            <a:spAutoFit/>
          </a:bodyPr>
          <a:lstStyle/>
          <a:p>
            <a:r>
              <a:rPr lang="en-US" sz="3200" b="1" dirty="0">
                <a:solidFill>
                  <a:schemeClr val="accent1"/>
                </a:solidFill>
              </a:rPr>
              <a:t>7T Now</a:t>
            </a:r>
          </a:p>
        </p:txBody>
      </p:sp>
    </p:spTree>
    <p:extLst>
      <p:ext uri="{BB962C8B-B14F-4D97-AF65-F5344CB8AC3E}">
        <p14:creationId xmlns:p14="http://schemas.microsoft.com/office/powerpoint/2010/main" val="2626394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8A23A-9E38-4423-0C44-FBA0660313E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4B9BC82-6ACF-53B6-A6CE-4708CE77D317}"/>
              </a:ext>
            </a:extLst>
          </p:cNvPr>
          <p:cNvSpPr txBox="1"/>
          <p:nvPr/>
        </p:nvSpPr>
        <p:spPr>
          <a:xfrm>
            <a:off x="805890" y="264595"/>
            <a:ext cx="11229356" cy="584775"/>
          </a:xfrm>
          <a:prstGeom prst="rect">
            <a:avLst/>
          </a:prstGeom>
          <a:noFill/>
        </p:spPr>
        <p:txBody>
          <a:bodyPr wrap="none" rtlCol="0">
            <a:spAutoFit/>
          </a:bodyPr>
          <a:lstStyle/>
          <a:p>
            <a:r>
              <a:rPr lang="en-US" sz="3200" b="1" dirty="0"/>
              <a:t>138 Human 7T Scanners Worldwide (Courtesy Renzo Huber)</a:t>
            </a:r>
          </a:p>
        </p:txBody>
      </p:sp>
      <p:sp>
        <p:nvSpPr>
          <p:cNvPr id="5" name="Rectangle 4">
            <a:extLst>
              <a:ext uri="{FF2B5EF4-FFF2-40B4-BE49-F238E27FC236}">
                <a16:creationId xmlns:a16="http://schemas.microsoft.com/office/drawing/2014/main" id="{BF983AA4-1CB9-CB1D-7CD1-7BA1C00C79EE}"/>
              </a:ext>
            </a:extLst>
          </p:cNvPr>
          <p:cNvSpPr/>
          <p:nvPr/>
        </p:nvSpPr>
        <p:spPr>
          <a:xfrm>
            <a:off x="1347787" y="6271487"/>
            <a:ext cx="9496425" cy="369332"/>
          </a:xfrm>
          <a:prstGeom prst="rect">
            <a:avLst/>
          </a:prstGeom>
        </p:spPr>
        <p:txBody>
          <a:bodyPr wrap="square">
            <a:spAutoFit/>
          </a:bodyPr>
          <a:lstStyle/>
          <a:p>
            <a:r>
              <a:rPr lang="en-US" dirty="0">
                <a:latin typeface="Calibri" panose="020F0502020204030204" pitchFamily="34" charset="0"/>
                <a:ea typeface="Times New Roman" panose="02020603050405020304" pitchFamily="18" charset="0"/>
              </a:rPr>
              <a:t> </a:t>
            </a:r>
            <a:r>
              <a:rPr lang="en-US" u="sng" dirty="0">
                <a:solidFill>
                  <a:srgbClr val="0000FF"/>
                </a:solidFill>
                <a:latin typeface="Calibri" panose="020F0502020204030204" pitchFamily="34" charset="0"/>
                <a:ea typeface="Times New Roman" panose="02020603050405020304" pitchFamily="18" charset="0"/>
                <a:hlinkClick r:id="rId2"/>
              </a:rPr>
              <a:t>https://www.google.com/maps/d/viewer?mid=1dXG84OZIAOxjsqh3x2tGzWL1bNU&amp;usp=sharing</a:t>
            </a:r>
            <a:r>
              <a:rPr lang="en-US" dirty="0">
                <a:effectLst/>
              </a:rPr>
              <a:t> </a:t>
            </a:r>
            <a:endParaRPr lang="en-US" dirty="0"/>
          </a:p>
        </p:txBody>
      </p:sp>
      <p:pic>
        <p:nvPicPr>
          <p:cNvPr id="4" name="Picture 3">
            <a:extLst>
              <a:ext uri="{FF2B5EF4-FFF2-40B4-BE49-F238E27FC236}">
                <a16:creationId xmlns:a16="http://schemas.microsoft.com/office/drawing/2014/main" id="{CD3599CD-D95D-EB84-5950-E72762EB5A56}"/>
              </a:ext>
            </a:extLst>
          </p:cNvPr>
          <p:cNvPicPr>
            <a:picLocks noChangeAspect="1"/>
          </p:cNvPicPr>
          <p:nvPr/>
        </p:nvPicPr>
        <p:blipFill>
          <a:blip r:embed="rId3"/>
          <a:stretch>
            <a:fillRect/>
          </a:stretch>
        </p:blipFill>
        <p:spPr>
          <a:xfrm>
            <a:off x="1680681" y="1046629"/>
            <a:ext cx="8830638" cy="5027599"/>
          </a:xfrm>
          <a:prstGeom prst="rect">
            <a:avLst/>
          </a:prstGeom>
        </p:spPr>
      </p:pic>
    </p:spTree>
    <p:extLst>
      <p:ext uri="{BB962C8B-B14F-4D97-AF65-F5344CB8AC3E}">
        <p14:creationId xmlns:p14="http://schemas.microsoft.com/office/powerpoint/2010/main" val="4175655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237770" y="320040"/>
            <a:ext cx="4275608" cy="777240"/>
          </a:xfrm>
          <a:prstGeom prst="rect">
            <a:avLst/>
          </a:prstGeom>
          <a:noFill/>
          <a:ln/>
        </p:spPr>
        <p:txBody>
          <a:bodyPr wrap="square" lIns="0" tIns="0" rIns="0" bIns="0" rtlCol="0" anchor="ctr"/>
          <a:lstStyle/>
          <a:p>
            <a:pPr marL="0" indent="0">
              <a:buNone/>
            </a:pPr>
            <a:r>
              <a:rPr lang="en-US" dirty="0"/>
              <a:t>Scanner Comparison</a:t>
            </a:r>
            <a:endParaRPr lang="en-US" sz="3200" dirty="0"/>
          </a:p>
        </p:txBody>
      </p:sp>
      <p:graphicFrame>
        <p:nvGraphicFramePr>
          <p:cNvPr id="7" name="Table 0"/>
          <p:cNvGraphicFramePr>
            <a:graphicFrameLocks noGrp="1"/>
          </p:cNvGraphicFramePr>
          <p:nvPr>
            <p:extLst>
              <p:ext uri="{D42A27DB-BD31-4B8C-83A1-F6EECF244321}">
                <p14:modId xmlns:p14="http://schemas.microsoft.com/office/powerpoint/2010/main" val="3906276115"/>
              </p:ext>
            </p:extLst>
          </p:nvPr>
        </p:nvGraphicFramePr>
        <p:xfrm>
          <a:off x="1010042" y="1207111"/>
          <a:ext cx="9911257" cy="4752252"/>
        </p:xfrm>
        <a:graphic>
          <a:graphicData uri="http://schemas.openxmlformats.org/drawingml/2006/table">
            <a:tbl>
              <a:tblPr/>
              <a:tblGrid>
                <a:gridCol w="2890783">
                  <a:extLst>
                    <a:ext uri="{9D8B030D-6E8A-4147-A177-3AD203B41FA5}">
                      <a16:colId xmlns:a16="http://schemas.microsoft.com/office/drawing/2014/main" val="20000"/>
                    </a:ext>
                  </a:extLst>
                </a:gridCol>
                <a:gridCol w="2684299">
                  <a:extLst>
                    <a:ext uri="{9D8B030D-6E8A-4147-A177-3AD203B41FA5}">
                      <a16:colId xmlns:a16="http://schemas.microsoft.com/office/drawing/2014/main" val="20001"/>
                    </a:ext>
                  </a:extLst>
                </a:gridCol>
                <a:gridCol w="2684299">
                  <a:extLst>
                    <a:ext uri="{9D8B030D-6E8A-4147-A177-3AD203B41FA5}">
                      <a16:colId xmlns:a16="http://schemas.microsoft.com/office/drawing/2014/main" val="20002"/>
                    </a:ext>
                  </a:extLst>
                </a:gridCol>
                <a:gridCol w="1651876">
                  <a:extLst>
                    <a:ext uri="{9D8B030D-6E8A-4147-A177-3AD203B41FA5}">
                      <a16:colId xmlns:a16="http://schemas.microsoft.com/office/drawing/2014/main" val="20003"/>
                    </a:ext>
                  </a:extLst>
                </a:gridCol>
              </a:tblGrid>
              <a:tr h="792042">
                <a:tc>
                  <a:txBody>
                    <a:bodyPr/>
                    <a:lstStyle/>
                    <a:p>
                      <a:pPr marL="0" indent="0">
                        <a:buNone/>
                      </a:pPr>
                      <a:r>
                        <a:rPr lang="en-US" sz="2000" b="1" dirty="0">
                          <a:solidFill>
                            <a:schemeClr val="bg1"/>
                          </a:solidFill>
                        </a:rPr>
                        <a:t>System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tc>
                  <a:txBody>
                    <a:bodyPr/>
                    <a:lstStyle/>
                    <a:p>
                      <a:pPr marL="0" indent="0">
                        <a:buNone/>
                      </a:pPr>
                      <a:r>
                        <a:rPr lang="en-US" sz="2000" b="1" dirty="0">
                          <a:solidFill>
                            <a:schemeClr val="bg1"/>
                          </a:solidFill>
                        </a:rPr>
                        <a:t>Status</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tc>
                  <a:txBody>
                    <a:bodyPr/>
                    <a:lstStyle/>
                    <a:p>
                      <a:pPr marL="0" indent="0">
                        <a:buNone/>
                      </a:pPr>
                      <a:r>
                        <a:rPr lang="en-US" sz="2000" b="1" dirty="0">
                          <a:solidFill>
                            <a:schemeClr val="bg1"/>
                          </a:solidFill>
                        </a:rPr>
                        <a:t>Gradient</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tc>
                  <a:txBody>
                    <a:bodyPr/>
                    <a:lstStyle/>
                    <a:p>
                      <a:pPr marL="0" indent="0">
                        <a:buNone/>
                      </a:pPr>
                      <a:r>
                        <a:rPr lang="en-US" sz="2000" b="1" dirty="0">
                          <a:solidFill>
                            <a:schemeClr val="bg1"/>
                          </a:solidFill>
                        </a:rPr>
                        <a:t>Tx / Rx</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792042">
                <a:tc>
                  <a:txBody>
                    <a:bodyPr/>
                    <a:lstStyle/>
                    <a:p>
                      <a:pPr marL="0" indent="0">
                        <a:buNone/>
                      </a:pPr>
                      <a:r>
                        <a:rPr lang="en-US" sz="2000" b="1" dirty="0">
                          <a:solidFill>
                            <a:schemeClr val="tx1"/>
                          </a:solidFill>
                        </a:rPr>
                        <a:t>Siemens Terra.X</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FDA cleared 2024; </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135 mT/m, 250 T/m/s</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8 / 64</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92042">
                <a:tc>
                  <a:txBody>
                    <a:bodyPr/>
                    <a:lstStyle/>
                    <a:p>
                      <a:pPr marL="0" indent="0">
                        <a:buNone/>
                      </a:pPr>
                      <a:r>
                        <a:rPr lang="en-US" sz="2000" b="1" dirty="0">
                          <a:solidFill>
                            <a:schemeClr val="tx1"/>
                          </a:solidFill>
                        </a:rPr>
                        <a:t>Terra.X Impulse Edition</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Research only</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200 mT/m, </a:t>
                      </a:r>
                      <a:r>
                        <a:rPr lang="en-US" sz="2000" dirty="0">
                          <a:solidFill>
                            <a:schemeClr val="tx1"/>
                          </a:solidFill>
                          <a:highlight>
                            <a:srgbClr val="FFFF00"/>
                          </a:highlight>
                        </a:rPr>
                        <a:t>900 T/m/s</a:t>
                      </a:r>
                      <a:endParaRPr lang="en-US" sz="2000" dirty="0">
                        <a:highlight>
                          <a:srgbClr val="FFFF00"/>
                        </a:highlight>
                      </a:endParaRPr>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16 / 64</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792042">
                <a:tc>
                  <a:txBody>
                    <a:bodyPr/>
                    <a:lstStyle/>
                    <a:p>
                      <a:pPr marL="0" indent="0">
                        <a:buNone/>
                      </a:pPr>
                      <a:r>
                        <a:rPr lang="en-US" sz="2000" b="1" dirty="0">
                          <a:solidFill>
                            <a:schemeClr val="tx1"/>
                          </a:solidFill>
                        </a:rPr>
                        <a:t>GE SIGNA 7.0T</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FDA cleared 2020; </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err="1">
                          <a:solidFill>
                            <a:schemeClr val="tx1"/>
                          </a:solidFill>
                        </a:rPr>
                        <a:t>UltraG</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792042">
                <a:tc>
                  <a:txBody>
                    <a:bodyPr/>
                    <a:lstStyle/>
                    <a:p>
                      <a:pPr marL="0" indent="0">
                        <a:buNone/>
                      </a:pPr>
                      <a:r>
                        <a:rPr lang="en-US" sz="2000" b="1" dirty="0">
                          <a:solidFill>
                            <a:schemeClr val="tx1"/>
                          </a:solidFill>
                        </a:rPr>
                        <a:t>Philips Achieva 7T</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Legacy base</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8 / 32 (VUIIS)</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4"/>
                  </a:ext>
                </a:extLst>
              </a:tr>
              <a:tr h="792042">
                <a:tc>
                  <a:txBody>
                    <a:bodyPr/>
                    <a:lstStyle/>
                    <a:p>
                      <a:pPr marL="0" indent="0">
                        <a:buNone/>
                      </a:pPr>
                      <a:r>
                        <a:rPr lang="en-US" sz="2000" b="1" dirty="0">
                          <a:solidFill>
                            <a:schemeClr val="tx1"/>
                          </a:solidFill>
                        </a:rPr>
                        <a:t>United Imaging 5T</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FDA cleared 2024</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8 Tx</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bl>
          </a:graphicData>
        </a:graphic>
      </p:graphicFrame>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3638246" y="246778"/>
            <a:ext cx="5000822"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Full Costs of Siemens 7T</a:t>
            </a:r>
            <a:endParaRPr lang="en-US" sz="3200" dirty="0"/>
          </a:p>
        </p:txBody>
      </p:sp>
      <p:graphicFrame>
        <p:nvGraphicFramePr>
          <p:cNvPr id="9" name="Table 0"/>
          <p:cNvGraphicFramePr>
            <a:graphicFrameLocks noGrp="1"/>
          </p:cNvGraphicFramePr>
          <p:nvPr>
            <p:extLst>
              <p:ext uri="{D42A27DB-BD31-4B8C-83A1-F6EECF244321}">
                <p14:modId xmlns:p14="http://schemas.microsoft.com/office/powerpoint/2010/main" val="669452277"/>
              </p:ext>
            </p:extLst>
          </p:nvPr>
        </p:nvGraphicFramePr>
        <p:xfrm>
          <a:off x="2701159" y="1247053"/>
          <a:ext cx="6526922" cy="4363894"/>
        </p:xfrm>
        <a:graphic>
          <a:graphicData uri="http://schemas.openxmlformats.org/drawingml/2006/table">
            <a:tbl>
              <a:tblPr/>
              <a:tblGrid>
                <a:gridCol w="2381080">
                  <a:extLst>
                    <a:ext uri="{9D8B030D-6E8A-4147-A177-3AD203B41FA5}">
                      <a16:colId xmlns:a16="http://schemas.microsoft.com/office/drawing/2014/main" val="20000"/>
                    </a:ext>
                  </a:extLst>
                </a:gridCol>
                <a:gridCol w="2072921">
                  <a:extLst>
                    <a:ext uri="{9D8B030D-6E8A-4147-A177-3AD203B41FA5}">
                      <a16:colId xmlns:a16="http://schemas.microsoft.com/office/drawing/2014/main" val="20001"/>
                    </a:ext>
                  </a:extLst>
                </a:gridCol>
                <a:gridCol w="2072921">
                  <a:extLst>
                    <a:ext uri="{9D8B030D-6E8A-4147-A177-3AD203B41FA5}">
                      <a16:colId xmlns:a16="http://schemas.microsoft.com/office/drawing/2014/main" val="20002"/>
                    </a:ext>
                  </a:extLst>
                </a:gridCol>
              </a:tblGrid>
              <a:tr h="710754">
                <a:tc>
                  <a:txBody>
                    <a:bodyPr/>
                    <a:lstStyle/>
                    <a:p>
                      <a:pPr marL="0" indent="0">
                        <a:buNone/>
                      </a:pPr>
                      <a:endParaRPr lang="en-US" sz="32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tc>
                  <a:txBody>
                    <a:bodyPr/>
                    <a:lstStyle/>
                    <a:p>
                      <a:pPr marL="0" indent="0">
                        <a:buNone/>
                      </a:pPr>
                      <a:r>
                        <a:rPr lang="en-US" sz="3200" b="1" dirty="0">
                          <a:solidFill>
                            <a:schemeClr val="bg1"/>
                          </a:solidFill>
                        </a:rPr>
                        <a:t>Terra.X</a:t>
                      </a:r>
                      <a:endParaRPr lang="en-US" sz="32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tc>
                  <a:txBody>
                    <a:bodyPr/>
                    <a:lstStyle/>
                    <a:p>
                      <a:pPr marL="0" indent="0">
                        <a:buNone/>
                      </a:pPr>
                      <a:r>
                        <a:rPr lang="en-US" sz="3200" b="1" dirty="0">
                          <a:solidFill>
                            <a:schemeClr val="bg1"/>
                          </a:solidFill>
                        </a:rPr>
                        <a:t>Impulse</a:t>
                      </a:r>
                      <a:endParaRPr lang="en-US" sz="32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710754">
                <a:tc>
                  <a:txBody>
                    <a:bodyPr/>
                    <a:lstStyle/>
                    <a:p>
                      <a:pPr marL="0" indent="0">
                        <a:buNone/>
                      </a:pPr>
                      <a:r>
                        <a:rPr lang="en-US" sz="2000" b="1" dirty="0">
                          <a:solidFill>
                            <a:schemeClr val="tx1"/>
                          </a:solidFill>
                        </a:rPr>
                        <a:t>Scanner</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$9.0M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$13.0M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10754">
                <a:tc>
                  <a:txBody>
                    <a:bodyPr/>
                    <a:lstStyle/>
                    <a:p>
                      <a:pPr marL="0" indent="0">
                        <a:buNone/>
                      </a:pPr>
                      <a:r>
                        <a:rPr lang="en-US" sz="2000" b="1" dirty="0">
                          <a:solidFill>
                            <a:schemeClr val="tx1"/>
                          </a:solidFill>
                        </a:rPr>
                        <a:t>Siting</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$2.5M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$3.0M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810124">
                <a:tc>
                  <a:txBody>
                    <a:bodyPr/>
                    <a:lstStyle/>
                    <a:p>
                      <a:pPr marL="0" indent="0">
                        <a:buNone/>
                      </a:pPr>
                      <a:r>
                        <a:rPr lang="en-US" sz="2000" b="1" dirty="0">
                          <a:solidFill>
                            <a:schemeClr val="tx1"/>
                          </a:solidFill>
                        </a:rPr>
                        <a:t>Coils, peripherals</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$0.5M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$0.5M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710754">
                <a:tc>
                  <a:txBody>
                    <a:bodyPr/>
                    <a:lstStyle/>
                    <a:p>
                      <a:pPr marL="0" indent="0">
                        <a:buNone/>
                      </a:pPr>
                      <a:r>
                        <a:rPr lang="en-US" sz="2000" b="1" dirty="0">
                          <a:solidFill>
                            <a:schemeClr val="tx1"/>
                          </a:solidFill>
                        </a:rPr>
                        <a:t>Service / yr</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$0.6M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2000" dirty="0">
                          <a:solidFill>
                            <a:schemeClr val="tx1"/>
                          </a:solidFill>
                        </a:rPr>
                        <a:t>$0.7M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4"/>
                  </a:ext>
                </a:extLst>
              </a:tr>
              <a:tr h="710754">
                <a:tc>
                  <a:txBody>
                    <a:bodyPr/>
                    <a:lstStyle/>
                    <a:p>
                      <a:pPr marL="0" indent="0">
                        <a:buNone/>
                      </a:pPr>
                      <a:r>
                        <a:rPr lang="en-US" sz="2000" b="1" dirty="0">
                          <a:solidFill>
                            <a:schemeClr val="tx1"/>
                          </a:solidFill>
                        </a:rPr>
                        <a:t>Staffing / yr</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$0.35M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2000" dirty="0">
                          <a:solidFill>
                            <a:schemeClr val="tx1"/>
                          </a:solidFill>
                        </a:rPr>
                        <a:t>$0.35M</a:t>
                      </a:r>
                      <a:endParaRPr lang="en-US" sz="20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bl>
          </a:graphicData>
        </a:graphic>
      </p:graphicFrame>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544366-B02B-0809-CF57-A5B633566300}"/>
              </a:ext>
            </a:extLst>
          </p:cNvPr>
          <p:cNvSpPr txBox="1"/>
          <p:nvPr/>
        </p:nvSpPr>
        <p:spPr>
          <a:xfrm>
            <a:off x="4109066" y="214985"/>
            <a:ext cx="3200876" cy="584775"/>
          </a:xfrm>
          <a:prstGeom prst="rect">
            <a:avLst/>
          </a:prstGeom>
          <a:noFill/>
        </p:spPr>
        <p:txBody>
          <a:bodyPr wrap="none" rtlCol="0">
            <a:spAutoFit/>
          </a:bodyPr>
          <a:lstStyle/>
          <a:p>
            <a:r>
              <a:rPr lang="en-US" sz="3200" b="1" dirty="0">
                <a:solidFill>
                  <a:schemeClr val="accent1"/>
                </a:solidFill>
              </a:rPr>
              <a:t>Advantages of 7T </a:t>
            </a:r>
          </a:p>
        </p:txBody>
      </p:sp>
      <p:sp>
        <p:nvSpPr>
          <p:cNvPr id="4" name="TextBox 3">
            <a:extLst>
              <a:ext uri="{FF2B5EF4-FFF2-40B4-BE49-F238E27FC236}">
                <a16:creationId xmlns:a16="http://schemas.microsoft.com/office/drawing/2014/main" id="{F4C4C156-449C-DF1F-EC9A-09EC892C8B4C}"/>
              </a:ext>
            </a:extLst>
          </p:cNvPr>
          <p:cNvSpPr txBox="1"/>
          <p:nvPr/>
        </p:nvSpPr>
        <p:spPr>
          <a:xfrm>
            <a:off x="157655" y="799760"/>
            <a:ext cx="3084819" cy="461665"/>
          </a:xfrm>
          <a:prstGeom prst="rect">
            <a:avLst/>
          </a:prstGeom>
          <a:noFill/>
        </p:spPr>
        <p:txBody>
          <a:bodyPr wrap="none" rtlCol="0">
            <a:spAutoFit/>
          </a:bodyPr>
          <a:lstStyle/>
          <a:p>
            <a:r>
              <a:rPr lang="en-US" sz="2400" b="1" dirty="0">
                <a:solidFill>
                  <a:srgbClr val="C00000"/>
                </a:solidFill>
              </a:rPr>
              <a:t>Signal and Resolution: </a:t>
            </a:r>
          </a:p>
        </p:txBody>
      </p:sp>
      <p:sp>
        <p:nvSpPr>
          <p:cNvPr id="6" name="TextBox 5">
            <a:extLst>
              <a:ext uri="{FF2B5EF4-FFF2-40B4-BE49-F238E27FC236}">
                <a16:creationId xmlns:a16="http://schemas.microsoft.com/office/drawing/2014/main" id="{832C0036-EB54-43CA-C864-87DBBEE060C4}"/>
              </a:ext>
            </a:extLst>
          </p:cNvPr>
          <p:cNvSpPr txBox="1"/>
          <p:nvPr/>
        </p:nvSpPr>
        <p:spPr>
          <a:xfrm>
            <a:off x="240495" y="1307763"/>
            <a:ext cx="11235558" cy="5550237"/>
          </a:xfrm>
          <a:prstGeom prst="rect">
            <a:avLst/>
          </a:prstGeom>
          <a:noFill/>
          <a:ln>
            <a:noFill/>
          </a:ln>
        </p:spPr>
        <p:txBody>
          <a:bodyPr wrap="square">
            <a:spAutoFit/>
          </a:bodyPr>
          <a:lstStyle/>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SNR. </a:t>
            </a:r>
            <a:r>
              <a:rPr lang="en-US" sz="2000" dirty="0">
                <a:effectLst/>
                <a:latin typeface="+mn-lt"/>
                <a:ea typeface="Calibri" panose="020F0502020204030204" pitchFamily="34" charset="0"/>
              </a:rPr>
              <a:t>SNR scales supralinearly (B</a:t>
            </a:r>
            <a:r>
              <a:rPr lang="en-US" sz="2000" baseline="-25000" dirty="0">
                <a:effectLst/>
                <a:latin typeface="+mn-lt"/>
                <a:ea typeface="Calibri" panose="020F0502020204030204" pitchFamily="34" charset="0"/>
              </a:rPr>
              <a:t>0</a:t>
            </a:r>
            <a:r>
              <a:rPr lang="en-US" sz="2000" baseline="30000" dirty="0">
                <a:effectLst/>
                <a:latin typeface="+mn-lt"/>
                <a:ea typeface="Calibri" panose="020F0502020204030204" pitchFamily="34" charset="0"/>
              </a:rPr>
              <a:t>1.65</a:t>
            </a:r>
            <a:r>
              <a:rPr lang="en-US" sz="2000" dirty="0">
                <a:effectLst/>
                <a:latin typeface="+mn-lt"/>
                <a:ea typeface="Calibri" panose="020F0502020204030204" pitchFamily="34" charset="0"/>
              </a:rPr>
              <a:t>) with field (</a:t>
            </a:r>
            <a:r>
              <a:rPr lang="en-US" sz="2000" dirty="0" err="1"/>
              <a:t>Pohmann</a:t>
            </a:r>
            <a:r>
              <a:rPr lang="en-US" sz="2000" dirty="0"/>
              <a:t> et al., 2016)</a:t>
            </a:r>
            <a:r>
              <a:rPr lang="en-US" sz="2000" dirty="0">
                <a:effectLst/>
                <a:latin typeface="+mn-lt"/>
                <a:ea typeface="Calibri" panose="020F0502020204030204" pitchFamily="34" charset="0"/>
              </a:rPr>
              <a:t>. Mostly spent on smaller voxels: </a:t>
            </a:r>
            <a:r>
              <a:rPr lang="en-US" sz="2000" dirty="0">
                <a:ea typeface="Calibri" panose="020F0502020204030204" pitchFamily="34" charset="0"/>
              </a:rPr>
              <a:t> </a:t>
            </a:r>
            <a:r>
              <a:rPr lang="en-US" sz="2000" i="1" dirty="0">
                <a:solidFill>
                  <a:schemeClr val="accent1"/>
                </a:solidFill>
                <a:effectLst/>
                <a:latin typeface="+mn-lt"/>
                <a:ea typeface="Calibri" panose="020F0502020204030204" pitchFamily="34" charset="0"/>
              </a:rPr>
              <a:t>0.5–0.8 mm isotropic for fMRI , 0.3–0.5 mm for structural imaging</a:t>
            </a:r>
            <a:r>
              <a:rPr lang="en-US" sz="2000" dirty="0">
                <a:effectLst/>
                <a:latin typeface="+mn-lt"/>
                <a:ea typeface="Calibri" panose="020F0502020204030204" pitchFamily="34" charset="0"/>
              </a:rPr>
              <a:t>.</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indent="-342900" fontAlgn="ctr">
              <a:buFont typeface="Arial" panose="020B0604020202020204" pitchFamily="34" charset="0"/>
              <a:buChar char="•"/>
            </a:pPr>
            <a:r>
              <a:rPr lang="en-US" sz="2000" b="1" dirty="0">
                <a:effectLst/>
                <a:latin typeface="+mn-lt"/>
                <a:ea typeface="Calibri" panose="020F0502020204030204" pitchFamily="34" charset="0"/>
              </a:rPr>
              <a:t>BOLD contrast. </a:t>
            </a:r>
            <a:r>
              <a:rPr lang="en-US" sz="2000" dirty="0">
                <a:effectLst/>
                <a:latin typeface="+mn-lt"/>
                <a:ea typeface="Calibri" panose="020F0502020204030204" pitchFamily="34" charset="0"/>
              </a:rPr>
              <a:t>Extravascular BOLD around capillaries and small venules scales with B</a:t>
            </a:r>
            <a:r>
              <a:rPr lang="en-US" sz="2000" baseline="-25000" dirty="0">
                <a:effectLst/>
                <a:latin typeface="+mn-lt"/>
                <a:ea typeface="Calibri" panose="020F0502020204030204" pitchFamily="34" charset="0"/>
              </a:rPr>
              <a:t>0</a:t>
            </a:r>
            <a:r>
              <a:rPr lang="en-US" sz="2000" dirty="0">
                <a:effectLst/>
                <a:latin typeface="+mn-lt"/>
                <a:ea typeface="Calibri" panose="020F0502020204030204" pitchFamily="34" charset="0"/>
              </a:rPr>
              <a:t>², while large-vessel extravascular effects scale linearly. </a:t>
            </a:r>
            <a:r>
              <a:rPr lang="en-US" sz="2000" i="1" dirty="0">
                <a:solidFill>
                  <a:schemeClr val="accent1"/>
                </a:solidFill>
                <a:effectLst/>
                <a:latin typeface="+mn-lt"/>
                <a:ea typeface="Calibri" panose="020F0502020204030204" pitchFamily="34" charset="0"/>
              </a:rPr>
              <a:t>Microvascular weighting rises relative to macrovascular weighting. </a:t>
            </a:r>
          </a:p>
          <a:p>
            <a:pPr marL="342900" indent="-342900" fontAlgn="ctr">
              <a:buFont typeface="Arial" panose="020B0604020202020204" pitchFamily="34" charset="0"/>
              <a:buChar char="•"/>
            </a:pPr>
            <a:endParaRPr lang="en-US" sz="2000" b="1" i="1" dirty="0">
              <a:solidFill>
                <a:schemeClr val="accent1"/>
              </a:solidFill>
            </a:endParaRPr>
          </a:p>
          <a:p>
            <a:pPr marL="285750" indent="-285750" fontAlgn="ctr">
              <a:buFont typeface="Arial" panose="020B0604020202020204" pitchFamily="34" charset="0"/>
              <a:buChar char="•"/>
            </a:pPr>
            <a:r>
              <a:rPr lang="en-US" b="1" dirty="0"/>
              <a:t>GE % signal changes at TE ≈ T2*: </a:t>
            </a:r>
            <a:r>
              <a:rPr lang="en-US" dirty="0"/>
              <a:t>~1–4% for 3T and ~3–8% for 7T</a:t>
            </a:r>
          </a:p>
          <a:p>
            <a:pPr marR="0" lvl="0">
              <a:spcAft>
                <a:spcPts val="400"/>
              </a:spcAft>
            </a:pPr>
            <a:endParaRPr lang="en-US" sz="2000" i="1" dirty="0">
              <a:solidFill>
                <a:schemeClr val="accent1"/>
              </a:solidFill>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Smaller intravascular contribution. </a:t>
            </a:r>
            <a:r>
              <a:rPr lang="en-US" sz="2000" dirty="0">
                <a:effectLst/>
                <a:latin typeface="+mn-lt"/>
                <a:ea typeface="Calibri" panose="020F0502020204030204" pitchFamily="34" charset="0"/>
              </a:rPr>
              <a:t>Venous blood T2 and T2* become very short (T2 around 6–8 ms). At typical TEs the intravascular signal almost drops out. </a:t>
            </a:r>
            <a:r>
              <a:rPr lang="en-US" sz="2000" i="1" dirty="0">
                <a:solidFill>
                  <a:schemeClr val="accent1"/>
                </a:solidFill>
                <a:effectLst/>
                <a:latin typeface="+mn-lt"/>
                <a:ea typeface="Calibri" panose="020F0502020204030204" pitchFamily="34" charset="0"/>
              </a:rPr>
              <a:t>GE-BOLD becomes more specific, and pure SE-BOLD becomes more microvascular.</a:t>
            </a:r>
          </a:p>
          <a:p>
            <a:pPr marL="342900" marR="0" lvl="0" indent="-342900">
              <a:spcAft>
                <a:spcPts val="400"/>
              </a:spcAft>
              <a:buFont typeface="Arial" panose="020B0604020202020204" pitchFamily="34" charset="0"/>
              <a:buChar char="•"/>
            </a:pPr>
            <a:endParaRPr lang="en-US" sz="2000" i="1" dirty="0">
              <a:solidFill>
                <a:schemeClr val="accent1"/>
              </a:solidFill>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a typeface="Calibri" panose="020F0502020204030204" pitchFamily="34" charset="0"/>
              </a:rPr>
              <a:t>P</a:t>
            </a:r>
            <a:r>
              <a:rPr lang="en-US" sz="2000" b="1" dirty="0">
                <a:effectLst/>
                <a:latin typeface="+mn-lt"/>
                <a:ea typeface="Calibri" panose="020F0502020204030204" pitchFamily="34" charset="0"/>
              </a:rPr>
              <a:t>hysiological-noise ceiling. </a:t>
            </a:r>
            <a:r>
              <a:rPr lang="en-US" sz="2000" dirty="0">
                <a:effectLst/>
                <a:latin typeface="+mn-lt"/>
                <a:ea typeface="Calibri" panose="020F0502020204030204" pitchFamily="34" charset="0"/>
              </a:rPr>
              <a:t>At conventional voxel sizes, tSNR saturates at about 100/1 for 3T and 7T because physiological noise scales with signal (Triantafyllou et al., 2005). </a:t>
            </a:r>
            <a:r>
              <a:rPr lang="en-US" sz="2000" i="1" dirty="0">
                <a:solidFill>
                  <a:schemeClr val="accent1"/>
                </a:solidFill>
                <a:effectLst/>
                <a:latin typeface="+mn-lt"/>
                <a:ea typeface="Calibri" panose="020F0502020204030204" pitchFamily="34" charset="0"/>
              </a:rPr>
              <a:t>The gain in tSNR at 7T is realized mostly thermally dominated, small-voxel regime. Smaller voxels also reduce partial-volume effects with CSF and white matter.</a:t>
            </a:r>
            <a:endParaRPr lang="en-US" sz="1200" i="1" dirty="0">
              <a:solidFill>
                <a:schemeClr val="accent1"/>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904586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8001D2-1984-A6BF-F358-1D6B500D6557}"/>
              </a:ext>
            </a:extLst>
          </p:cNvPr>
          <p:cNvSpPr txBox="1"/>
          <p:nvPr/>
        </p:nvSpPr>
        <p:spPr>
          <a:xfrm>
            <a:off x="861849" y="1732092"/>
            <a:ext cx="10794124" cy="3477875"/>
          </a:xfrm>
          <a:prstGeom prst="rect">
            <a:avLst/>
          </a:prstGeom>
          <a:noFill/>
        </p:spPr>
        <p:txBody>
          <a:bodyPr wrap="square">
            <a:spAutoFit/>
          </a:bodyPr>
          <a:lstStyle/>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Susceptibility contrast. </a:t>
            </a:r>
            <a:r>
              <a:rPr lang="en-US" sz="2000" dirty="0">
                <a:effectLst/>
                <a:latin typeface="+mn-lt"/>
                <a:ea typeface="Calibri" panose="020F0502020204030204" pitchFamily="34" charset="0"/>
              </a:rPr>
              <a:t>SWI, QSM, and T2* reveal cortical </a:t>
            </a:r>
            <a:r>
              <a:rPr lang="en-US" sz="2000" dirty="0" err="1">
                <a:effectLst/>
                <a:latin typeface="+mn-lt"/>
                <a:ea typeface="Calibri" panose="020F0502020204030204" pitchFamily="34" charset="0"/>
              </a:rPr>
              <a:t>myeloarchitecture</a:t>
            </a:r>
            <a:r>
              <a:rPr lang="en-US" sz="2000" dirty="0">
                <a:effectLst/>
                <a:latin typeface="+mn-lt"/>
                <a:ea typeface="Calibri" panose="020F0502020204030204" pitchFamily="34" charset="0"/>
              </a:rPr>
              <a:t> (stria of Gennari), iron in deep nuclei, nigrosome-1, the central vein sign in MS, and microbleeds.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Longer T1. </a:t>
            </a:r>
            <a:r>
              <a:rPr lang="en-US" sz="2000" dirty="0">
                <a:effectLst/>
                <a:latin typeface="+mn-lt"/>
                <a:ea typeface="Calibri" panose="020F0502020204030204" pitchFamily="34" charset="0"/>
              </a:rPr>
              <a:t>Background suppression in TOF angiography improves. ASL labels persist longer (blood T1 around 2.1 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Spectroscopy. </a:t>
            </a:r>
            <a:r>
              <a:rPr lang="en-US" sz="2000" dirty="0">
                <a:effectLst/>
                <a:latin typeface="+mn-lt"/>
                <a:ea typeface="Calibri" panose="020F0502020204030204" pitchFamily="34" charset="0"/>
              </a:rPr>
              <a:t>Wider chemical-shift dispersion improves separation of Glu, Gln, GABA, and GSH, and makes functional MRS (glutamate and lactate dynamics during stimulation) feasible.</a:t>
            </a:r>
          </a:p>
          <a:p>
            <a:pPr marR="0" lvl="0">
              <a:spcAft>
                <a:spcPts val="400"/>
              </a:spcAft>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X-nuclei. </a:t>
            </a:r>
            <a:r>
              <a:rPr lang="en-US" sz="2000" dirty="0">
                <a:effectLst/>
                <a:latin typeface="+mn-lt"/>
                <a:ea typeface="Calibri" panose="020F0502020204030204" pitchFamily="34" charset="0"/>
              </a:rPr>
              <a:t>²³Na, ³¹P, ²H (deuterium metabolic imaging), and ¹⁷O become more doable.</a:t>
            </a:r>
            <a:r>
              <a:rPr lang="en-US" sz="2000" dirty="0">
                <a:effectLst/>
              </a:rPr>
              <a:t> </a:t>
            </a:r>
            <a:endParaRPr lang="en-US" sz="2000" dirty="0"/>
          </a:p>
        </p:txBody>
      </p:sp>
      <p:sp>
        <p:nvSpPr>
          <p:cNvPr id="4" name="TextBox 3">
            <a:extLst>
              <a:ext uri="{FF2B5EF4-FFF2-40B4-BE49-F238E27FC236}">
                <a16:creationId xmlns:a16="http://schemas.microsoft.com/office/drawing/2014/main" id="{A7826044-1EE1-597F-213F-CF2DF8EC3ABB}"/>
              </a:ext>
            </a:extLst>
          </p:cNvPr>
          <p:cNvSpPr txBox="1"/>
          <p:nvPr/>
        </p:nvSpPr>
        <p:spPr>
          <a:xfrm>
            <a:off x="4109066" y="214985"/>
            <a:ext cx="3200876" cy="584775"/>
          </a:xfrm>
          <a:prstGeom prst="rect">
            <a:avLst/>
          </a:prstGeom>
          <a:noFill/>
        </p:spPr>
        <p:txBody>
          <a:bodyPr wrap="none" rtlCol="0">
            <a:spAutoFit/>
          </a:bodyPr>
          <a:lstStyle/>
          <a:p>
            <a:r>
              <a:rPr lang="en-US" sz="3200" b="1" dirty="0">
                <a:solidFill>
                  <a:schemeClr val="accent1"/>
                </a:solidFill>
              </a:rPr>
              <a:t>Advantages of 7T </a:t>
            </a:r>
          </a:p>
        </p:txBody>
      </p:sp>
      <p:sp>
        <p:nvSpPr>
          <p:cNvPr id="5" name="TextBox 4">
            <a:extLst>
              <a:ext uri="{FF2B5EF4-FFF2-40B4-BE49-F238E27FC236}">
                <a16:creationId xmlns:a16="http://schemas.microsoft.com/office/drawing/2014/main" id="{2CE9ECCA-4441-C606-59A8-8895565481BB}"/>
              </a:ext>
            </a:extLst>
          </p:cNvPr>
          <p:cNvSpPr txBox="1"/>
          <p:nvPr/>
        </p:nvSpPr>
        <p:spPr>
          <a:xfrm>
            <a:off x="168165" y="1016728"/>
            <a:ext cx="3095463" cy="461665"/>
          </a:xfrm>
          <a:prstGeom prst="rect">
            <a:avLst/>
          </a:prstGeom>
          <a:noFill/>
        </p:spPr>
        <p:txBody>
          <a:bodyPr wrap="none" rtlCol="0">
            <a:spAutoFit/>
          </a:bodyPr>
          <a:lstStyle/>
          <a:p>
            <a:r>
              <a:rPr lang="en-US" sz="2400" b="1" dirty="0">
                <a:solidFill>
                  <a:srgbClr val="C00000"/>
                </a:solidFill>
              </a:rPr>
              <a:t>Contrast Mechanisms: </a:t>
            </a:r>
          </a:p>
        </p:txBody>
      </p:sp>
    </p:spTree>
    <p:extLst>
      <p:ext uri="{BB962C8B-B14F-4D97-AF65-F5344CB8AC3E}">
        <p14:creationId xmlns:p14="http://schemas.microsoft.com/office/powerpoint/2010/main" val="3232816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EC6DE4-F2F8-2B65-227A-95C275638FE7}"/>
              </a:ext>
            </a:extLst>
          </p:cNvPr>
          <p:cNvPicPr>
            <a:picLocks noChangeAspect="1"/>
          </p:cNvPicPr>
          <p:nvPr/>
        </p:nvPicPr>
        <p:blipFill>
          <a:blip r:embed="rId3"/>
          <a:stretch>
            <a:fillRect/>
          </a:stretch>
        </p:blipFill>
        <p:spPr>
          <a:xfrm>
            <a:off x="218539" y="557050"/>
            <a:ext cx="6082443" cy="4997916"/>
          </a:xfrm>
          <a:prstGeom prst="rect">
            <a:avLst/>
          </a:prstGeom>
        </p:spPr>
      </p:pic>
      <p:sp>
        <p:nvSpPr>
          <p:cNvPr id="4" name="TextBox 3">
            <a:extLst>
              <a:ext uri="{FF2B5EF4-FFF2-40B4-BE49-F238E27FC236}">
                <a16:creationId xmlns:a16="http://schemas.microsoft.com/office/drawing/2014/main" id="{5F1B1F38-A7F2-86DD-EBAF-D853D3AFE3B7}"/>
              </a:ext>
            </a:extLst>
          </p:cNvPr>
          <p:cNvSpPr txBox="1"/>
          <p:nvPr/>
        </p:nvSpPr>
        <p:spPr>
          <a:xfrm>
            <a:off x="218539" y="5599782"/>
            <a:ext cx="11973461" cy="584775"/>
          </a:xfrm>
          <a:prstGeom prst="rect">
            <a:avLst/>
          </a:prstGeom>
          <a:noFill/>
        </p:spPr>
        <p:txBody>
          <a:bodyPr wrap="square">
            <a:spAutoFit/>
          </a:bodyPr>
          <a:lstStyle/>
          <a:p>
            <a:pPr marL="285750" indent="-285750">
              <a:buFont typeface="Arial" panose="020B0604020202020204" pitchFamily="34" charset="0"/>
              <a:buChar char="•"/>
            </a:pPr>
            <a:r>
              <a:rPr lang="en-US" sz="1600" b="1" dirty="0"/>
              <a:t>J.H. Duyn, P. van </a:t>
            </a:r>
            <a:r>
              <a:rPr lang="en-US" sz="1600" b="1" dirty="0" err="1"/>
              <a:t>Gelderen</a:t>
            </a:r>
            <a:r>
              <a:rPr lang="en-US" sz="1600" b="1" dirty="0"/>
              <a:t>, T. Li, J.A. de Zwart, A.P. Koretsky, &amp; M. Fukunaga, High-field MRI of brain cortical substructure based on signal phase, Proc. Natl. Acad. Sci. U.S.A. 104 (28) 11796-11801, https://</a:t>
            </a:r>
            <a:r>
              <a:rPr lang="en-US" sz="1600" b="1" dirty="0" err="1"/>
              <a:t>doi.org</a:t>
            </a:r>
            <a:r>
              <a:rPr lang="en-US" sz="1600" b="1" dirty="0"/>
              <a:t>/10.1073/pnas.0610821104 (2007).</a:t>
            </a:r>
          </a:p>
        </p:txBody>
      </p:sp>
      <p:sp>
        <p:nvSpPr>
          <p:cNvPr id="5" name="TextBox 4">
            <a:extLst>
              <a:ext uri="{FF2B5EF4-FFF2-40B4-BE49-F238E27FC236}">
                <a16:creationId xmlns:a16="http://schemas.microsoft.com/office/drawing/2014/main" id="{B9F6F5FA-7843-6D0B-68A2-50409C6A900F}"/>
              </a:ext>
            </a:extLst>
          </p:cNvPr>
          <p:cNvSpPr txBox="1"/>
          <p:nvPr/>
        </p:nvSpPr>
        <p:spPr>
          <a:xfrm>
            <a:off x="1365984" y="17982"/>
            <a:ext cx="4737194" cy="461665"/>
          </a:xfrm>
          <a:prstGeom prst="rect">
            <a:avLst/>
          </a:prstGeom>
          <a:noFill/>
        </p:spPr>
        <p:txBody>
          <a:bodyPr wrap="none" rtlCol="0">
            <a:spAutoFit/>
          </a:bodyPr>
          <a:lstStyle/>
          <a:p>
            <a:r>
              <a:rPr lang="en-US" sz="2400" b="1" dirty="0">
                <a:solidFill>
                  <a:schemeClr val="accent1"/>
                </a:solidFill>
              </a:rPr>
              <a:t>Susceptibility Contrast for Structure</a:t>
            </a:r>
          </a:p>
        </p:txBody>
      </p:sp>
      <p:pic>
        <p:nvPicPr>
          <p:cNvPr id="6" name="Picture 5">
            <a:extLst>
              <a:ext uri="{FF2B5EF4-FFF2-40B4-BE49-F238E27FC236}">
                <a16:creationId xmlns:a16="http://schemas.microsoft.com/office/drawing/2014/main" id="{7CB65413-4090-553A-C533-1072D6CEEBB7}"/>
              </a:ext>
            </a:extLst>
          </p:cNvPr>
          <p:cNvPicPr>
            <a:picLocks noChangeAspect="1"/>
          </p:cNvPicPr>
          <p:nvPr/>
        </p:nvPicPr>
        <p:blipFill>
          <a:blip r:embed="rId4"/>
          <a:stretch>
            <a:fillRect/>
          </a:stretch>
        </p:blipFill>
        <p:spPr>
          <a:xfrm>
            <a:off x="6638306" y="142903"/>
            <a:ext cx="4900880" cy="2625471"/>
          </a:xfrm>
          <a:prstGeom prst="rect">
            <a:avLst/>
          </a:prstGeom>
        </p:spPr>
      </p:pic>
      <p:pic>
        <p:nvPicPr>
          <p:cNvPr id="7" name="Picture 6">
            <a:extLst>
              <a:ext uri="{FF2B5EF4-FFF2-40B4-BE49-F238E27FC236}">
                <a16:creationId xmlns:a16="http://schemas.microsoft.com/office/drawing/2014/main" id="{1657933A-55F2-A181-8276-4CDD0D7A1738}"/>
              </a:ext>
            </a:extLst>
          </p:cNvPr>
          <p:cNvPicPr>
            <a:picLocks noChangeAspect="1"/>
          </p:cNvPicPr>
          <p:nvPr/>
        </p:nvPicPr>
        <p:blipFill>
          <a:blip r:embed="rId5"/>
          <a:stretch>
            <a:fillRect/>
          </a:stretch>
        </p:blipFill>
        <p:spPr>
          <a:xfrm>
            <a:off x="7800521" y="2923179"/>
            <a:ext cx="2576450" cy="2521798"/>
          </a:xfrm>
          <a:prstGeom prst="rect">
            <a:avLst/>
          </a:prstGeom>
        </p:spPr>
      </p:pic>
      <p:sp>
        <p:nvSpPr>
          <p:cNvPr id="9" name="TextBox 8">
            <a:extLst>
              <a:ext uri="{FF2B5EF4-FFF2-40B4-BE49-F238E27FC236}">
                <a16:creationId xmlns:a16="http://schemas.microsoft.com/office/drawing/2014/main" id="{14112F57-7D4D-B4D0-C7D1-6D2188959837}"/>
              </a:ext>
            </a:extLst>
          </p:cNvPr>
          <p:cNvSpPr txBox="1"/>
          <p:nvPr/>
        </p:nvSpPr>
        <p:spPr>
          <a:xfrm>
            <a:off x="218539" y="6215624"/>
            <a:ext cx="11230398" cy="584775"/>
          </a:xfrm>
          <a:prstGeom prst="rect">
            <a:avLst/>
          </a:prstGeom>
          <a:noFill/>
        </p:spPr>
        <p:txBody>
          <a:bodyPr wrap="square">
            <a:spAutoFit/>
          </a:bodyPr>
          <a:lstStyle/>
          <a:p>
            <a:pPr marL="285750" marR="0" lvl="0" indent="-285750" algn="l">
              <a:buFont typeface="Arial" panose="020B0604020202020204" pitchFamily="34" charset="0"/>
              <a:buChar char="•"/>
            </a:pPr>
            <a:r>
              <a:rPr lang="en-US" sz="1600" b="1" i="0" dirty="0">
                <a:solidFill>
                  <a:schemeClr val="tx1"/>
                </a:solidFill>
                <a:effectLst/>
                <a:latin typeface="+mn-lt"/>
              </a:rPr>
              <a:t>Evgeniya Kirilina </a:t>
            </a:r>
            <a:r>
              <a:rPr lang="en-US" sz="1600" b="1" i="1" dirty="0">
                <a:solidFill>
                  <a:schemeClr val="tx1"/>
                </a:solidFill>
                <a:effectLst/>
                <a:latin typeface="+mn-lt"/>
              </a:rPr>
              <a:t>et al.</a:t>
            </a:r>
            <a:r>
              <a:rPr lang="en-US" sz="1600" b="1" dirty="0"/>
              <a:t> </a:t>
            </a:r>
            <a:r>
              <a:rPr lang="en-US" sz="1600" b="1" i="0" dirty="0">
                <a:solidFill>
                  <a:schemeClr val="tx1"/>
                </a:solidFill>
                <a:effectLst/>
                <a:latin typeface="+mn-lt"/>
              </a:rPr>
              <a:t>Superficial white matter imaging: Contrast mechanisms and whole-brain in vivo mapping. </a:t>
            </a:r>
            <a:r>
              <a:rPr lang="en-US" sz="1600" b="1" i="1" dirty="0">
                <a:solidFill>
                  <a:schemeClr val="tx1"/>
                </a:solidFill>
                <a:effectLst/>
                <a:latin typeface="+mn-lt"/>
              </a:rPr>
              <a:t>Sci. Adv.</a:t>
            </a:r>
            <a:r>
              <a:rPr lang="en-US" sz="1600" b="1" i="0" dirty="0">
                <a:solidFill>
                  <a:schemeClr val="tx1"/>
                </a:solidFill>
                <a:effectLst/>
                <a:latin typeface="+mn-lt"/>
              </a:rPr>
              <a:t>6,eaaz9281(2020).DOI:</a:t>
            </a:r>
            <a:r>
              <a:rPr lang="en-US" sz="1600" b="1" i="0" u="none" strike="noStrike" dirty="0">
                <a:solidFill>
                  <a:schemeClr val="tx1"/>
                </a:solidFill>
                <a:effectLst/>
                <a:latin typeface="+mn-lt"/>
                <a:hlinkClick r:id="rId6"/>
              </a:rPr>
              <a:t>10.1126/sciadv.aaz9281</a:t>
            </a:r>
            <a:endParaRPr lang="en-US" sz="1600" b="1" dirty="0"/>
          </a:p>
        </p:txBody>
      </p:sp>
    </p:spTree>
    <p:extLst>
      <p:ext uri="{BB962C8B-B14F-4D97-AF65-F5344CB8AC3E}">
        <p14:creationId xmlns:p14="http://schemas.microsoft.com/office/powerpoint/2010/main" val="3139832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33364A-41BD-5A1B-59CB-4C93C980A7CC}"/>
              </a:ext>
            </a:extLst>
          </p:cNvPr>
          <p:cNvSpPr txBox="1"/>
          <p:nvPr/>
        </p:nvSpPr>
        <p:spPr>
          <a:xfrm>
            <a:off x="645567" y="1261425"/>
            <a:ext cx="10520854" cy="2021066"/>
          </a:xfrm>
          <a:prstGeom prst="rect">
            <a:avLst/>
          </a:prstGeom>
          <a:noFill/>
        </p:spPr>
        <p:txBody>
          <a:bodyPr wrap="square">
            <a:spAutoFit/>
          </a:bodyPr>
          <a:lstStyle/>
          <a:p>
            <a:pPr marL="342900" indent="-342900">
              <a:spcAft>
                <a:spcPts val="400"/>
              </a:spcAft>
              <a:buFont typeface="Arial" panose="020B0604020202020204" pitchFamily="34" charset="0"/>
              <a:buChar char="•"/>
            </a:pPr>
            <a:r>
              <a:rPr lang="en-US" sz="2000" dirty="0">
                <a:ea typeface="Calibri" panose="020F0502020204030204" pitchFamily="34" charset="0"/>
              </a:rPr>
              <a:t>Clinical 7T is been FDA/CE-cleared.</a:t>
            </a:r>
          </a:p>
          <a:p>
            <a:pPr marL="342900" indent="-342900">
              <a:spcAft>
                <a:spcPts val="400"/>
              </a:spcAft>
              <a:buFont typeface="Arial" panose="020B0604020202020204" pitchFamily="34" charset="0"/>
              <a:buChar char="•"/>
            </a:pPr>
            <a:endParaRPr lang="en-US" sz="1200"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Better detection of focal cortical dysplasia and hippocampal sclerosis in epilepsy, cortical MS lesions, small-vessel disease, and pituitary microadenomas.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Better hippocampal subfield and brainstem anatomy, and better DBS targeting:</a:t>
            </a:r>
          </a:p>
        </p:txBody>
      </p:sp>
      <p:sp>
        <p:nvSpPr>
          <p:cNvPr id="4" name="TextBox 3">
            <a:extLst>
              <a:ext uri="{FF2B5EF4-FFF2-40B4-BE49-F238E27FC236}">
                <a16:creationId xmlns:a16="http://schemas.microsoft.com/office/drawing/2014/main" id="{4E551CE8-7FF7-9E8C-B2EE-54D081BAF569}"/>
              </a:ext>
            </a:extLst>
          </p:cNvPr>
          <p:cNvSpPr txBox="1"/>
          <p:nvPr/>
        </p:nvSpPr>
        <p:spPr>
          <a:xfrm>
            <a:off x="4109066" y="214985"/>
            <a:ext cx="3200876" cy="584775"/>
          </a:xfrm>
          <a:prstGeom prst="rect">
            <a:avLst/>
          </a:prstGeom>
          <a:noFill/>
        </p:spPr>
        <p:txBody>
          <a:bodyPr wrap="none" rtlCol="0">
            <a:spAutoFit/>
          </a:bodyPr>
          <a:lstStyle/>
          <a:p>
            <a:r>
              <a:rPr lang="en-US" sz="3200" b="1" dirty="0">
                <a:solidFill>
                  <a:schemeClr val="accent1"/>
                </a:solidFill>
              </a:rPr>
              <a:t>Advantages of 7T </a:t>
            </a:r>
          </a:p>
        </p:txBody>
      </p:sp>
      <p:sp>
        <p:nvSpPr>
          <p:cNvPr id="5" name="TextBox 4">
            <a:extLst>
              <a:ext uri="{FF2B5EF4-FFF2-40B4-BE49-F238E27FC236}">
                <a16:creationId xmlns:a16="http://schemas.microsoft.com/office/drawing/2014/main" id="{0BA06F9A-917C-F545-0559-9FFC8EEAE780}"/>
              </a:ext>
            </a:extLst>
          </p:cNvPr>
          <p:cNvSpPr txBox="1"/>
          <p:nvPr/>
        </p:nvSpPr>
        <p:spPr>
          <a:xfrm>
            <a:off x="455630" y="799760"/>
            <a:ext cx="2740687" cy="461665"/>
          </a:xfrm>
          <a:prstGeom prst="rect">
            <a:avLst/>
          </a:prstGeom>
          <a:noFill/>
        </p:spPr>
        <p:txBody>
          <a:bodyPr wrap="none" rtlCol="0">
            <a:spAutoFit/>
          </a:bodyPr>
          <a:lstStyle/>
          <a:p>
            <a:r>
              <a:rPr lang="en-US" sz="2400" b="1" dirty="0">
                <a:solidFill>
                  <a:srgbClr val="C00000"/>
                </a:solidFill>
              </a:rPr>
              <a:t>Clinical (structural): </a:t>
            </a:r>
          </a:p>
        </p:txBody>
      </p:sp>
      <p:pic>
        <p:nvPicPr>
          <p:cNvPr id="2" name="Picture 1">
            <a:extLst>
              <a:ext uri="{FF2B5EF4-FFF2-40B4-BE49-F238E27FC236}">
                <a16:creationId xmlns:a16="http://schemas.microsoft.com/office/drawing/2014/main" id="{4BCEB8CB-BA7E-D43F-6428-E6E928308CB9}"/>
              </a:ext>
            </a:extLst>
          </p:cNvPr>
          <p:cNvPicPr>
            <a:picLocks noChangeAspect="1"/>
          </p:cNvPicPr>
          <p:nvPr/>
        </p:nvPicPr>
        <p:blipFill>
          <a:blip r:embed="rId2"/>
          <a:stretch>
            <a:fillRect/>
          </a:stretch>
        </p:blipFill>
        <p:spPr>
          <a:xfrm>
            <a:off x="1119618" y="3429000"/>
            <a:ext cx="5873134" cy="3155909"/>
          </a:xfrm>
          <a:prstGeom prst="rect">
            <a:avLst/>
          </a:prstGeom>
        </p:spPr>
      </p:pic>
      <p:sp>
        <p:nvSpPr>
          <p:cNvPr id="6" name="TextBox 5">
            <a:extLst>
              <a:ext uri="{FF2B5EF4-FFF2-40B4-BE49-F238E27FC236}">
                <a16:creationId xmlns:a16="http://schemas.microsoft.com/office/drawing/2014/main" id="{25DC4F0B-2DC4-3C67-B8A4-08AB0B4A5AE4}"/>
              </a:ext>
            </a:extLst>
          </p:cNvPr>
          <p:cNvSpPr txBox="1"/>
          <p:nvPr/>
        </p:nvSpPr>
        <p:spPr>
          <a:xfrm>
            <a:off x="7102990" y="6458349"/>
            <a:ext cx="2323649" cy="369332"/>
          </a:xfrm>
          <a:prstGeom prst="rect">
            <a:avLst/>
          </a:prstGeom>
          <a:noFill/>
        </p:spPr>
        <p:txBody>
          <a:bodyPr wrap="none" rtlCol="0">
            <a:spAutoFit/>
          </a:bodyPr>
          <a:lstStyle/>
          <a:p>
            <a:r>
              <a:rPr lang="en-US" b="1" i="1" dirty="0"/>
              <a:t>Courtesy: Danny Reich</a:t>
            </a:r>
          </a:p>
        </p:txBody>
      </p:sp>
      <p:sp>
        <p:nvSpPr>
          <p:cNvPr id="8" name="TextBox 7">
            <a:extLst>
              <a:ext uri="{FF2B5EF4-FFF2-40B4-BE49-F238E27FC236}">
                <a16:creationId xmlns:a16="http://schemas.microsoft.com/office/drawing/2014/main" id="{06A92FC6-6278-FDC1-1B1E-8E796DE30941}"/>
              </a:ext>
            </a:extLst>
          </p:cNvPr>
          <p:cNvSpPr txBox="1"/>
          <p:nvPr/>
        </p:nvSpPr>
        <p:spPr>
          <a:xfrm>
            <a:off x="7198356" y="3385714"/>
            <a:ext cx="4789264" cy="2031325"/>
          </a:xfrm>
          <a:prstGeom prst="rect">
            <a:avLst/>
          </a:prstGeom>
          <a:noFill/>
          <a:ln w="9525">
            <a:solidFill>
              <a:schemeClr val="tx1"/>
            </a:solidFill>
          </a:ln>
        </p:spPr>
        <p:txBody>
          <a:bodyPr wrap="square">
            <a:spAutoFit/>
          </a:bodyPr>
          <a:lstStyle/>
          <a:p>
            <a:pPr lvl="0" rtl="0"/>
            <a:r>
              <a:rPr lang="en-US" sz="1400" b="1" dirty="0"/>
              <a:t>STN</a:t>
            </a:r>
            <a:r>
              <a:rPr lang="en-US" sz="1400" dirty="0"/>
              <a:t>: subthalamic nucleus, part of the basal ganglia circuitry, just below the thalamus (Parkinson’s).</a:t>
            </a:r>
          </a:p>
          <a:p>
            <a:pPr lvl="0" rtl="0"/>
            <a:endParaRPr lang="en-US" sz="1400" b="1" dirty="0"/>
          </a:p>
          <a:p>
            <a:pPr lvl="0" rtl="0"/>
            <a:r>
              <a:rPr lang="en-US" sz="1400" b="1" dirty="0" err="1"/>
              <a:t>GPi</a:t>
            </a:r>
            <a:r>
              <a:rPr lang="en-US" sz="1400" dirty="0"/>
              <a:t>: globus pallidus internus (internal segment of the globus pallidus), the main output nucleus of the basal ganglia (Parkinson’s and dystonia).</a:t>
            </a:r>
          </a:p>
          <a:p>
            <a:pPr lvl="0" rtl="0"/>
            <a:endParaRPr lang="en-US" sz="1400" b="1" dirty="0"/>
          </a:p>
          <a:p>
            <a:pPr lvl="0" rtl="0"/>
            <a:r>
              <a:rPr lang="en-US" sz="1400" b="1" dirty="0"/>
              <a:t>Vim</a:t>
            </a:r>
            <a:r>
              <a:rPr lang="en-US" sz="1400" dirty="0"/>
              <a:t>: ventral intermediate nucleus of the thalamus, which relays cerebellar input to motor cortex. (essential tremor).</a:t>
            </a:r>
          </a:p>
        </p:txBody>
      </p:sp>
    </p:spTree>
    <p:extLst>
      <p:ext uri="{BB962C8B-B14F-4D97-AF65-F5344CB8AC3E}">
        <p14:creationId xmlns:p14="http://schemas.microsoft.com/office/powerpoint/2010/main" val="2329936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564;p37">
            <a:extLst>
              <a:ext uri="{FF2B5EF4-FFF2-40B4-BE49-F238E27FC236}">
                <a16:creationId xmlns:a16="http://schemas.microsoft.com/office/drawing/2014/main" id="{1EEC074B-A70B-3D32-10C8-CF94EBB367D7}"/>
              </a:ext>
            </a:extLst>
          </p:cNvPr>
          <p:cNvPicPr preferRelativeResize="0"/>
          <p:nvPr/>
        </p:nvPicPr>
        <p:blipFill rotWithShape="1">
          <a:blip r:embed="rId2">
            <a:alphaModFix/>
          </a:blip>
          <a:srcRect/>
          <a:stretch/>
        </p:blipFill>
        <p:spPr>
          <a:xfrm>
            <a:off x="589973" y="940517"/>
            <a:ext cx="10604500" cy="4660900"/>
          </a:xfrm>
          <a:prstGeom prst="rect">
            <a:avLst/>
          </a:prstGeom>
          <a:noFill/>
          <a:ln>
            <a:noFill/>
          </a:ln>
        </p:spPr>
      </p:pic>
      <p:sp>
        <p:nvSpPr>
          <p:cNvPr id="3" name="Google Shape;565;p37">
            <a:extLst>
              <a:ext uri="{FF2B5EF4-FFF2-40B4-BE49-F238E27FC236}">
                <a16:creationId xmlns:a16="http://schemas.microsoft.com/office/drawing/2014/main" id="{75DF30E1-9AA8-9F44-C22D-CBCDB2D6BF42}"/>
              </a:ext>
            </a:extLst>
          </p:cNvPr>
          <p:cNvSpPr txBox="1"/>
          <p:nvPr/>
        </p:nvSpPr>
        <p:spPr>
          <a:xfrm>
            <a:off x="202565" y="5763594"/>
            <a:ext cx="3255558"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Calibri"/>
                <a:ea typeface="Calibri"/>
                <a:cs typeface="Calibri"/>
                <a:sym typeface="Calibri"/>
              </a:rPr>
              <a:t>MT-SWI 3D-EPI sequence at 7T</a:t>
            </a:r>
            <a:endParaRPr dirty="0"/>
          </a:p>
          <a:p>
            <a:pPr marL="0" marR="0" lvl="0" indent="0" algn="l" rtl="0">
              <a:spcBef>
                <a:spcPts val="0"/>
              </a:spcBef>
              <a:spcAft>
                <a:spcPts val="0"/>
              </a:spcAft>
              <a:buNone/>
            </a:pPr>
            <a:r>
              <a:rPr lang="en-US" sz="1800" dirty="0">
                <a:solidFill>
                  <a:schemeClr val="dk1"/>
                </a:solidFill>
                <a:latin typeface="Calibri"/>
                <a:ea typeface="Calibri"/>
                <a:cs typeface="Calibri"/>
                <a:sym typeface="Calibri"/>
              </a:rPr>
              <a:t>0.8mm x 0.8mm x 0.84mm</a:t>
            </a:r>
            <a:endParaRPr dirty="0"/>
          </a:p>
          <a:p>
            <a:pPr marL="0" marR="0" lvl="0" indent="0" algn="l" rtl="0">
              <a:spcBef>
                <a:spcPts val="0"/>
              </a:spcBef>
              <a:spcAft>
                <a:spcPts val="0"/>
              </a:spcAft>
              <a:buNone/>
            </a:pPr>
            <a:r>
              <a:rPr lang="en-US" sz="1800" dirty="0">
                <a:solidFill>
                  <a:schemeClr val="dk1"/>
                </a:solidFill>
                <a:latin typeface="Calibri"/>
                <a:ea typeface="Calibri"/>
                <a:cs typeface="Calibri"/>
                <a:sym typeface="Calibri"/>
              </a:rPr>
              <a:t>Courtesy: Yuhui Chai</a:t>
            </a:r>
            <a:endParaRPr dirty="0"/>
          </a:p>
        </p:txBody>
      </p:sp>
      <p:sp>
        <p:nvSpPr>
          <p:cNvPr id="5" name="TextBox 4">
            <a:extLst>
              <a:ext uri="{FF2B5EF4-FFF2-40B4-BE49-F238E27FC236}">
                <a16:creationId xmlns:a16="http://schemas.microsoft.com/office/drawing/2014/main" id="{7A803A7A-72DE-124B-D5A0-C063B163B494}"/>
              </a:ext>
            </a:extLst>
          </p:cNvPr>
          <p:cNvSpPr txBox="1"/>
          <p:nvPr/>
        </p:nvSpPr>
        <p:spPr>
          <a:xfrm>
            <a:off x="1510569" y="89987"/>
            <a:ext cx="8559706" cy="769441"/>
          </a:xfrm>
          <a:prstGeom prst="rect">
            <a:avLst/>
          </a:prstGeom>
          <a:noFill/>
        </p:spPr>
        <p:txBody>
          <a:bodyPr wrap="square">
            <a:spAutoFit/>
          </a:bodyPr>
          <a:lstStyle/>
          <a:p>
            <a:pPr marR="0" lvl="0" algn="ctr" rtl="0">
              <a:spcBef>
                <a:spcPts val="0"/>
              </a:spcBef>
              <a:spcAft>
                <a:spcPts val="0"/>
              </a:spcAft>
              <a:buClr>
                <a:srgbClr val="00B0F0"/>
              </a:buClr>
              <a:buSzPts val="2400"/>
            </a:pPr>
            <a:r>
              <a:rPr lang="en-US" sz="2400" b="1" dirty="0">
                <a:solidFill>
                  <a:srgbClr val="00B0F0"/>
                </a:solidFill>
                <a:latin typeface="Calibri"/>
                <a:ea typeface="Calibri"/>
                <a:cs typeface="Calibri"/>
                <a:sym typeface="Calibri"/>
              </a:rPr>
              <a:t>Neuromelanin in Substantia Nigra: proxy for dopamine function</a:t>
            </a:r>
          </a:p>
          <a:p>
            <a:pPr marR="0" lvl="0" algn="ctr" rtl="0">
              <a:spcBef>
                <a:spcPts val="0"/>
              </a:spcBef>
              <a:spcAft>
                <a:spcPts val="0"/>
              </a:spcAft>
              <a:buClr>
                <a:srgbClr val="00B0F0"/>
              </a:buClr>
              <a:buSzPts val="2400"/>
            </a:pPr>
            <a:r>
              <a:rPr lang="en-US" sz="2000" b="0" i="1" u="none" strike="noStrike" cap="none" dirty="0">
                <a:solidFill>
                  <a:schemeClr val="dk1"/>
                </a:solidFill>
                <a:latin typeface="Calibri"/>
                <a:ea typeface="Calibri"/>
                <a:cs typeface="Calibri"/>
                <a:sym typeface="Calibri"/>
              </a:rPr>
              <a:t>Parkinson’s disease, Schizophrenia</a:t>
            </a:r>
            <a:endParaRPr lang="en-US" sz="1400" dirty="0"/>
          </a:p>
        </p:txBody>
      </p:sp>
    </p:spTree>
    <p:extLst>
      <p:ext uri="{BB962C8B-B14F-4D97-AF65-F5344CB8AC3E}">
        <p14:creationId xmlns:p14="http://schemas.microsoft.com/office/powerpoint/2010/main" val="526676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103DED-1F65-4128-BDAA-0C14EB384819}"/>
              </a:ext>
            </a:extLst>
          </p:cNvPr>
          <p:cNvSpPr txBox="1"/>
          <p:nvPr/>
        </p:nvSpPr>
        <p:spPr>
          <a:xfrm>
            <a:off x="2679659" y="97541"/>
            <a:ext cx="6415282" cy="584775"/>
          </a:xfrm>
          <a:prstGeom prst="rect">
            <a:avLst/>
          </a:prstGeom>
          <a:noFill/>
        </p:spPr>
        <p:txBody>
          <a:bodyPr wrap="none" rtlCol="0">
            <a:spAutoFit/>
          </a:bodyPr>
          <a:lstStyle/>
          <a:p>
            <a:r>
              <a:rPr lang="en-US" sz="3200" b="1" dirty="0">
                <a:solidFill>
                  <a:schemeClr val="accent1"/>
                </a:solidFill>
              </a:rPr>
              <a:t>Disadvantages or “Challenges” of 7T </a:t>
            </a:r>
          </a:p>
        </p:txBody>
      </p:sp>
      <p:sp>
        <p:nvSpPr>
          <p:cNvPr id="5" name="TextBox 4">
            <a:extLst>
              <a:ext uri="{FF2B5EF4-FFF2-40B4-BE49-F238E27FC236}">
                <a16:creationId xmlns:a16="http://schemas.microsoft.com/office/drawing/2014/main" id="{79144CF4-7323-54FF-5D17-B75B853AF69F}"/>
              </a:ext>
            </a:extLst>
          </p:cNvPr>
          <p:cNvSpPr txBox="1"/>
          <p:nvPr/>
        </p:nvSpPr>
        <p:spPr>
          <a:xfrm>
            <a:off x="1538003" y="1079639"/>
            <a:ext cx="8986345" cy="2349361"/>
          </a:xfrm>
          <a:prstGeom prst="rect">
            <a:avLst/>
          </a:prstGeom>
          <a:noFill/>
        </p:spPr>
        <p:txBody>
          <a:bodyPr wrap="square">
            <a:spAutoFit/>
          </a:bodyPr>
          <a:lstStyle/>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B1+ inhomogeneity. </a:t>
            </a:r>
            <a:r>
              <a:rPr lang="en-US" sz="2000" dirty="0">
                <a:effectLst/>
                <a:latin typeface="+mn-lt"/>
                <a:ea typeface="Calibri" panose="020F0502020204030204" pitchFamily="34" charset="0"/>
              </a:rPr>
              <a:t>The RF wavelength </a:t>
            </a:r>
            <a:r>
              <a:rPr lang="en-US" sz="2000" dirty="0">
                <a:ea typeface="Calibri" panose="020F0502020204030204" pitchFamily="34" charset="0"/>
              </a:rPr>
              <a:t>in tissue is </a:t>
            </a:r>
            <a:r>
              <a:rPr lang="en-US" sz="2000" dirty="0">
                <a:effectLst/>
                <a:latin typeface="+mn-lt"/>
                <a:ea typeface="Calibri" panose="020F0502020204030204" pitchFamily="34" charset="0"/>
              </a:rPr>
              <a:t>12 cm, causing central brightening and transmit reduction in the temporal lobes, cerebellum, and brainstem, leading to spatially varying flip angle and contrast, along with incomplete inversion and fat suppression.</a:t>
            </a:r>
          </a:p>
          <a:p>
            <a:pPr marL="342900" marR="0" lvl="0" indent="-342900">
              <a:spcAft>
                <a:spcPts val="400"/>
              </a:spcAft>
              <a:buFont typeface="Arial" panose="020B0604020202020204" pitchFamily="34" charset="0"/>
              <a:buChar char="•"/>
            </a:pPr>
            <a:endParaRPr lang="en-US" sz="2000" b="1" dirty="0">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SAR. </a:t>
            </a:r>
            <a:r>
              <a:rPr lang="en-US" sz="2000" dirty="0">
                <a:effectLst/>
                <a:latin typeface="+mn-lt"/>
                <a:ea typeface="Calibri" panose="020F0502020204030204" pitchFamily="34" charset="0"/>
              </a:rPr>
              <a:t>SAR scales roughly with B</a:t>
            </a:r>
            <a:r>
              <a:rPr lang="en-US" sz="2000" baseline="-25000" dirty="0">
                <a:effectLst/>
                <a:latin typeface="+mn-lt"/>
                <a:ea typeface="Calibri" panose="020F0502020204030204" pitchFamily="34" charset="0"/>
              </a:rPr>
              <a:t>0</a:t>
            </a:r>
            <a:r>
              <a:rPr lang="en-US" sz="2000" dirty="0">
                <a:effectLst/>
                <a:latin typeface="+mn-lt"/>
                <a:ea typeface="Calibri" panose="020F0502020204030204" pitchFamily="34" charset="0"/>
              </a:rPr>
              <a:t>². This limits TSE/SPACE, FLAIR, SE-EPI, MT, high multiband factors, and </a:t>
            </a:r>
            <a:r>
              <a:rPr lang="en-US" sz="2000" dirty="0" err="1">
                <a:effectLst/>
                <a:latin typeface="+mn-lt"/>
                <a:ea typeface="Calibri" panose="020F0502020204030204" pitchFamily="34" charset="0"/>
              </a:rPr>
              <a:t>pCASL</a:t>
            </a:r>
            <a:r>
              <a:rPr lang="en-US" sz="2000" dirty="0">
                <a:effectLst/>
              </a:rPr>
              <a:t> </a:t>
            </a:r>
            <a:endParaRPr lang="en-US" sz="2000" dirty="0"/>
          </a:p>
        </p:txBody>
      </p:sp>
      <p:sp>
        <p:nvSpPr>
          <p:cNvPr id="7" name="TextBox 6">
            <a:extLst>
              <a:ext uri="{FF2B5EF4-FFF2-40B4-BE49-F238E27FC236}">
                <a16:creationId xmlns:a16="http://schemas.microsoft.com/office/drawing/2014/main" id="{D7A30EDE-D08B-B482-698E-7F8B19430D07}"/>
              </a:ext>
            </a:extLst>
          </p:cNvPr>
          <p:cNvSpPr txBox="1"/>
          <p:nvPr/>
        </p:nvSpPr>
        <p:spPr>
          <a:xfrm>
            <a:off x="1758720" y="3833992"/>
            <a:ext cx="9606455" cy="3067506"/>
          </a:xfrm>
          <a:prstGeom prst="rect">
            <a:avLst/>
          </a:prstGeom>
          <a:noFill/>
        </p:spPr>
        <p:txBody>
          <a:bodyPr wrap="square">
            <a:spAutoFit/>
          </a:bodyPr>
          <a:lstStyle/>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EPI distortion (function of readout window length) and dropout (function of voxel size) scale with field, especially in orbitofrontal cortex, the temporal poles, and the inferior temporal lobes.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Respiration-induced B</a:t>
            </a:r>
            <a:r>
              <a:rPr lang="en-US" sz="2000" baseline="-25000" dirty="0">
                <a:effectLst/>
                <a:latin typeface="+mn-lt"/>
                <a:ea typeface="Calibri" panose="020F0502020204030204" pitchFamily="34" charset="0"/>
              </a:rPr>
              <a:t>0</a:t>
            </a:r>
            <a:r>
              <a:rPr lang="en-US" sz="2000" dirty="0">
                <a:effectLst/>
                <a:latin typeface="+mn-lt"/>
                <a:ea typeface="Calibri" panose="020F0502020204030204" pitchFamily="34" charset="0"/>
              </a:rPr>
              <a:t> fluctuations of several </a:t>
            </a:r>
            <a:r>
              <a:rPr lang="en-US" sz="2000" dirty="0">
                <a:ea typeface="Calibri" panose="020F0502020204030204" pitchFamily="34" charset="0"/>
              </a:rPr>
              <a:t>Hz (amplified at 7T) </a:t>
            </a:r>
            <a:r>
              <a:rPr lang="en-US" sz="2000" dirty="0">
                <a:effectLst/>
                <a:latin typeface="+mn-lt"/>
                <a:ea typeface="Calibri" panose="020F0502020204030204" pitchFamily="34" charset="0"/>
              </a:rPr>
              <a:t>cause apparent shifts, ghosting, and spurious “signal” in the time series.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The fat–water shift is about 1 kHz, so chemical-shift artifact is larger and fat suppression is less uniform.</a:t>
            </a:r>
            <a:endParaRPr lang="en-US" sz="1200" dirty="0">
              <a:effectLst/>
              <a:latin typeface="Calibri" panose="020F0502020204030204" pitchFamily="34" charset="0"/>
              <a:ea typeface="Calibri" panose="020F0502020204030204" pitchFamily="34" charset="0"/>
            </a:endParaRPr>
          </a:p>
        </p:txBody>
      </p:sp>
      <p:sp>
        <p:nvSpPr>
          <p:cNvPr id="9" name="TextBox 8">
            <a:extLst>
              <a:ext uri="{FF2B5EF4-FFF2-40B4-BE49-F238E27FC236}">
                <a16:creationId xmlns:a16="http://schemas.microsoft.com/office/drawing/2014/main" id="{5E5D245F-DCC8-299C-3B6F-1E272071C766}"/>
              </a:ext>
            </a:extLst>
          </p:cNvPr>
          <p:cNvSpPr txBox="1"/>
          <p:nvPr/>
        </p:nvSpPr>
        <p:spPr>
          <a:xfrm>
            <a:off x="245230" y="957777"/>
            <a:ext cx="805804" cy="461665"/>
          </a:xfrm>
          <a:prstGeom prst="rect">
            <a:avLst/>
          </a:prstGeom>
          <a:noFill/>
        </p:spPr>
        <p:txBody>
          <a:bodyPr wrap="square">
            <a:spAutoFit/>
          </a:bodyPr>
          <a:lstStyle/>
          <a:p>
            <a:r>
              <a:rPr lang="en-US" sz="2400" b="1" dirty="0">
                <a:solidFill>
                  <a:srgbClr val="C00000"/>
                </a:solidFill>
              </a:rPr>
              <a:t>RF:</a:t>
            </a:r>
            <a:endParaRPr lang="en-US" dirty="0"/>
          </a:p>
        </p:txBody>
      </p:sp>
      <p:sp>
        <p:nvSpPr>
          <p:cNvPr id="10" name="TextBox 9">
            <a:extLst>
              <a:ext uri="{FF2B5EF4-FFF2-40B4-BE49-F238E27FC236}">
                <a16:creationId xmlns:a16="http://schemas.microsoft.com/office/drawing/2014/main" id="{CC097C9A-D351-E7E9-CD65-6772229FD48B}"/>
              </a:ext>
            </a:extLst>
          </p:cNvPr>
          <p:cNvSpPr txBox="1"/>
          <p:nvPr/>
        </p:nvSpPr>
        <p:spPr>
          <a:xfrm>
            <a:off x="126107" y="3400664"/>
            <a:ext cx="3265225" cy="461665"/>
          </a:xfrm>
          <a:prstGeom prst="rect">
            <a:avLst/>
          </a:prstGeom>
          <a:noFill/>
        </p:spPr>
        <p:txBody>
          <a:bodyPr wrap="square">
            <a:spAutoFit/>
          </a:bodyPr>
          <a:lstStyle/>
          <a:p>
            <a:r>
              <a:rPr lang="en-US" sz="2400" b="1" dirty="0">
                <a:solidFill>
                  <a:srgbClr val="C00000"/>
                </a:solidFill>
              </a:rPr>
              <a:t>B</a:t>
            </a:r>
            <a:r>
              <a:rPr lang="en-US" sz="2400" b="1" baseline="-25000" dirty="0">
                <a:solidFill>
                  <a:srgbClr val="C00000"/>
                </a:solidFill>
              </a:rPr>
              <a:t>0</a:t>
            </a:r>
            <a:r>
              <a:rPr lang="en-US" sz="2400" b="1" dirty="0">
                <a:solidFill>
                  <a:srgbClr val="C00000"/>
                </a:solidFill>
              </a:rPr>
              <a:t> and susceptibility:</a:t>
            </a:r>
            <a:endParaRPr lang="en-US" dirty="0"/>
          </a:p>
        </p:txBody>
      </p:sp>
    </p:spTree>
    <p:extLst>
      <p:ext uri="{BB962C8B-B14F-4D97-AF65-F5344CB8AC3E}">
        <p14:creationId xmlns:p14="http://schemas.microsoft.com/office/powerpoint/2010/main" val="2389825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766F92-44B3-437F-8D6F-D28CD137E124}"/>
              </a:ext>
            </a:extLst>
          </p:cNvPr>
          <p:cNvSpPr txBox="1"/>
          <p:nvPr/>
        </p:nvSpPr>
        <p:spPr>
          <a:xfrm>
            <a:off x="281152" y="1170683"/>
            <a:ext cx="11629696" cy="4914166"/>
          </a:xfrm>
          <a:prstGeom prst="rect">
            <a:avLst/>
          </a:prstGeom>
          <a:noFill/>
        </p:spPr>
        <p:txBody>
          <a:bodyPr wrap="square">
            <a:spAutoFit/>
          </a:bodyPr>
          <a:lstStyle/>
          <a:p>
            <a:pPr marL="0" marR="0">
              <a:spcBef>
                <a:spcPts val="1000"/>
              </a:spcBef>
              <a:spcAft>
                <a:spcPts val="400"/>
              </a:spcAft>
              <a:buNone/>
            </a:pPr>
            <a:r>
              <a:rPr lang="en-US" sz="2000" b="1" dirty="0">
                <a:solidFill>
                  <a:srgbClr val="C00000"/>
                </a:solidFill>
                <a:effectLst/>
                <a:latin typeface="+mn-lt"/>
              </a:rPr>
              <a:t>Relaxation:</a:t>
            </a: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Gray-matter T2* is about 25–30 </a:t>
            </a:r>
            <a:r>
              <a:rPr lang="en-US" sz="2000" dirty="0" err="1">
                <a:effectLst/>
                <a:latin typeface="+mn-lt"/>
                <a:ea typeface="Calibri" panose="020F0502020204030204" pitchFamily="34" charset="0"/>
              </a:rPr>
              <a:t>ms.</a:t>
            </a:r>
            <a:r>
              <a:rPr lang="en-US" sz="2000" dirty="0">
                <a:effectLst/>
                <a:latin typeface="+mn-lt"/>
                <a:ea typeface="Calibri" panose="020F0502020204030204" pitchFamily="34" charset="0"/>
              </a:rPr>
              <a:t> T2* blurring along the phase-encode direction for EPI reduces effective resolution.</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Longer T1 lengthens anatomical TRs and slightly changes T1 contrast relative to 3T.</a:t>
            </a:r>
          </a:p>
          <a:p>
            <a:pPr marL="0" marR="0">
              <a:spcBef>
                <a:spcPts val="1000"/>
              </a:spcBef>
              <a:spcAft>
                <a:spcPts val="400"/>
              </a:spcAft>
              <a:buNone/>
            </a:pPr>
            <a:r>
              <a:rPr lang="en-US" sz="2000" b="1" dirty="0">
                <a:solidFill>
                  <a:srgbClr val="C00000"/>
                </a:solidFill>
                <a:effectLst/>
                <a:latin typeface="+mn-lt"/>
              </a:rPr>
              <a:t>Vascular specificity:</a:t>
            </a: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GE-BOLD remains dominated by pial and ascending veins (remaining intravascular signal). </a:t>
            </a:r>
          </a:p>
          <a:p>
            <a:pPr marL="0" marR="0">
              <a:spcBef>
                <a:spcPts val="1000"/>
              </a:spcBef>
              <a:spcAft>
                <a:spcPts val="400"/>
              </a:spcAft>
              <a:buNone/>
            </a:pPr>
            <a:r>
              <a:rPr lang="en-US" sz="2000" b="1" dirty="0">
                <a:solidFill>
                  <a:srgbClr val="C00000"/>
                </a:solidFill>
                <a:effectLst/>
                <a:latin typeface="+mn-lt"/>
              </a:rPr>
              <a:t>Practical:</a:t>
            </a: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Motion more of an issue at sub-mm voxel sizes.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Subjects can experience vertigo, nausea, </a:t>
            </a:r>
            <a:r>
              <a:rPr lang="en-US" sz="2000" dirty="0" err="1">
                <a:effectLst/>
                <a:latin typeface="+mn-lt"/>
                <a:ea typeface="Calibri" panose="020F0502020204030204" pitchFamily="34" charset="0"/>
              </a:rPr>
              <a:t>magnetophosphenes</a:t>
            </a:r>
            <a:r>
              <a:rPr lang="en-US" sz="2000" dirty="0">
                <a:effectLst/>
                <a:latin typeface="+mn-lt"/>
                <a:ea typeface="Calibri" panose="020F0502020204030204" pitchFamily="34" charset="0"/>
              </a:rPr>
              <a:t>, metallic taste, and louder acoustic noise.</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dirty="0">
                <a:effectLst/>
                <a:latin typeface="+mn-lt"/>
                <a:ea typeface="Calibri" panose="020F0502020204030204" pitchFamily="34" charset="0"/>
              </a:rPr>
              <a:t>Costs ar</a:t>
            </a:r>
            <a:r>
              <a:rPr lang="en-US" sz="2000" dirty="0">
                <a:ea typeface="Calibri" panose="020F0502020204030204" pitchFamily="34" charset="0"/>
              </a:rPr>
              <a:t>e substantially </a:t>
            </a:r>
            <a:r>
              <a:rPr lang="en-US" sz="2000" dirty="0">
                <a:effectLst/>
                <a:latin typeface="+mn-lt"/>
                <a:ea typeface="Calibri" panose="020F0502020204030204" pitchFamily="34" charset="0"/>
              </a:rPr>
              <a:t>higher than at 3T. Fewer coil options exist, and body imaging remains immature.</a:t>
            </a:r>
            <a:endParaRPr lang="en-US" sz="1200" dirty="0">
              <a:effectLst/>
              <a:latin typeface="Calibri" panose="020F050202020403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50FE58B1-4A2B-A6DE-9EAF-728631ED2035}"/>
              </a:ext>
            </a:extLst>
          </p:cNvPr>
          <p:cNvSpPr txBox="1"/>
          <p:nvPr/>
        </p:nvSpPr>
        <p:spPr>
          <a:xfrm>
            <a:off x="2667642" y="0"/>
            <a:ext cx="6415282" cy="584775"/>
          </a:xfrm>
          <a:prstGeom prst="rect">
            <a:avLst/>
          </a:prstGeom>
          <a:noFill/>
        </p:spPr>
        <p:txBody>
          <a:bodyPr wrap="none" rtlCol="0">
            <a:spAutoFit/>
          </a:bodyPr>
          <a:lstStyle/>
          <a:p>
            <a:r>
              <a:rPr lang="en-US" sz="3200" b="1" dirty="0">
                <a:solidFill>
                  <a:schemeClr val="accent1"/>
                </a:solidFill>
              </a:rPr>
              <a:t>Disadvantages or “Challenges” of 7T </a:t>
            </a:r>
          </a:p>
        </p:txBody>
      </p:sp>
    </p:spTree>
    <p:extLst>
      <p:ext uri="{BB962C8B-B14F-4D97-AF65-F5344CB8AC3E}">
        <p14:creationId xmlns:p14="http://schemas.microsoft.com/office/powerpoint/2010/main" val="2117108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B07ACB-3909-0590-6235-8881103E5176}"/>
              </a:ext>
            </a:extLst>
          </p:cNvPr>
          <p:cNvSpPr txBox="1"/>
          <p:nvPr/>
        </p:nvSpPr>
        <p:spPr>
          <a:xfrm>
            <a:off x="94593" y="302396"/>
            <a:ext cx="12002814" cy="6155531"/>
          </a:xfrm>
          <a:prstGeom prst="rect">
            <a:avLst/>
          </a:prstGeom>
          <a:noFill/>
        </p:spPr>
        <p:txBody>
          <a:bodyPr wrap="square">
            <a:spAutoFit/>
          </a:bodyPr>
          <a:lstStyle/>
          <a:p>
            <a:pPr marL="0" marR="0">
              <a:spcBef>
                <a:spcPts val="1600"/>
              </a:spcBef>
              <a:spcAft>
                <a:spcPts val="600"/>
              </a:spcAft>
              <a:buNone/>
            </a:pPr>
            <a:r>
              <a:rPr lang="en-US" sz="2400" b="1" kern="0" dirty="0">
                <a:solidFill>
                  <a:srgbClr val="C00000"/>
                </a:solidFill>
                <a:effectLst/>
                <a:latin typeface="+mn-lt"/>
              </a:rPr>
              <a:t>Opportunities of 7T</a:t>
            </a:r>
          </a:p>
          <a:p>
            <a:pPr marL="0" marR="0">
              <a:spcBef>
                <a:spcPts val="1600"/>
              </a:spcBef>
              <a:spcAft>
                <a:spcPts val="600"/>
              </a:spcAft>
              <a:buNone/>
            </a:pPr>
            <a:endParaRPr lang="en-US" sz="2000" b="1" kern="0" dirty="0">
              <a:solidFill>
                <a:srgbClr val="C00000"/>
              </a:solidFill>
              <a:effectLst/>
              <a:latin typeface="+mn-lt"/>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Mesoscale cognitive neuroscience. </a:t>
            </a:r>
            <a:r>
              <a:rPr lang="en-US" sz="2000" dirty="0">
                <a:effectLst/>
                <a:latin typeface="+mn-lt"/>
                <a:ea typeface="Calibri" panose="020F0502020204030204" pitchFamily="34" charset="0"/>
              </a:rPr>
              <a:t>Layer-resolved feedforward/feedback signatures in attention, working memory, predictive coding, imagery, and top-down modulation. Directional connectivity in humans.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Subcortical and brainstem mapping. </a:t>
            </a:r>
            <a:r>
              <a:rPr lang="en-US" sz="2000" dirty="0">
                <a:effectLst/>
                <a:latin typeface="+mn-lt"/>
                <a:ea typeface="Calibri" panose="020F0502020204030204" pitchFamily="34" charset="0"/>
              </a:rPr>
              <a:t>Thalamic nuclei, LGN and SC layers, locus coeruleus, raphe, amygdala nuclei, hippocampal subfields, and cerebellar cortex.</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Precision and individual mapping. </a:t>
            </a:r>
            <a:r>
              <a:rPr lang="en-US" sz="2000" dirty="0">
                <a:effectLst/>
                <a:latin typeface="+mn-lt"/>
                <a:ea typeface="Calibri" panose="020F0502020204030204" pitchFamily="34" charset="0"/>
              </a:rPr>
              <a:t>Dense sampling of single subjects with high CNR, relevant to individualized psychiatry.</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Clinical translation. </a:t>
            </a:r>
            <a:r>
              <a:rPr lang="en-US" sz="2000" dirty="0">
                <a:effectLst/>
                <a:latin typeface="+mn-lt"/>
                <a:ea typeface="Calibri" panose="020F0502020204030204" pitchFamily="34" charset="0"/>
              </a:rPr>
              <a:t>Epilepsy lesion detection, MS diagnosis via the central vein sign and cortical lesions, early neurodegeneration markers (</a:t>
            </a:r>
            <a:r>
              <a:rPr lang="en-US" sz="2000" dirty="0" err="1">
                <a:effectLst/>
                <a:latin typeface="+mn-lt"/>
                <a:ea typeface="Calibri" panose="020F0502020204030204" pitchFamily="34" charset="0"/>
              </a:rPr>
              <a:t>nigrosome</a:t>
            </a:r>
            <a:r>
              <a:rPr lang="en-US" sz="2000" dirty="0">
                <a:effectLst/>
                <a:latin typeface="+mn-lt"/>
                <a:ea typeface="Calibri" panose="020F0502020204030204" pitchFamily="34" charset="0"/>
              </a:rPr>
              <a:t>, LC, hippocampal subfields), presurgical mapping, and potentially laminar biomarkers in psychiatric disorders.</a:t>
            </a:r>
          </a:p>
          <a:p>
            <a:pPr marL="342900" marR="0" lvl="0" indent="-342900">
              <a:spcAft>
                <a:spcPts val="400"/>
              </a:spcAft>
              <a:buFont typeface="Arial" panose="020B0604020202020204" pitchFamily="34" charset="0"/>
              <a:buChar char="•"/>
            </a:pPr>
            <a:endParaRPr lang="en-US" sz="2000" dirty="0">
              <a:effectLst/>
              <a:latin typeface="+mn-lt"/>
              <a:ea typeface="Calibri" panose="020F0502020204030204" pitchFamily="34" charset="0"/>
            </a:endParaRPr>
          </a:p>
          <a:p>
            <a:pPr marL="342900" marR="0" lvl="0" indent="-342900">
              <a:spcAft>
                <a:spcPts val="400"/>
              </a:spcAft>
              <a:buFont typeface="Arial" panose="020B0604020202020204" pitchFamily="34" charset="0"/>
              <a:buChar char="•"/>
            </a:pPr>
            <a:r>
              <a:rPr lang="en-US" sz="2000" b="1" dirty="0">
                <a:effectLst/>
                <a:latin typeface="+mn-lt"/>
                <a:ea typeface="Calibri" panose="020F0502020204030204" pitchFamily="34" charset="0"/>
              </a:rPr>
              <a:t>Beyond the brain. </a:t>
            </a:r>
            <a:r>
              <a:rPr lang="en-US" sz="2000" dirty="0">
                <a:effectLst/>
                <a:latin typeface="+mn-lt"/>
                <a:ea typeface="Calibri" panose="020F0502020204030204" pitchFamily="34" charset="0"/>
              </a:rPr>
              <a:t>Sodium imaging of musculoskeletal cartilage, prostate, and cardiac imaging with </a:t>
            </a:r>
            <a:r>
              <a:rPr lang="en-US" sz="2000" dirty="0" err="1">
                <a:effectLst/>
                <a:latin typeface="+mn-lt"/>
                <a:ea typeface="Calibri" panose="020F0502020204030204" pitchFamily="34" charset="0"/>
              </a:rPr>
              <a:t>pTx</a:t>
            </a:r>
            <a:r>
              <a:rPr lang="en-US" sz="2000" dirty="0">
                <a:effectLst/>
                <a:latin typeface="+mn-lt"/>
                <a:ea typeface="Calibri" panose="020F0502020204030204" pitchFamily="34" charset="0"/>
              </a:rPr>
              <a:t> are emerging but remain early.</a:t>
            </a:r>
            <a:endParaRPr lang="en-US" sz="20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702200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B2165-D16E-68F6-C714-FB07C56D63E1}"/>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56A6BCE-6B51-F568-6043-717CC89269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9737" y="2959414"/>
            <a:ext cx="5666184" cy="3430516"/>
          </a:xfrm>
          <a:prstGeom prst="rect">
            <a:avLst/>
          </a:prstGeom>
        </p:spPr>
      </p:pic>
      <p:pic>
        <p:nvPicPr>
          <p:cNvPr id="63" name="Picture 62">
            <a:extLst>
              <a:ext uri="{FF2B5EF4-FFF2-40B4-BE49-F238E27FC236}">
                <a16:creationId xmlns:a16="http://schemas.microsoft.com/office/drawing/2014/main" id="{072EC687-1415-DA4E-8889-0BCCAA4F5A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9739" y="2956858"/>
            <a:ext cx="5666183" cy="3430515"/>
          </a:xfrm>
          <a:prstGeom prst="rect">
            <a:avLst/>
          </a:prstGeom>
        </p:spPr>
      </p:pic>
      <p:pic>
        <p:nvPicPr>
          <p:cNvPr id="64" name="Picture 63">
            <a:extLst>
              <a:ext uri="{FF2B5EF4-FFF2-40B4-BE49-F238E27FC236}">
                <a16:creationId xmlns:a16="http://schemas.microsoft.com/office/drawing/2014/main" id="{51EA96E8-7443-B095-0268-CA44CE0F9E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19739" y="2956858"/>
            <a:ext cx="5666183" cy="3430515"/>
          </a:xfrm>
          <a:prstGeom prst="rect">
            <a:avLst/>
          </a:prstGeom>
        </p:spPr>
      </p:pic>
      <p:pic>
        <p:nvPicPr>
          <p:cNvPr id="65" name="Picture 64">
            <a:extLst>
              <a:ext uri="{FF2B5EF4-FFF2-40B4-BE49-F238E27FC236}">
                <a16:creationId xmlns:a16="http://schemas.microsoft.com/office/drawing/2014/main" id="{F7EB2DBB-F77B-6E88-E392-018E2790FD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19739" y="2956858"/>
            <a:ext cx="5666183" cy="3430515"/>
          </a:xfrm>
          <a:prstGeom prst="rect">
            <a:avLst/>
          </a:prstGeom>
        </p:spPr>
      </p:pic>
      <p:sp>
        <p:nvSpPr>
          <p:cNvPr id="50" name="Block Arc 49">
            <a:extLst>
              <a:ext uri="{FF2B5EF4-FFF2-40B4-BE49-F238E27FC236}">
                <a16:creationId xmlns:a16="http://schemas.microsoft.com/office/drawing/2014/main" id="{EB224787-3319-CD84-ABC7-E0FF279563BB}"/>
              </a:ext>
            </a:extLst>
          </p:cNvPr>
          <p:cNvSpPr/>
          <p:nvPr/>
        </p:nvSpPr>
        <p:spPr bwMode="auto">
          <a:xfrm>
            <a:off x="2059781" y="1896302"/>
            <a:ext cx="7790260" cy="6653925"/>
          </a:xfrm>
          <a:prstGeom prst="blockArc">
            <a:avLst>
              <a:gd name="adj1" fmla="val 10677655"/>
              <a:gd name="adj2" fmla="val 114462"/>
              <a:gd name="adj3" fmla="val 15957"/>
            </a:avLst>
          </a:prstGeom>
          <a:solidFill>
            <a:schemeClr val="bg1"/>
          </a:solidFill>
          <a:ln w="9525">
            <a:noFill/>
            <a:miter lim="800000"/>
            <a:headEnd/>
            <a:tailEnd/>
          </a:ln>
          <a:effectLst/>
        </p:spPr>
        <p:txBody>
          <a:bodyPr wrap="none" rtlCol="0" anchor="ctr">
            <a:prstTxWarp prst="textNoShape">
              <a:avLst/>
            </a:prstTxWarp>
          </a:bodyPr>
          <a:lstStyle/>
          <a:p>
            <a:pPr algn="ctr"/>
            <a:endParaRPr lang="en-US" sz="1350"/>
          </a:p>
        </p:txBody>
      </p:sp>
      <p:sp>
        <p:nvSpPr>
          <p:cNvPr id="12" name="Block Arc 11">
            <a:extLst>
              <a:ext uri="{FF2B5EF4-FFF2-40B4-BE49-F238E27FC236}">
                <a16:creationId xmlns:a16="http://schemas.microsoft.com/office/drawing/2014/main" id="{C480A29D-25A4-5908-2D86-8E3F8C5474C6}"/>
              </a:ext>
            </a:extLst>
          </p:cNvPr>
          <p:cNvSpPr/>
          <p:nvPr/>
        </p:nvSpPr>
        <p:spPr bwMode="auto">
          <a:xfrm>
            <a:off x="3622177" y="3386841"/>
            <a:ext cx="4544320" cy="3846788"/>
          </a:xfrm>
          <a:prstGeom prst="blockArc">
            <a:avLst>
              <a:gd name="adj1" fmla="val 19694046"/>
              <a:gd name="adj2" fmla="val 21043315"/>
              <a:gd name="adj3" fmla="val 0"/>
            </a:avLst>
          </a:prstGeom>
          <a:noFill/>
          <a:ln w="19050">
            <a:solidFill>
              <a:schemeClr val="bg1"/>
            </a:solidFill>
            <a:miter lim="800000"/>
            <a:headEnd/>
            <a:tailEnd/>
          </a:ln>
          <a:effectLst/>
        </p:spPr>
        <p:txBody>
          <a:bodyPr wrap="none" rtlCol="0" anchor="ctr">
            <a:prstTxWarp prst="textNoShape">
              <a:avLst/>
            </a:prstTxWarp>
          </a:bodyPr>
          <a:lstStyle/>
          <a:p>
            <a:pPr algn="ctr"/>
            <a:endParaRPr lang="en-US" sz="1350"/>
          </a:p>
        </p:txBody>
      </p:sp>
      <p:sp>
        <p:nvSpPr>
          <p:cNvPr id="13" name="Block Arc 12">
            <a:extLst>
              <a:ext uri="{FF2B5EF4-FFF2-40B4-BE49-F238E27FC236}">
                <a16:creationId xmlns:a16="http://schemas.microsoft.com/office/drawing/2014/main" id="{C092E12F-FCE3-8F20-6875-1BEB8A70D5BA}"/>
              </a:ext>
            </a:extLst>
          </p:cNvPr>
          <p:cNvSpPr/>
          <p:nvPr/>
        </p:nvSpPr>
        <p:spPr bwMode="auto">
          <a:xfrm>
            <a:off x="3622177" y="3386840"/>
            <a:ext cx="4544320" cy="3846788"/>
          </a:xfrm>
          <a:prstGeom prst="blockArc">
            <a:avLst>
              <a:gd name="adj1" fmla="val 11288121"/>
              <a:gd name="adj2" fmla="val 12752641"/>
              <a:gd name="adj3" fmla="val 0"/>
            </a:avLst>
          </a:prstGeom>
          <a:noFill/>
          <a:ln w="19050">
            <a:solidFill>
              <a:schemeClr val="bg1"/>
            </a:solidFill>
            <a:miter lim="800000"/>
            <a:headEnd/>
            <a:tailEnd/>
          </a:ln>
          <a:effectLst/>
        </p:spPr>
        <p:txBody>
          <a:bodyPr wrap="none" rtlCol="0" anchor="ctr">
            <a:prstTxWarp prst="textNoShape">
              <a:avLst/>
            </a:prstTxWarp>
          </a:bodyPr>
          <a:lstStyle/>
          <a:p>
            <a:pPr algn="ctr"/>
            <a:endParaRPr lang="en-US" sz="1350"/>
          </a:p>
        </p:txBody>
      </p:sp>
      <p:sp>
        <p:nvSpPr>
          <p:cNvPr id="14" name="Block Arc 13">
            <a:extLst>
              <a:ext uri="{FF2B5EF4-FFF2-40B4-BE49-F238E27FC236}">
                <a16:creationId xmlns:a16="http://schemas.microsoft.com/office/drawing/2014/main" id="{FE279A27-64DE-7982-30FE-7891AC7887C1}"/>
              </a:ext>
            </a:extLst>
          </p:cNvPr>
          <p:cNvSpPr/>
          <p:nvPr/>
        </p:nvSpPr>
        <p:spPr bwMode="auto">
          <a:xfrm>
            <a:off x="3622177" y="3386840"/>
            <a:ext cx="4544320" cy="3846788"/>
          </a:xfrm>
          <a:prstGeom prst="blockArc">
            <a:avLst>
              <a:gd name="adj1" fmla="val 12757432"/>
              <a:gd name="adj2" fmla="val 14713871"/>
              <a:gd name="adj3" fmla="val 0"/>
            </a:avLst>
          </a:prstGeom>
          <a:noFill/>
          <a:ln w="19050">
            <a:solidFill>
              <a:schemeClr val="bg1"/>
            </a:solidFill>
            <a:miter lim="800000"/>
            <a:headEnd/>
            <a:tailEnd/>
          </a:ln>
          <a:effectLst/>
        </p:spPr>
        <p:txBody>
          <a:bodyPr wrap="none" rtlCol="0" anchor="ctr">
            <a:prstTxWarp prst="textNoShape">
              <a:avLst/>
            </a:prstTxWarp>
          </a:bodyPr>
          <a:lstStyle/>
          <a:p>
            <a:pPr algn="ctr"/>
            <a:endParaRPr lang="en-US" sz="1350"/>
          </a:p>
        </p:txBody>
      </p:sp>
      <p:sp>
        <p:nvSpPr>
          <p:cNvPr id="15" name="Block Arc 14">
            <a:extLst>
              <a:ext uri="{FF2B5EF4-FFF2-40B4-BE49-F238E27FC236}">
                <a16:creationId xmlns:a16="http://schemas.microsoft.com/office/drawing/2014/main" id="{A0E5A7C3-9DED-08A2-792E-BF4528FEF33D}"/>
              </a:ext>
            </a:extLst>
          </p:cNvPr>
          <p:cNvSpPr/>
          <p:nvPr/>
        </p:nvSpPr>
        <p:spPr bwMode="auto">
          <a:xfrm>
            <a:off x="3622177" y="3386840"/>
            <a:ext cx="4544320" cy="3846788"/>
          </a:xfrm>
          <a:prstGeom prst="blockArc">
            <a:avLst>
              <a:gd name="adj1" fmla="val 14544069"/>
              <a:gd name="adj2" fmla="val 15866023"/>
              <a:gd name="adj3" fmla="val 24"/>
            </a:avLst>
          </a:prstGeom>
          <a:noFill/>
          <a:ln w="19050">
            <a:solidFill>
              <a:schemeClr val="bg1"/>
            </a:solidFill>
            <a:miter lim="800000"/>
            <a:headEnd/>
            <a:tailEnd/>
          </a:ln>
          <a:effectLst/>
        </p:spPr>
        <p:txBody>
          <a:bodyPr wrap="none" rtlCol="0" anchor="ctr">
            <a:prstTxWarp prst="textNoShape">
              <a:avLst/>
            </a:prstTxWarp>
          </a:bodyPr>
          <a:lstStyle/>
          <a:p>
            <a:pPr algn="ctr"/>
            <a:endParaRPr lang="en-US" sz="1350"/>
          </a:p>
        </p:txBody>
      </p:sp>
      <p:sp>
        <p:nvSpPr>
          <p:cNvPr id="16" name="Block Arc 15">
            <a:extLst>
              <a:ext uri="{FF2B5EF4-FFF2-40B4-BE49-F238E27FC236}">
                <a16:creationId xmlns:a16="http://schemas.microsoft.com/office/drawing/2014/main" id="{C5FE46E5-D1D7-E723-F8FA-412051848756}"/>
              </a:ext>
            </a:extLst>
          </p:cNvPr>
          <p:cNvSpPr/>
          <p:nvPr/>
        </p:nvSpPr>
        <p:spPr bwMode="auto">
          <a:xfrm>
            <a:off x="3622177" y="3386839"/>
            <a:ext cx="4544320" cy="3846788"/>
          </a:xfrm>
          <a:prstGeom prst="blockArc">
            <a:avLst>
              <a:gd name="adj1" fmla="val 15859076"/>
              <a:gd name="adj2" fmla="val 17001425"/>
              <a:gd name="adj3" fmla="val 0"/>
            </a:avLst>
          </a:prstGeom>
          <a:noFill/>
          <a:ln w="19050">
            <a:solidFill>
              <a:schemeClr val="bg1"/>
            </a:solidFill>
            <a:miter lim="800000"/>
            <a:headEnd/>
            <a:tailEnd/>
          </a:ln>
          <a:effectLst/>
        </p:spPr>
        <p:txBody>
          <a:bodyPr wrap="none" rtlCol="0" anchor="ctr">
            <a:prstTxWarp prst="textNoShape">
              <a:avLst/>
            </a:prstTxWarp>
          </a:bodyPr>
          <a:lstStyle/>
          <a:p>
            <a:pPr algn="ctr"/>
            <a:endParaRPr lang="en-US" sz="1350"/>
          </a:p>
        </p:txBody>
      </p:sp>
      <p:sp>
        <p:nvSpPr>
          <p:cNvPr id="17" name="Block Arc 16">
            <a:extLst>
              <a:ext uri="{FF2B5EF4-FFF2-40B4-BE49-F238E27FC236}">
                <a16:creationId xmlns:a16="http://schemas.microsoft.com/office/drawing/2014/main" id="{B2889955-C99E-A7E5-FE1A-2C20861E99F8}"/>
              </a:ext>
            </a:extLst>
          </p:cNvPr>
          <p:cNvSpPr/>
          <p:nvPr/>
        </p:nvSpPr>
        <p:spPr bwMode="auto">
          <a:xfrm>
            <a:off x="3622177" y="3386840"/>
            <a:ext cx="4544320" cy="3846788"/>
          </a:xfrm>
          <a:prstGeom prst="blockArc">
            <a:avLst>
              <a:gd name="adj1" fmla="val 17037250"/>
              <a:gd name="adj2" fmla="val 18279627"/>
              <a:gd name="adj3" fmla="val 0"/>
            </a:avLst>
          </a:prstGeom>
          <a:noFill/>
          <a:ln w="19050">
            <a:solidFill>
              <a:schemeClr val="bg1"/>
            </a:solidFill>
            <a:miter lim="800000"/>
            <a:headEnd/>
            <a:tailEnd/>
          </a:ln>
          <a:effectLst/>
        </p:spPr>
        <p:txBody>
          <a:bodyPr wrap="none" rtlCol="0" anchor="ctr">
            <a:prstTxWarp prst="textNoShape">
              <a:avLst/>
            </a:prstTxWarp>
          </a:bodyPr>
          <a:lstStyle/>
          <a:p>
            <a:pPr algn="ctr"/>
            <a:endParaRPr lang="en-US" sz="1350"/>
          </a:p>
        </p:txBody>
      </p:sp>
      <p:sp>
        <p:nvSpPr>
          <p:cNvPr id="18" name="Block Arc 17">
            <a:extLst>
              <a:ext uri="{FF2B5EF4-FFF2-40B4-BE49-F238E27FC236}">
                <a16:creationId xmlns:a16="http://schemas.microsoft.com/office/drawing/2014/main" id="{D476A4FE-E6A0-BC10-0BD2-BDCF74B08AB4}"/>
              </a:ext>
            </a:extLst>
          </p:cNvPr>
          <p:cNvSpPr/>
          <p:nvPr/>
        </p:nvSpPr>
        <p:spPr bwMode="auto">
          <a:xfrm>
            <a:off x="3622177" y="3386840"/>
            <a:ext cx="4544320" cy="3846788"/>
          </a:xfrm>
          <a:prstGeom prst="blockArc">
            <a:avLst>
              <a:gd name="adj1" fmla="val 18092681"/>
              <a:gd name="adj2" fmla="val 19735411"/>
              <a:gd name="adj3" fmla="val 0"/>
            </a:avLst>
          </a:prstGeom>
          <a:noFill/>
          <a:ln w="19050">
            <a:solidFill>
              <a:schemeClr val="bg1"/>
            </a:solidFill>
            <a:miter lim="800000"/>
            <a:headEnd/>
            <a:tailEnd/>
          </a:ln>
          <a:effectLst/>
        </p:spPr>
        <p:txBody>
          <a:bodyPr wrap="none" rtlCol="0" anchor="ctr">
            <a:prstTxWarp prst="textNoShape">
              <a:avLst/>
            </a:prstTxWarp>
          </a:bodyPr>
          <a:lstStyle/>
          <a:p>
            <a:pPr algn="ctr"/>
            <a:endParaRPr lang="en-US" sz="1350"/>
          </a:p>
        </p:txBody>
      </p:sp>
      <p:grpSp>
        <p:nvGrpSpPr>
          <p:cNvPr id="6" name="Group 5">
            <a:extLst>
              <a:ext uri="{FF2B5EF4-FFF2-40B4-BE49-F238E27FC236}">
                <a16:creationId xmlns:a16="http://schemas.microsoft.com/office/drawing/2014/main" id="{FAB60F18-2103-0921-C0FE-17A40120CAC8}"/>
              </a:ext>
            </a:extLst>
          </p:cNvPr>
          <p:cNvGrpSpPr/>
          <p:nvPr/>
        </p:nvGrpSpPr>
        <p:grpSpPr>
          <a:xfrm>
            <a:off x="1670557" y="1560721"/>
            <a:ext cx="3450954" cy="3931786"/>
            <a:chOff x="1670557" y="1560721"/>
            <a:chExt cx="3450954" cy="3931786"/>
          </a:xfrm>
        </p:grpSpPr>
        <p:pic>
          <p:nvPicPr>
            <p:cNvPr id="19" name="Picture 18">
              <a:extLst>
                <a:ext uri="{FF2B5EF4-FFF2-40B4-BE49-F238E27FC236}">
                  <a16:creationId xmlns:a16="http://schemas.microsoft.com/office/drawing/2014/main" id="{46A3E575-3D55-E1BD-7A52-A31D51BB021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8011115">
              <a:off x="1530558" y="3619218"/>
              <a:ext cx="2053508" cy="1693069"/>
            </a:xfrm>
            <a:prstGeom prst="rect">
              <a:avLst/>
            </a:prstGeom>
          </p:spPr>
        </p:pic>
        <p:pic>
          <p:nvPicPr>
            <p:cNvPr id="21" name="Picture 20">
              <a:extLst>
                <a:ext uri="{FF2B5EF4-FFF2-40B4-BE49-F238E27FC236}">
                  <a16:creationId xmlns:a16="http://schemas.microsoft.com/office/drawing/2014/main" id="{C5A6F90E-6D5E-6465-099F-CF4ED60F0521}"/>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2508702" y="2810964"/>
              <a:ext cx="1443162" cy="1082372"/>
            </a:xfrm>
            <a:prstGeom prst="rect">
              <a:avLst/>
            </a:prstGeom>
            <a:noFill/>
            <a:effectLst>
              <a:softEdge rad="0"/>
            </a:effectLst>
          </p:spPr>
        </p:pic>
        <p:pic>
          <p:nvPicPr>
            <p:cNvPr id="53" name="Picture 52">
              <a:extLst>
                <a:ext uri="{FF2B5EF4-FFF2-40B4-BE49-F238E27FC236}">
                  <a16:creationId xmlns:a16="http://schemas.microsoft.com/office/drawing/2014/main" id="{F7781FDC-7AA0-B882-3970-87E30A9D6CB8}"/>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0" b="99405" l="0" r="100000">
                          <a14:foregroundMark x1="58800" y1="86657" x2="61824" y2="99405"/>
                        </a14:backgroundRemoval>
                      </a14:imgEffect>
                    </a14:imgLayer>
                  </a14:imgProps>
                </a:ext>
                <a:ext uri="{28A0092B-C50C-407E-A947-70E740481C1C}">
                  <a14:useLocalDpi xmlns:a14="http://schemas.microsoft.com/office/drawing/2010/main" val="0"/>
                </a:ext>
              </a:extLst>
            </a:blip>
            <a:srcRect t="3121" r="11356" b="12286"/>
            <a:stretch/>
          </p:blipFill>
          <p:spPr>
            <a:xfrm rot="20271229">
              <a:off x="3887640" y="1949884"/>
              <a:ext cx="1233871" cy="1176889"/>
            </a:xfrm>
            <a:prstGeom prst="rect">
              <a:avLst/>
            </a:prstGeom>
          </p:spPr>
        </p:pic>
        <p:sp>
          <p:nvSpPr>
            <p:cNvPr id="55" name="TextBox 54">
              <a:extLst>
                <a:ext uri="{FF2B5EF4-FFF2-40B4-BE49-F238E27FC236}">
                  <a16:creationId xmlns:a16="http://schemas.microsoft.com/office/drawing/2014/main" id="{1BD8F987-FC7F-EF2A-E54D-2182DED27268}"/>
                </a:ext>
              </a:extLst>
            </p:cNvPr>
            <p:cNvSpPr txBox="1"/>
            <p:nvPr/>
          </p:nvSpPr>
          <p:spPr>
            <a:xfrm rot="18436920">
              <a:off x="1518112" y="3765129"/>
              <a:ext cx="651140" cy="346249"/>
            </a:xfrm>
            <a:prstGeom prst="rect">
              <a:avLst/>
            </a:prstGeom>
            <a:noFill/>
          </p:spPr>
          <p:txBody>
            <a:bodyPr wrap="none" rtlCol="0">
              <a:spAutoFit/>
            </a:bodyPr>
            <a:lstStyle/>
            <a:p>
              <a:pPr>
                <a:spcAft>
                  <a:spcPts val="900"/>
                </a:spcAft>
              </a:pPr>
              <a:r>
                <a:rPr lang="en-US" sz="1650" dirty="0">
                  <a:latin typeface="Verdana"/>
                  <a:cs typeface="Verdana"/>
                </a:rPr>
                <a:t>DNA</a:t>
              </a:r>
            </a:p>
          </p:txBody>
        </p:sp>
        <p:sp>
          <p:nvSpPr>
            <p:cNvPr id="56" name="TextBox 55">
              <a:extLst>
                <a:ext uri="{FF2B5EF4-FFF2-40B4-BE49-F238E27FC236}">
                  <a16:creationId xmlns:a16="http://schemas.microsoft.com/office/drawing/2014/main" id="{10BA8BC7-F451-EFA0-454F-818D569549B0}"/>
                </a:ext>
              </a:extLst>
            </p:cNvPr>
            <p:cNvSpPr txBox="1"/>
            <p:nvPr/>
          </p:nvSpPr>
          <p:spPr>
            <a:xfrm rot="18996370">
              <a:off x="2124799" y="2560389"/>
              <a:ext cx="933269" cy="346249"/>
            </a:xfrm>
            <a:prstGeom prst="rect">
              <a:avLst/>
            </a:prstGeom>
            <a:noFill/>
          </p:spPr>
          <p:txBody>
            <a:bodyPr wrap="none" rtlCol="0">
              <a:spAutoFit/>
            </a:bodyPr>
            <a:lstStyle/>
            <a:p>
              <a:pPr>
                <a:spcAft>
                  <a:spcPts val="900"/>
                </a:spcAft>
              </a:pPr>
              <a:r>
                <a:rPr lang="en-US" sz="1650" dirty="0">
                  <a:latin typeface="Verdana"/>
                  <a:cs typeface="Verdana"/>
                </a:rPr>
                <a:t>neuron</a:t>
              </a:r>
            </a:p>
          </p:txBody>
        </p:sp>
        <p:sp>
          <p:nvSpPr>
            <p:cNvPr id="57" name="TextBox 56">
              <a:extLst>
                <a:ext uri="{FF2B5EF4-FFF2-40B4-BE49-F238E27FC236}">
                  <a16:creationId xmlns:a16="http://schemas.microsoft.com/office/drawing/2014/main" id="{25AF9574-7C7B-F100-EEDF-C2205708010B}"/>
                </a:ext>
              </a:extLst>
            </p:cNvPr>
            <p:cNvSpPr txBox="1"/>
            <p:nvPr/>
          </p:nvSpPr>
          <p:spPr>
            <a:xfrm rot="20288453">
              <a:off x="3307118" y="1560721"/>
              <a:ext cx="1521570" cy="346249"/>
            </a:xfrm>
            <a:prstGeom prst="rect">
              <a:avLst/>
            </a:prstGeom>
            <a:noFill/>
          </p:spPr>
          <p:txBody>
            <a:bodyPr wrap="none" rtlCol="0">
              <a:spAutoFit/>
            </a:bodyPr>
            <a:lstStyle/>
            <a:p>
              <a:pPr>
                <a:spcAft>
                  <a:spcPts val="900"/>
                </a:spcAft>
              </a:pPr>
              <a:r>
                <a:rPr lang="en-US" sz="1650">
                  <a:latin typeface="Verdana"/>
                  <a:cs typeface="Verdana"/>
                </a:rPr>
                <a:t>100 neurons</a:t>
              </a:r>
              <a:endParaRPr lang="en-US" sz="1650" dirty="0">
                <a:latin typeface="Verdana"/>
                <a:cs typeface="Verdana"/>
              </a:endParaRPr>
            </a:p>
          </p:txBody>
        </p:sp>
      </p:grpSp>
      <p:grpSp>
        <p:nvGrpSpPr>
          <p:cNvPr id="9" name="Group 8">
            <a:extLst>
              <a:ext uri="{FF2B5EF4-FFF2-40B4-BE49-F238E27FC236}">
                <a16:creationId xmlns:a16="http://schemas.microsoft.com/office/drawing/2014/main" id="{E257A0E4-ECCC-5A00-23E6-F90B3412F759}"/>
              </a:ext>
            </a:extLst>
          </p:cNvPr>
          <p:cNvGrpSpPr/>
          <p:nvPr/>
        </p:nvGrpSpPr>
        <p:grpSpPr>
          <a:xfrm>
            <a:off x="5094878" y="1346533"/>
            <a:ext cx="2000932" cy="1577906"/>
            <a:chOff x="5094878" y="1346533"/>
            <a:chExt cx="2000932" cy="1577906"/>
          </a:xfrm>
        </p:grpSpPr>
        <p:pic>
          <p:nvPicPr>
            <p:cNvPr id="54" name="Picture 2" descr="C:\Users\cheryl\Desktop\MPlayers.png">
              <a:extLst>
                <a:ext uri="{FF2B5EF4-FFF2-40B4-BE49-F238E27FC236}">
                  <a16:creationId xmlns:a16="http://schemas.microsoft.com/office/drawing/2014/main" id="{5CD95A5D-4AF4-529E-AC46-A2FFA41258C8}"/>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4715" b="68983" l="8275" r="100000">
                          <a14:foregroundMark x1="36092" y1="7692" x2="33627" y2="8437"/>
                        </a14:backgroundRemoval>
                      </a14:imgEffect>
                      <a14:imgEffect>
                        <a14:brightnessContrast bright="-13000" contrast="39000"/>
                      </a14:imgEffect>
                    </a14:imgLayer>
                  </a14:imgProps>
                </a:ext>
              </a:extLst>
            </a:blip>
            <a:srcRect t="-1" b="29508"/>
            <a:stretch/>
          </p:blipFill>
          <p:spPr bwMode="auto">
            <a:xfrm>
              <a:off x="5400293" y="1492758"/>
              <a:ext cx="1485822" cy="1431681"/>
            </a:xfrm>
            <a:prstGeom prst="rect">
              <a:avLst/>
            </a:prstGeom>
            <a:noFill/>
            <a:ln w="9525">
              <a:noFill/>
              <a:miter lim="800000"/>
              <a:headEnd/>
              <a:tailEnd/>
            </a:ln>
          </p:spPr>
        </p:pic>
        <p:sp>
          <p:nvSpPr>
            <p:cNvPr id="58" name="TextBox 57">
              <a:extLst>
                <a:ext uri="{FF2B5EF4-FFF2-40B4-BE49-F238E27FC236}">
                  <a16:creationId xmlns:a16="http://schemas.microsoft.com/office/drawing/2014/main" id="{9AE6CC91-105D-F116-7914-2A0B2497008A}"/>
                </a:ext>
              </a:extLst>
            </p:cNvPr>
            <p:cNvSpPr txBox="1"/>
            <p:nvPr/>
          </p:nvSpPr>
          <p:spPr>
            <a:xfrm>
              <a:off x="5094878" y="1346533"/>
              <a:ext cx="2000932" cy="346249"/>
            </a:xfrm>
            <a:prstGeom prst="rect">
              <a:avLst/>
            </a:prstGeom>
            <a:noFill/>
          </p:spPr>
          <p:txBody>
            <a:bodyPr wrap="none" rtlCol="0">
              <a:spAutoFit/>
            </a:bodyPr>
            <a:lstStyle/>
            <a:p>
              <a:pPr>
                <a:spcAft>
                  <a:spcPts val="900"/>
                </a:spcAft>
              </a:pPr>
              <a:r>
                <a:rPr lang="en-US" sz="1650" dirty="0">
                  <a:latin typeface="Verdana"/>
                  <a:cs typeface="Verdana"/>
                </a:rPr>
                <a:t>layers &amp; columns</a:t>
              </a:r>
            </a:p>
          </p:txBody>
        </p:sp>
      </p:grpSp>
      <p:grpSp>
        <p:nvGrpSpPr>
          <p:cNvPr id="8" name="Group 7">
            <a:extLst>
              <a:ext uri="{FF2B5EF4-FFF2-40B4-BE49-F238E27FC236}">
                <a16:creationId xmlns:a16="http://schemas.microsoft.com/office/drawing/2014/main" id="{DF3D6150-D63A-DE6E-FF32-9FB5B10C52E3}"/>
              </a:ext>
            </a:extLst>
          </p:cNvPr>
          <p:cNvGrpSpPr/>
          <p:nvPr/>
        </p:nvGrpSpPr>
        <p:grpSpPr>
          <a:xfrm>
            <a:off x="7218815" y="1655392"/>
            <a:ext cx="3396676" cy="3789897"/>
            <a:chOff x="7218815" y="1655392"/>
            <a:chExt cx="3396676" cy="3789897"/>
          </a:xfrm>
        </p:grpSpPr>
        <p:pic>
          <p:nvPicPr>
            <p:cNvPr id="23" name="Picture 22">
              <a:extLst>
                <a:ext uri="{FF2B5EF4-FFF2-40B4-BE49-F238E27FC236}">
                  <a16:creationId xmlns:a16="http://schemas.microsoft.com/office/drawing/2014/main" id="{C0DB3A96-F4CF-CAC4-2B35-084BC1FF2CE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931947" y="4462803"/>
              <a:ext cx="1683544" cy="982486"/>
            </a:xfrm>
            <a:prstGeom prst="rect">
              <a:avLst/>
            </a:prstGeom>
          </p:spPr>
        </p:pic>
        <p:pic>
          <p:nvPicPr>
            <p:cNvPr id="24" name="Picture 23">
              <a:extLst>
                <a:ext uri="{FF2B5EF4-FFF2-40B4-BE49-F238E27FC236}">
                  <a16:creationId xmlns:a16="http://schemas.microsoft.com/office/drawing/2014/main" id="{A825F6EE-A193-881D-44D6-F1FCB4E3A69C}"/>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8223654" y="2892021"/>
              <a:ext cx="1739755" cy="1304816"/>
            </a:xfrm>
            <a:prstGeom prst="rect">
              <a:avLst/>
            </a:prstGeom>
          </p:spPr>
        </p:pic>
        <p:pic>
          <p:nvPicPr>
            <p:cNvPr id="51" name="Picture 4">
              <a:extLst>
                <a:ext uri="{FF2B5EF4-FFF2-40B4-BE49-F238E27FC236}">
                  <a16:creationId xmlns:a16="http://schemas.microsoft.com/office/drawing/2014/main" id="{60E8B568-EE68-03CA-66D7-5FBD0359329E}"/>
                </a:ext>
              </a:extLst>
            </p:cNvPr>
            <p:cNvPicPr>
              <a:picLocks noChangeAspect="1" noChangeArrowheads="1"/>
            </p:cNvPicPr>
            <p:nvPr/>
          </p:nvPicPr>
          <p:blipFill rotWithShape="1">
            <a:blip r:embed="rId16">
              <a:extLst>
                <a:ext uri="{BEBA8EAE-BF5A-486C-A8C5-ECC9F3942E4B}">
                  <a14:imgProps xmlns:a14="http://schemas.microsoft.com/office/drawing/2010/main">
                    <a14:imgLayer r:embed="rId17">
                      <a14:imgEffect>
                        <a14:backgroundRemoval t="0" b="100000" l="0" r="100000">
                          <a14:foregroundMark x1="17417" y1="17794" x2="5667" y2="58529"/>
                          <a14:foregroundMark x1="41333" y1="14412" x2="43583" y2="28235"/>
                          <a14:foregroundMark x1="74750" y1="21324" x2="68083" y2="39118"/>
                          <a14:foregroundMark x1="89417" y1="10441" x2="96167" y2="27794"/>
                          <a14:foregroundMark x1="97000" y1="42647" x2="93917" y2="55000"/>
                          <a14:foregroundMark x1="82083" y1="84853" x2="66917" y2="87353"/>
                          <a14:foregroundMark x1="88833" y1="30294" x2="90000" y2="34706"/>
                          <a14:foregroundMark x1="92500" y1="79853" x2="93333" y2="96765"/>
                          <a14:foregroundMark x1="43333" y1="76912" x2="43000" y2="95735"/>
                        </a14:backgroundRemoval>
                      </a14:imgEffect>
                    </a14:imgLayer>
                  </a14:imgProps>
                </a:ext>
                <a:ext uri="{28A0092B-C50C-407E-A947-70E740481C1C}">
                  <a14:useLocalDpi xmlns:a14="http://schemas.microsoft.com/office/drawing/2010/main" val="0"/>
                </a:ext>
              </a:extLst>
            </a:blip>
            <a:srcRect r="49168"/>
            <a:stretch/>
          </p:blipFill>
          <p:spPr bwMode="auto">
            <a:xfrm rot="1201429">
              <a:off x="7218815" y="1950847"/>
              <a:ext cx="1048357" cy="11686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9" name="TextBox 58">
              <a:extLst>
                <a:ext uri="{FF2B5EF4-FFF2-40B4-BE49-F238E27FC236}">
                  <a16:creationId xmlns:a16="http://schemas.microsoft.com/office/drawing/2014/main" id="{C1A9E728-E5EB-07ED-E9AD-AD7392226B1E}"/>
                </a:ext>
              </a:extLst>
            </p:cNvPr>
            <p:cNvSpPr txBox="1"/>
            <p:nvPr/>
          </p:nvSpPr>
          <p:spPr>
            <a:xfrm rot="1610623">
              <a:off x="7450817" y="1655392"/>
              <a:ext cx="1500411" cy="346249"/>
            </a:xfrm>
            <a:prstGeom prst="rect">
              <a:avLst/>
            </a:prstGeom>
            <a:noFill/>
          </p:spPr>
          <p:txBody>
            <a:bodyPr wrap="none" rtlCol="0">
              <a:spAutoFit/>
            </a:bodyPr>
            <a:lstStyle/>
            <a:p>
              <a:pPr>
                <a:spcAft>
                  <a:spcPts val="900"/>
                </a:spcAft>
              </a:pPr>
              <a:r>
                <a:rPr lang="en-US" sz="1650" dirty="0">
                  <a:latin typeface="Verdana"/>
                  <a:cs typeface="Verdana"/>
                </a:rPr>
                <a:t>within-areas</a:t>
              </a:r>
            </a:p>
          </p:txBody>
        </p:sp>
        <p:sp>
          <p:nvSpPr>
            <p:cNvPr id="60" name="TextBox 59">
              <a:extLst>
                <a:ext uri="{FF2B5EF4-FFF2-40B4-BE49-F238E27FC236}">
                  <a16:creationId xmlns:a16="http://schemas.microsoft.com/office/drawing/2014/main" id="{7EC023A2-7E56-88BA-D467-43FED68A43FF}"/>
                </a:ext>
              </a:extLst>
            </p:cNvPr>
            <p:cNvSpPr txBox="1"/>
            <p:nvPr/>
          </p:nvSpPr>
          <p:spPr>
            <a:xfrm rot="1811683">
              <a:off x="9099309" y="2696201"/>
              <a:ext cx="1375313" cy="346249"/>
            </a:xfrm>
            <a:prstGeom prst="rect">
              <a:avLst/>
            </a:prstGeom>
            <a:noFill/>
          </p:spPr>
          <p:txBody>
            <a:bodyPr wrap="none" rtlCol="0">
              <a:spAutoFit/>
            </a:bodyPr>
            <a:lstStyle/>
            <a:p>
              <a:pPr>
                <a:spcAft>
                  <a:spcPts val="900"/>
                </a:spcAft>
              </a:pPr>
              <a:r>
                <a:rPr lang="en-US" sz="1650">
                  <a:latin typeface="Verdana"/>
                  <a:cs typeface="Verdana"/>
                </a:rPr>
                <a:t>brain areas</a:t>
              </a:r>
              <a:endParaRPr lang="en-US" sz="1650" dirty="0">
                <a:latin typeface="Verdana"/>
                <a:cs typeface="Verdana"/>
              </a:endParaRPr>
            </a:p>
          </p:txBody>
        </p:sp>
        <p:sp>
          <p:nvSpPr>
            <p:cNvPr id="61" name="TextBox 60">
              <a:extLst>
                <a:ext uri="{FF2B5EF4-FFF2-40B4-BE49-F238E27FC236}">
                  <a16:creationId xmlns:a16="http://schemas.microsoft.com/office/drawing/2014/main" id="{EA53459B-579A-B595-76CC-97FFA525FC50}"/>
                </a:ext>
              </a:extLst>
            </p:cNvPr>
            <p:cNvSpPr txBox="1"/>
            <p:nvPr/>
          </p:nvSpPr>
          <p:spPr>
            <a:xfrm>
              <a:off x="9075374" y="4142587"/>
              <a:ext cx="1103315" cy="346249"/>
            </a:xfrm>
            <a:prstGeom prst="rect">
              <a:avLst/>
            </a:prstGeom>
            <a:noFill/>
          </p:spPr>
          <p:txBody>
            <a:bodyPr wrap="none" rtlCol="0">
              <a:spAutoFit/>
            </a:bodyPr>
            <a:lstStyle/>
            <a:p>
              <a:pPr>
                <a:spcAft>
                  <a:spcPts val="900"/>
                </a:spcAft>
              </a:pPr>
              <a:r>
                <a:rPr lang="en-US" sz="1650" dirty="0">
                  <a:latin typeface="Verdana"/>
                  <a:cs typeface="Verdana"/>
                </a:rPr>
                <a:t>behavior</a:t>
              </a:r>
            </a:p>
          </p:txBody>
        </p:sp>
      </p:grpSp>
      <p:sp>
        <p:nvSpPr>
          <p:cNvPr id="5" name="TextBox 4">
            <a:extLst>
              <a:ext uri="{FF2B5EF4-FFF2-40B4-BE49-F238E27FC236}">
                <a16:creationId xmlns:a16="http://schemas.microsoft.com/office/drawing/2014/main" id="{7D565FB5-AB13-0DC6-CE1B-526D82FF9F3C}"/>
              </a:ext>
            </a:extLst>
          </p:cNvPr>
          <p:cNvSpPr txBox="1"/>
          <p:nvPr/>
        </p:nvSpPr>
        <p:spPr>
          <a:xfrm>
            <a:off x="2249354" y="262609"/>
            <a:ext cx="7906652" cy="461665"/>
          </a:xfrm>
          <a:prstGeom prst="rect">
            <a:avLst/>
          </a:prstGeom>
          <a:noFill/>
        </p:spPr>
        <p:txBody>
          <a:bodyPr wrap="none" rtlCol="0">
            <a:spAutoFit/>
          </a:bodyPr>
          <a:lstStyle/>
          <a:p>
            <a:r>
              <a:rPr lang="en-US" sz="2400" b="1" dirty="0"/>
              <a:t>From Genes to Behavior: The Mesoscale Bridge of layer fMRI</a:t>
            </a:r>
          </a:p>
        </p:txBody>
      </p:sp>
    </p:spTree>
    <p:extLst>
      <p:ext uri="{BB962C8B-B14F-4D97-AF65-F5344CB8AC3E}">
        <p14:creationId xmlns:p14="http://schemas.microsoft.com/office/powerpoint/2010/main" val="1690363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8CB64-406C-F798-2E33-BEB748868E43}"/>
            </a:ext>
          </a:extLst>
        </p:cNvPr>
        <p:cNvGrpSpPr/>
        <p:nvPr/>
      </p:nvGrpSpPr>
      <p:grpSpPr>
        <a:xfrm>
          <a:off x="0" y="0"/>
          <a:ext cx="0" cy="0"/>
          <a:chOff x="0" y="0"/>
          <a:chExt cx="0" cy="0"/>
        </a:xfrm>
      </p:grpSpPr>
      <p:grpSp>
        <p:nvGrpSpPr>
          <p:cNvPr id="28" name="Group 27">
            <a:extLst>
              <a:ext uri="{FF2B5EF4-FFF2-40B4-BE49-F238E27FC236}">
                <a16:creationId xmlns:a16="http://schemas.microsoft.com/office/drawing/2014/main" id="{C45C8BE8-2515-C25C-06C3-2C26E3329750}"/>
              </a:ext>
            </a:extLst>
          </p:cNvPr>
          <p:cNvGrpSpPr/>
          <p:nvPr/>
        </p:nvGrpSpPr>
        <p:grpSpPr>
          <a:xfrm>
            <a:off x="191685" y="1946013"/>
            <a:ext cx="11403967" cy="4802808"/>
            <a:chOff x="1657692" y="1378226"/>
            <a:chExt cx="11403967" cy="4802808"/>
          </a:xfrm>
        </p:grpSpPr>
        <p:cxnSp>
          <p:nvCxnSpPr>
            <p:cNvPr id="5" name="Straight Connector 4">
              <a:extLst>
                <a:ext uri="{FF2B5EF4-FFF2-40B4-BE49-F238E27FC236}">
                  <a16:creationId xmlns:a16="http://schemas.microsoft.com/office/drawing/2014/main" id="{A56DEEAE-B927-61BD-D017-E64D84EC4CE0}"/>
                </a:ext>
              </a:extLst>
            </p:cNvPr>
            <p:cNvCxnSpPr/>
            <p:nvPr/>
          </p:nvCxnSpPr>
          <p:spPr>
            <a:xfrm>
              <a:off x="2690191" y="1378226"/>
              <a:ext cx="0" cy="4094922"/>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72E628CA-37BD-2BE6-412C-88671CD19E80}"/>
                </a:ext>
              </a:extLst>
            </p:cNvPr>
            <p:cNvCxnSpPr>
              <a:cxnSpLocks/>
            </p:cNvCxnSpPr>
            <p:nvPr/>
          </p:nvCxnSpPr>
          <p:spPr>
            <a:xfrm flipH="1">
              <a:off x="2690192" y="5473148"/>
              <a:ext cx="10371467"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8434BB5-C32B-0B4D-7DD9-A05C88AFD466}"/>
                </a:ext>
              </a:extLst>
            </p:cNvPr>
            <p:cNvSpPr txBox="1"/>
            <p:nvPr/>
          </p:nvSpPr>
          <p:spPr>
            <a:xfrm rot="16200000">
              <a:off x="953268" y="2971490"/>
              <a:ext cx="2116733" cy="707886"/>
            </a:xfrm>
            <a:prstGeom prst="rect">
              <a:avLst/>
            </a:prstGeom>
            <a:noFill/>
          </p:spPr>
          <p:txBody>
            <a:bodyPr wrap="none" rtlCol="0">
              <a:spAutoFit/>
            </a:bodyPr>
            <a:lstStyle/>
            <a:p>
              <a:r>
                <a:rPr lang="en-US" sz="4000" dirty="0"/>
                <a:t>Coverage</a:t>
              </a:r>
            </a:p>
          </p:txBody>
        </p:sp>
        <p:sp>
          <p:nvSpPr>
            <p:cNvPr id="9" name="TextBox 8">
              <a:extLst>
                <a:ext uri="{FF2B5EF4-FFF2-40B4-BE49-F238E27FC236}">
                  <a16:creationId xmlns:a16="http://schemas.microsoft.com/office/drawing/2014/main" id="{5281FAFF-0D49-C0BA-3D8A-65EAD9C1B138}"/>
                </a:ext>
              </a:extLst>
            </p:cNvPr>
            <p:cNvSpPr txBox="1"/>
            <p:nvPr/>
          </p:nvSpPr>
          <p:spPr>
            <a:xfrm>
              <a:off x="4298447" y="5473148"/>
              <a:ext cx="2395784" cy="707886"/>
            </a:xfrm>
            <a:prstGeom prst="rect">
              <a:avLst/>
            </a:prstGeom>
            <a:noFill/>
          </p:spPr>
          <p:txBody>
            <a:bodyPr wrap="none" rtlCol="0">
              <a:spAutoFit/>
            </a:bodyPr>
            <a:lstStyle/>
            <a:p>
              <a:r>
                <a:rPr lang="en-US" sz="4000" dirty="0"/>
                <a:t>Resolution</a:t>
              </a:r>
            </a:p>
          </p:txBody>
        </p:sp>
      </p:grpSp>
      <p:pic>
        <p:nvPicPr>
          <p:cNvPr id="11" name="Picture 10">
            <a:extLst>
              <a:ext uri="{FF2B5EF4-FFF2-40B4-BE49-F238E27FC236}">
                <a16:creationId xmlns:a16="http://schemas.microsoft.com/office/drawing/2014/main" id="{6C8CADE6-FB65-EA57-DEB3-E13F5F05DB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3354" y="4283855"/>
            <a:ext cx="2053508" cy="1693069"/>
          </a:xfrm>
          <a:prstGeom prst="rect">
            <a:avLst/>
          </a:prstGeom>
        </p:spPr>
      </p:pic>
      <p:pic>
        <p:nvPicPr>
          <p:cNvPr id="12" name="Picture 11">
            <a:extLst>
              <a:ext uri="{FF2B5EF4-FFF2-40B4-BE49-F238E27FC236}">
                <a16:creationId xmlns:a16="http://schemas.microsoft.com/office/drawing/2014/main" id="{4199E96B-EDAD-115C-880A-E8EF0BB15E1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8759499" y="4958563"/>
            <a:ext cx="1443162" cy="1082372"/>
          </a:xfrm>
          <a:prstGeom prst="rect">
            <a:avLst/>
          </a:prstGeom>
          <a:noFill/>
          <a:effectLst>
            <a:softEdge rad="0"/>
          </a:effectLst>
        </p:spPr>
      </p:pic>
      <p:pic>
        <p:nvPicPr>
          <p:cNvPr id="13" name="Picture 12">
            <a:extLst>
              <a:ext uri="{FF2B5EF4-FFF2-40B4-BE49-F238E27FC236}">
                <a16:creationId xmlns:a16="http://schemas.microsoft.com/office/drawing/2014/main" id="{C3BB6946-48A4-F953-0A3A-A147EF6A3A9A}"/>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0" b="99405" l="0" r="100000">
                        <a14:foregroundMark x1="58800" y1="86657" x2="61824" y2="99405"/>
                      </a14:backgroundRemoval>
                    </a14:imgEffect>
                  </a14:imgLayer>
                </a14:imgProps>
              </a:ext>
              <a:ext uri="{28A0092B-C50C-407E-A947-70E740481C1C}">
                <a14:useLocalDpi xmlns:a14="http://schemas.microsoft.com/office/drawing/2010/main" val="0"/>
              </a:ext>
            </a:extLst>
          </a:blip>
          <a:srcRect t="3121" r="11356" b="12286"/>
          <a:stretch/>
        </p:blipFill>
        <p:spPr>
          <a:xfrm>
            <a:off x="7523760" y="4438203"/>
            <a:ext cx="1233871" cy="1176889"/>
          </a:xfrm>
          <a:prstGeom prst="rect">
            <a:avLst/>
          </a:prstGeom>
        </p:spPr>
      </p:pic>
      <p:sp>
        <p:nvSpPr>
          <p:cNvPr id="14" name="TextBox 13">
            <a:extLst>
              <a:ext uri="{FF2B5EF4-FFF2-40B4-BE49-F238E27FC236}">
                <a16:creationId xmlns:a16="http://schemas.microsoft.com/office/drawing/2014/main" id="{A3BA79ED-8837-96E3-3410-21B5115E7EAD}"/>
              </a:ext>
            </a:extLst>
          </p:cNvPr>
          <p:cNvSpPr txBox="1"/>
          <p:nvPr/>
        </p:nvSpPr>
        <p:spPr>
          <a:xfrm>
            <a:off x="10829191" y="3873595"/>
            <a:ext cx="651140" cy="346249"/>
          </a:xfrm>
          <a:prstGeom prst="rect">
            <a:avLst/>
          </a:prstGeom>
          <a:noFill/>
        </p:spPr>
        <p:txBody>
          <a:bodyPr wrap="none" rtlCol="0">
            <a:spAutoFit/>
          </a:bodyPr>
          <a:lstStyle/>
          <a:p>
            <a:pPr>
              <a:spcAft>
                <a:spcPts val="900"/>
              </a:spcAft>
            </a:pPr>
            <a:r>
              <a:rPr lang="en-US" sz="1650" dirty="0">
                <a:latin typeface="Verdana"/>
                <a:cs typeface="Verdana"/>
              </a:rPr>
              <a:t>DNA</a:t>
            </a:r>
          </a:p>
        </p:txBody>
      </p:sp>
      <p:sp>
        <p:nvSpPr>
          <p:cNvPr id="15" name="TextBox 14">
            <a:extLst>
              <a:ext uri="{FF2B5EF4-FFF2-40B4-BE49-F238E27FC236}">
                <a16:creationId xmlns:a16="http://schemas.microsoft.com/office/drawing/2014/main" id="{B59677D9-E914-63C3-7986-174CA68FDD02}"/>
              </a:ext>
            </a:extLst>
          </p:cNvPr>
          <p:cNvSpPr txBox="1"/>
          <p:nvPr/>
        </p:nvSpPr>
        <p:spPr>
          <a:xfrm>
            <a:off x="9012870" y="4504039"/>
            <a:ext cx="933269" cy="346249"/>
          </a:xfrm>
          <a:prstGeom prst="rect">
            <a:avLst/>
          </a:prstGeom>
          <a:noFill/>
        </p:spPr>
        <p:txBody>
          <a:bodyPr wrap="none" rtlCol="0">
            <a:spAutoFit/>
          </a:bodyPr>
          <a:lstStyle/>
          <a:p>
            <a:pPr>
              <a:spcAft>
                <a:spcPts val="900"/>
              </a:spcAft>
            </a:pPr>
            <a:r>
              <a:rPr lang="en-US" sz="1650" dirty="0">
                <a:latin typeface="Verdana"/>
                <a:cs typeface="Verdana"/>
              </a:rPr>
              <a:t>neuron</a:t>
            </a:r>
          </a:p>
        </p:txBody>
      </p:sp>
      <p:sp>
        <p:nvSpPr>
          <p:cNvPr id="16" name="TextBox 15">
            <a:extLst>
              <a:ext uri="{FF2B5EF4-FFF2-40B4-BE49-F238E27FC236}">
                <a16:creationId xmlns:a16="http://schemas.microsoft.com/office/drawing/2014/main" id="{211F785E-5CCA-3854-18A5-86CAC5B72BDA}"/>
              </a:ext>
            </a:extLst>
          </p:cNvPr>
          <p:cNvSpPr txBox="1"/>
          <p:nvPr/>
        </p:nvSpPr>
        <p:spPr>
          <a:xfrm>
            <a:off x="7379910" y="4043449"/>
            <a:ext cx="1521570" cy="346249"/>
          </a:xfrm>
          <a:prstGeom prst="rect">
            <a:avLst/>
          </a:prstGeom>
          <a:noFill/>
        </p:spPr>
        <p:txBody>
          <a:bodyPr wrap="none" rtlCol="0">
            <a:spAutoFit/>
          </a:bodyPr>
          <a:lstStyle/>
          <a:p>
            <a:pPr>
              <a:spcAft>
                <a:spcPts val="900"/>
              </a:spcAft>
            </a:pPr>
            <a:r>
              <a:rPr lang="en-US" sz="1650" dirty="0">
                <a:latin typeface="Verdana"/>
                <a:cs typeface="Verdana"/>
              </a:rPr>
              <a:t>100 neurons</a:t>
            </a:r>
          </a:p>
        </p:txBody>
      </p:sp>
      <p:pic>
        <p:nvPicPr>
          <p:cNvPr id="18" name="Picture 2" descr="C:\Users\cheryl\Desktop\MPlayers.png">
            <a:extLst>
              <a:ext uri="{FF2B5EF4-FFF2-40B4-BE49-F238E27FC236}">
                <a16:creationId xmlns:a16="http://schemas.microsoft.com/office/drawing/2014/main" id="{97ED030E-CEA2-8CFD-91BE-E8487B267690}"/>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4715" b="68983" l="8275" r="100000">
                        <a14:foregroundMark x1="36092" y1="7692" x2="33627" y2="8437"/>
                      </a14:backgroundRemoval>
                    </a14:imgEffect>
                    <a14:imgEffect>
                      <a14:brightnessContrast bright="-13000" contrast="39000"/>
                    </a14:imgEffect>
                  </a14:imgLayer>
                </a14:imgProps>
              </a:ext>
            </a:extLst>
          </a:blip>
          <a:srcRect t="-1" b="29508"/>
          <a:stretch/>
        </p:blipFill>
        <p:spPr bwMode="auto">
          <a:xfrm>
            <a:off x="4961816" y="1599926"/>
            <a:ext cx="1485822" cy="1431681"/>
          </a:xfrm>
          <a:prstGeom prst="rect">
            <a:avLst/>
          </a:prstGeom>
          <a:noFill/>
          <a:ln w="9525">
            <a:noFill/>
            <a:miter lim="800000"/>
            <a:headEnd/>
            <a:tailEnd/>
          </a:ln>
        </p:spPr>
      </p:pic>
      <p:sp>
        <p:nvSpPr>
          <p:cNvPr id="19" name="TextBox 18">
            <a:extLst>
              <a:ext uri="{FF2B5EF4-FFF2-40B4-BE49-F238E27FC236}">
                <a16:creationId xmlns:a16="http://schemas.microsoft.com/office/drawing/2014/main" id="{FFCA2D19-91A7-4B33-3453-A5308A8DBDFE}"/>
              </a:ext>
            </a:extLst>
          </p:cNvPr>
          <p:cNvSpPr txBox="1"/>
          <p:nvPr/>
        </p:nvSpPr>
        <p:spPr>
          <a:xfrm>
            <a:off x="4769389" y="2908206"/>
            <a:ext cx="2000932" cy="346249"/>
          </a:xfrm>
          <a:prstGeom prst="rect">
            <a:avLst/>
          </a:prstGeom>
          <a:noFill/>
        </p:spPr>
        <p:txBody>
          <a:bodyPr wrap="none" rtlCol="0">
            <a:spAutoFit/>
          </a:bodyPr>
          <a:lstStyle/>
          <a:p>
            <a:pPr>
              <a:spcAft>
                <a:spcPts val="900"/>
              </a:spcAft>
            </a:pPr>
            <a:r>
              <a:rPr lang="en-US" sz="1650" dirty="0">
                <a:latin typeface="Verdana"/>
                <a:cs typeface="Verdana"/>
              </a:rPr>
              <a:t>layers &amp; columns</a:t>
            </a:r>
          </a:p>
        </p:txBody>
      </p:sp>
      <p:pic>
        <p:nvPicPr>
          <p:cNvPr id="21" name="Picture 20">
            <a:extLst>
              <a:ext uri="{FF2B5EF4-FFF2-40B4-BE49-F238E27FC236}">
                <a16:creationId xmlns:a16="http://schemas.microsoft.com/office/drawing/2014/main" id="{EC05C4E6-CF3A-960F-0EDB-B83C9F97987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59486" y="197746"/>
            <a:ext cx="1683544" cy="982486"/>
          </a:xfrm>
          <a:prstGeom prst="rect">
            <a:avLst/>
          </a:prstGeom>
        </p:spPr>
      </p:pic>
      <p:pic>
        <p:nvPicPr>
          <p:cNvPr id="22" name="Picture 21">
            <a:extLst>
              <a:ext uri="{FF2B5EF4-FFF2-40B4-BE49-F238E27FC236}">
                <a16:creationId xmlns:a16="http://schemas.microsoft.com/office/drawing/2014/main" id="{AF74E2DF-A467-34DD-38E2-4D9C2A93683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437919" y="1653113"/>
            <a:ext cx="1739755" cy="1304816"/>
          </a:xfrm>
          <a:prstGeom prst="rect">
            <a:avLst/>
          </a:prstGeom>
        </p:spPr>
      </p:pic>
      <p:pic>
        <p:nvPicPr>
          <p:cNvPr id="23" name="Picture 4">
            <a:extLst>
              <a:ext uri="{FF2B5EF4-FFF2-40B4-BE49-F238E27FC236}">
                <a16:creationId xmlns:a16="http://schemas.microsoft.com/office/drawing/2014/main" id="{6A1DAB17-516A-FF7E-B7C0-5FCA765CE330}"/>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0" b="100000" l="0" r="100000">
                        <a14:foregroundMark x1="17417" y1="17794" x2="5667" y2="58529"/>
                        <a14:foregroundMark x1="41333" y1="14412" x2="43583" y2="28235"/>
                        <a14:foregroundMark x1="74750" y1="21324" x2="68083" y2="39118"/>
                        <a14:foregroundMark x1="89417" y1="10441" x2="96167" y2="27794"/>
                        <a14:foregroundMark x1="97000" y1="42647" x2="93917" y2="55000"/>
                        <a14:foregroundMark x1="82083" y1="84853" x2="66917" y2="87353"/>
                        <a14:foregroundMark x1="88833" y1="30294" x2="90000" y2="34706"/>
                        <a14:foregroundMark x1="92500" y1="79853" x2="93333" y2="96765"/>
                        <a14:foregroundMark x1="43333" y1="76912" x2="43000" y2="95735"/>
                      </a14:backgroundRemoval>
                    </a14:imgEffect>
                  </a14:imgLayer>
                </a14:imgProps>
              </a:ext>
              <a:ext uri="{28A0092B-C50C-407E-A947-70E740481C1C}">
                <a14:useLocalDpi xmlns:a14="http://schemas.microsoft.com/office/drawing/2010/main" val="0"/>
              </a:ext>
            </a:extLst>
          </a:blip>
          <a:srcRect r="49168"/>
          <a:stretch/>
        </p:blipFill>
        <p:spPr bwMode="auto">
          <a:xfrm>
            <a:off x="3415753" y="1739513"/>
            <a:ext cx="1048357" cy="11686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 name="TextBox 23">
            <a:extLst>
              <a:ext uri="{FF2B5EF4-FFF2-40B4-BE49-F238E27FC236}">
                <a16:creationId xmlns:a16="http://schemas.microsoft.com/office/drawing/2014/main" id="{FDEAE769-DEA7-F3FB-5189-E0EBE3853F6A}"/>
              </a:ext>
            </a:extLst>
          </p:cNvPr>
          <p:cNvSpPr txBox="1"/>
          <p:nvPr/>
        </p:nvSpPr>
        <p:spPr>
          <a:xfrm>
            <a:off x="3223326" y="2858483"/>
            <a:ext cx="1500411" cy="346249"/>
          </a:xfrm>
          <a:prstGeom prst="rect">
            <a:avLst/>
          </a:prstGeom>
          <a:noFill/>
        </p:spPr>
        <p:txBody>
          <a:bodyPr wrap="none" rtlCol="0">
            <a:spAutoFit/>
          </a:bodyPr>
          <a:lstStyle/>
          <a:p>
            <a:pPr>
              <a:spcAft>
                <a:spcPts val="900"/>
              </a:spcAft>
            </a:pPr>
            <a:r>
              <a:rPr lang="en-US" sz="1650" dirty="0">
                <a:latin typeface="Verdana"/>
                <a:cs typeface="Verdana"/>
              </a:rPr>
              <a:t>within-areas</a:t>
            </a:r>
          </a:p>
        </p:txBody>
      </p:sp>
      <p:sp>
        <p:nvSpPr>
          <p:cNvPr id="25" name="TextBox 24">
            <a:extLst>
              <a:ext uri="{FF2B5EF4-FFF2-40B4-BE49-F238E27FC236}">
                <a16:creationId xmlns:a16="http://schemas.microsoft.com/office/drawing/2014/main" id="{C8D1A897-C70A-7049-1C70-3C2C78386D9A}"/>
              </a:ext>
            </a:extLst>
          </p:cNvPr>
          <p:cNvSpPr txBox="1"/>
          <p:nvPr/>
        </p:nvSpPr>
        <p:spPr>
          <a:xfrm>
            <a:off x="1714360" y="2858483"/>
            <a:ext cx="1375313" cy="346249"/>
          </a:xfrm>
          <a:prstGeom prst="rect">
            <a:avLst/>
          </a:prstGeom>
          <a:noFill/>
        </p:spPr>
        <p:txBody>
          <a:bodyPr wrap="none" rtlCol="0">
            <a:spAutoFit/>
          </a:bodyPr>
          <a:lstStyle/>
          <a:p>
            <a:pPr>
              <a:spcAft>
                <a:spcPts val="900"/>
              </a:spcAft>
            </a:pPr>
            <a:r>
              <a:rPr lang="en-US" sz="1650" dirty="0">
                <a:latin typeface="Verdana"/>
                <a:cs typeface="Verdana"/>
              </a:rPr>
              <a:t>brain areas</a:t>
            </a:r>
          </a:p>
        </p:txBody>
      </p:sp>
      <p:sp>
        <p:nvSpPr>
          <p:cNvPr id="26" name="TextBox 25">
            <a:extLst>
              <a:ext uri="{FF2B5EF4-FFF2-40B4-BE49-F238E27FC236}">
                <a16:creationId xmlns:a16="http://schemas.microsoft.com/office/drawing/2014/main" id="{395E8A03-B61B-DC0E-8CD1-5E4232DB9030}"/>
              </a:ext>
            </a:extLst>
          </p:cNvPr>
          <p:cNvSpPr txBox="1"/>
          <p:nvPr/>
        </p:nvSpPr>
        <p:spPr>
          <a:xfrm>
            <a:off x="201118" y="1180232"/>
            <a:ext cx="1103315" cy="346249"/>
          </a:xfrm>
          <a:prstGeom prst="rect">
            <a:avLst/>
          </a:prstGeom>
          <a:noFill/>
        </p:spPr>
        <p:txBody>
          <a:bodyPr wrap="none" rtlCol="0">
            <a:spAutoFit/>
          </a:bodyPr>
          <a:lstStyle/>
          <a:p>
            <a:pPr>
              <a:spcAft>
                <a:spcPts val="900"/>
              </a:spcAft>
            </a:pPr>
            <a:r>
              <a:rPr lang="en-US" sz="1650" dirty="0">
                <a:latin typeface="Verdana"/>
                <a:cs typeface="Verdana"/>
              </a:rPr>
              <a:t>behavior</a:t>
            </a:r>
          </a:p>
        </p:txBody>
      </p:sp>
    </p:spTree>
    <p:extLst>
      <p:ext uri="{BB962C8B-B14F-4D97-AF65-F5344CB8AC3E}">
        <p14:creationId xmlns:p14="http://schemas.microsoft.com/office/powerpoint/2010/main" val="2047977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AC690-C8DF-19FD-EA60-F91279A6CFA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40B63F3-6B43-6328-9FA1-8262406C7E30}"/>
              </a:ext>
            </a:extLst>
          </p:cNvPr>
          <p:cNvSpPr txBox="1"/>
          <p:nvPr/>
        </p:nvSpPr>
        <p:spPr>
          <a:xfrm>
            <a:off x="2017081" y="201881"/>
            <a:ext cx="8495916" cy="6217087"/>
          </a:xfrm>
          <a:prstGeom prst="rect">
            <a:avLst/>
          </a:prstGeom>
          <a:noFill/>
        </p:spPr>
        <p:txBody>
          <a:bodyPr wrap="none" rtlCol="0">
            <a:spAutoFit/>
          </a:bodyPr>
          <a:lstStyle/>
          <a:p>
            <a:r>
              <a:rPr lang="en-US" sz="4000" b="1" dirty="0"/>
              <a:t>What is needed for layer specific fMRI?</a:t>
            </a:r>
          </a:p>
          <a:p>
            <a:endParaRPr lang="en-US" sz="2800" b="1" dirty="0"/>
          </a:p>
          <a:p>
            <a:r>
              <a:rPr lang="en-US" sz="2400" b="1" dirty="0"/>
              <a:t>Small voxels:</a:t>
            </a:r>
          </a:p>
          <a:p>
            <a:pPr marL="285750" indent="-285750">
              <a:buFont typeface="Arial" panose="020B0604020202020204" pitchFamily="34" charset="0"/>
              <a:buChar char="•"/>
            </a:pPr>
            <a:r>
              <a:rPr lang="en-US" b="1" dirty="0">
                <a:solidFill>
                  <a:srgbClr val="0070C0"/>
                </a:solidFill>
              </a:rPr>
              <a:t>&lt; 0.8 mm</a:t>
            </a:r>
          </a:p>
          <a:p>
            <a:pPr marL="285750" indent="-285750">
              <a:buFont typeface="Arial" panose="020B0604020202020204" pitchFamily="34" charset="0"/>
              <a:buChar char="•"/>
            </a:pPr>
            <a:r>
              <a:rPr lang="en-US" b="1" dirty="0">
                <a:solidFill>
                  <a:srgbClr val="0070C0"/>
                </a:solidFill>
              </a:rPr>
              <a:t>Achieved with Multidimensional Acceleration / Parallel Imaging, multi-shot</a:t>
            </a:r>
          </a:p>
          <a:p>
            <a:endParaRPr lang="en-US" sz="2400" b="1" dirty="0"/>
          </a:p>
          <a:p>
            <a:r>
              <a:rPr lang="en-US" sz="2400" b="1" dirty="0"/>
              <a:t>High sensitivity:</a:t>
            </a:r>
          </a:p>
          <a:p>
            <a:pPr marL="285750" lvl="0" indent="-285750">
              <a:buFont typeface="Arial" panose="020B0604020202020204" pitchFamily="34" charset="0"/>
              <a:buChar char="•"/>
            </a:pPr>
            <a:r>
              <a:rPr lang="en-US" b="1" dirty="0">
                <a:solidFill>
                  <a:srgbClr val="0070C0"/>
                </a:solidFill>
              </a:rPr>
              <a:t>SNR proportional to Voxel Volume</a:t>
            </a:r>
          </a:p>
          <a:p>
            <a:pPr marL="285750" lvl="0" indent="-285750">
              <a:buFont typeface="Arial" panose="020B0604020202020204" pitchFamily="34" charset="0"/>
              <a:buChar char="•"/>
            </a:pPr>
            <a:r>
              <a:rPr lang="en-US" b="1" dirty="0">
                <a:solidFill>
                  <a:srgbClr val="0070C0"/>
                </a:solidFill>
              </a:rPr>
              <a:t>@ high res, SNR &gt; 40  after averaging (typically working with SNR &lt; 20)</a:t>
            </a:r>
          </a:p>
          <a:p>
            <a:pPr marL="285750" lvl="0" indent="-285750">
              <a:buFont typeface="Arial" panose="020B0604020202020204" pitchFamily="34" charset="0"/>
              <a:buChar char="•"/>
            </a:pPr>
            <a:r>
              <a:rPr lang="en-US" b="1" dirty="0">
                <a:solidFill>
                  <a:srgbClr val="0070C0"/>
                </a:solidFill>
              </a:rPr>
              <a:t>Achieved with local RF coils or high N arrays, high field ( ≥ 7T)</a:t>
            </a:r>
          </a:p>
          <a:p>
            <a:pPr lvl="0"/>
            <a:endParaRPr lang="en-US" sz="2400" b="1" dirty="0"/>
          </a:p>
          <a:p>
            <a:r>
              <a:rPr lang="en-US" sz="2400" b="1" dirty="0"/>
              <a:t>High specificity:</a:t>
            </a:r>
          </a:p>
          <a:p>
            <a:pPr marL="285750" lvl="0" indent="-285750">
              <a:buFont typeface="Arial" panose="020B0604020202020204" pitchFamily="34" charset="0"/>
              <a:buChar char="•"/>
            </a:pPr>
            <a:r>
              <a:rPr lang="en-US" b="1" dirty="0">
                <a:solidFill>
                  <a:srgbClr val="0070C0"/>
                </a:solidFill>
              </a:rPr>
              <a:t>Spin-echo suffers from some intravascular (large vessel) signal</a:t>
            </a:r>
          </a:p>
          <a:p>
            <a:pPr marL="285750" lvl="0" indent="-285750">
              <a:buFont typeface="Arial" panose="020B0604020202020204" pitchFamily="34" charset="0"/>
              <a:buChar char="•"/>
            </a:pPr>
            <a:r>
              <a:rPr lang="en-US" b="1" dirty="0">
                <a:solidFill>
                  <a:srgbClr val="0070C0"/>
                </a:solidFill>
              </a:rPr>
              <a:t>Arterial Spin Labeling has superior specificity but sensitivity too low</a:t>
            </a:r>
          </a:p>
          <a:p>
            <a:pPr marL="285750" lvl="0" indent="-285750">
              <a:buFont typeface="Arial" panose="020B0604020202020204" pitchFamily="34" charset="0"/>
              <a:buChar char="•"/>
            </a:pPr>
            <a:r>
              <a:rPr lang="en-US" b="1" dirty="0">
                <a:solidFill>
                  <a:srgbClr val="0070C0"/>
                </a:solidFill>
              </a:rPr>
              <a:t>VASO and 3D-GRASE seem best, but VASO suffers from low speed/narrow coverage</a:t>
            </a:r>
          </a:p>
          <a:p>
            <a:pPr lvl="0"/>
            <a:endParaRPr lang="en-US" sz="2400" b="1" dirty="0"/>
          </a:p>
          <a:p>
            <a:r>
              <a:rPr lang="en-US" sz="2400" b="1" dirty="0"/>
              <a:t>Layer segmentation and novel processing:</a:t>
            </a:r>
          </a:p>
          <a:p>
            <a:pPr marL="285750" lvl="0" indent="-285750">
              <a:buFont typeface="Arial" panose="020B0604020202020204" pitchFamily="34" charset="0"/>
              <a:buChar char="•"/>
            </a:pPr>
            <a:r>
              <a:rPr lang="en-US" b="1" dirty="0" err="1">
                <a:solidFill>
                  <a:srgbClr val="0070C0"/>
                </a:solidFill>
              </a:rPr>
              <a:t>LayNii</a:t>
            </a:r>
            <a:r>
              <a:rPr lang="en-US" b="1" dirty="0">
                <a:solidFill>
                  <a:srgbClr val="0070C0"/>
                </a:solidFill>
              </a:rPr>
              <a:t> </a:t>
            </a:r>
          </a:p>
        </p:txBody>
      </p:sp>
    </p:spTree>
    <p:extLst>
      <p:ext uri="{BB962C8B-B14F-4D97-AF65-F5344CB8AC3E}">
        <p14:creationId xmlns:p14="http://schemas.microsoft.com/office/powerpoint/2010/main" val="1065636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7"/>
          <p:cNvSpPr txBox="1"/>
          <p:nvPr/>
        </p:nvSpPr>
        <p:spPr>
          <a:xfrm>
            <a:off x="200652" y="122831"/>
            <a:ext cx="9657026" cy="64629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dirty="0">
                <a:solidFill>
                  <a:schemeClr val="accent5"/>
                </a:solidFill>
                <a:latin typeface="Calibri"/>
                <a:ea typeface="Calibri"/>
                <a:cs typeface="Calibri"/>
                <a:sym typeface="Calibri"/>
              </a:rPr>
              <a:t>Scanners in the NIH Functional MRI Facility </a:t>
            </a:r>
            <a:endParaRPr dirty="0"/>
          </a:p>
        </p:txBody>
      </p:sp>
      <p:pic>
        <p:nvPicPr>
          <p:cNvPr id="138" name="Google Shape;138;p7" descr="A collage of medical equipment&#10;&#10;Description automatically generated"/>
          <p:cNvPicPr preferRelativeResize="0"/>
          <p:nvPr/>
        </p:nvPicPr>
        <p:blipFill rotWithShape="1">
          <a:blip r:embed="rId3">
            <a:alphaModFix/>
          </a:blip>
          <a:srcRect/>
          <a:stretch/>
        </p:blipFill>
        <p:spPr>
          <a:xfrm>
            <a:off x="200655" y="859808"/>
            <a:ext cx="5489332" cy="5875361"/>
          </a:xfrm>
          <a:prstGeom prst="rect">
            <a:avLst/>
          </a:prstGeom>
          <a:noFill/>
          <a:ln>
            <a:noFill/>
          </a:ln>
        </p:spPr>
      </p:pic>
      <p:pic>
        <p:nvPicPr>
          <p:cNvPr id="139" name="Google Shape;139;p7"/>
          <p:cNvPicPr preferRelativeResize="0"/>
          <p:nvPr/>
        </p:nvPicPr>
        <p:blipFill rotWithShape="1">
          <a:blip r:embed="rId4">
            <a:alphaModFix/>
          </a:blip>
          <a:srcRect/>
          <a:stretch/>
        </p:blipFill>
        <p:spPr>
          <a:xfrm>
            <a:off x="5799171" y="859807"/>
            <a:ext cx="6376916" cy="5875361"/>
          </a:xfrm>
          <a:prstGeom prst="rect">
            <a:avLst/>
          </a:prstGeom>
          <a:noFill/>
          <a:ln>
            <a:noFill/>
          </a:ln>
        </p:spPr>
      </p:pic>
      <p:sp>
        <p:nvSpPr>
          <p:cNvPr id="2" name="Frame 1">
            <a:extLst>
              <a:ext uri="{FF2B5EF4-FFF2-40B4-BE49-F238E27FC236}">
                <a16:creationId xmlns:a16="http://schemas.microsoft.com/office/drawing/2014/main" id="{89F1BA11-52E0-C5EB-3211-97B485DA4BEE}"/>
              </a:ext>
            </a:extLst>
          </p:cNvPr>
          <p:cNvSpPr/>
          <p:nvPr/>
        </p:nvSpPr>
        <p:spPr>
          <a:xfrm>
            <a:off x="5689987" y="769163"/>
            <a:ext cx="6502013" cy="3981258"/>
          </a:xfrm>
          <a:prstGeom prst="frame">
            <a:avLst>
              <a:gd name="adj1" fmla="val 2356"/>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9B5EF-C5EC-BD8E-29A2-550989EB02B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3D25102-7E9A-194A-B6FF-52364957D69F}"/>
              </a:ext>
            </a:extLst>
          </p:cNvPr>
          <p:cNvSpPr/>
          <p:nvPr/>
        </p:nvSpPr>
        <p:spPr>
          <a:xfrm>
            <a:off x="4909461" y="139102"/>
            <a:ext cx="2085636" cy="523220"/>
          </a:xfrm>
          <a:prstGeom prst="rect">
            <a:avLst/>
          </a:prstGeom>
        </p:spPr>
        <p:txBody>
          <a:bodyPr wrap="none">
            <a:spAutoFit/>
          </a:bodyPr>
          <a:lstStyle/>
          <a:p>
            <a:pPr algn="ctr"/>
            <a:r>
              <a:rPr lang="en-US" sz="2800" b="1" dirty="0">
                <a:solidFill>
                  <a:srgbClr val="006600"/>
                </a:solidFill>
              </a:rPr>
              <a:t>Renzo Huber</a:t>
            </a:r>
            <a:endParaRPr lang="en-US" sz="2000" b="1" dirty="0">
              <a:solidFill>
                <a:srgbClr val="006600"/>
              </a:solidFill>
            </a:endParaRPr>
          </a:p>
        </p:txBody>
      </p:sp>
      <p:pic>
        <p:nvPicPr>
          <p:cNvPr id="6" name="Picture 5" descr="Laurentius.jpg">
            <a:extLst>
              <a:ext uri="{FF2B5EF4-FFF2-40B4-BE49-F238E27FC236}">
                <a16:creationId xmlns:a16="http://schemas.microsoft.com/office/drawing/2014/main" id="{94A78E10-F691-BEFF-C9E4-EEC87A0886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0464" y="744424"/>
            <a:ext cx="6760611" cy="4507073"/>
          </a:xfrm>
          <a:prstGeom prst="rect">
            <a:avLst/>
          </a:prstGeom>
          <a:ln w="76200" cmpd="sng">
            <a:solidFill>
              <a:srgbClr val="006600"/>
            </a:solidFill>
          </a:ln>
        </p:spPr>
      </p:pic>
      <p:pic>
        <p:nvPicPr>
          <p:cNvPr id="4" name="Picture 3">
            <a:extLst>
              <a:ext uri="{FF2B5EF4-FFF2-40B4-BE49-F238E27FC236}">
                <a16:creationId xmlns:a16="http://schemas.microsoft.com/office/drawing/2014/main" id="{05448F14-4358-F1EB-5B94-4C9580C84F40}"/>
              </a:ext>
            </a:extLst>
          </p:cNvPr>
          <p:cNvPicPr>
            <a:picLocks noChangeAspect="1"/>
          </p:cNvPicPr>
          <p:nvPr/>
        </p:nvPicPr>
        <p:blipFill rotWithShape="1">
          <a:blip r:embed="rId3">
            <a:extLst>
              <a:ext uri="{28A0092B-C50C-407E-A947-70E740481C1C}">
                <a14:useLocalDpi xmlns:a14="http://schemas.microsoft.com/office/drawing/2010/main" val="0"/>
              </a:ext>
            </a:extLst>
          </a:blip>
          <a:srcRect r="60160"/>
          <a:stretch/>
        </p:blipFill>
        <p:spPr>
          <a:xfrm>
            <a:off x="2690464" y="5401629"/>
            <a:ext cx="792692" cy="909258"/>
          </a:xfrm>
          <a:prstGeom prst="rect">
            <a:avLst/>
          </a:prstGeom>
        </p:spPr>
      </p:pic>
      <p:sp>
        <p:nvSpPr>
          <p:cNvPr id="5" name="Content Placeholder 2">
            <a:extLst>
              <a:ext uri="{FF2B5EF4-FFF2-40B4-BE49-F238E27FC236}">
                <a16:creationId xmlns:a16="http://schemas.microsoft.com/office/drawing/2014/main" id="{A94AF3DD-B6B3-DD64-08F0-179E2A19F826}"/>
              </a:ext>
            </a:extLst>
          </p:cNvPr>
          <p:cNvSpPr txBox="1">
            <a:spLocks/>
          </p:cNvSpPr>
          <p:nvPr/>
        </p:nvSpPr>
        <p:spPr>
          <a:xfrm>
            <a:off x="3631302" y="5596170"/>
            <a:ext cx="3609312" cy="714717"/>
          </a:xfrm>
          <a:prstGeom prst="rect">
            <a:avLst/>
          </a:prstGeom>
          <a:effectLst>
            <a:glow rad="127000">
              <a:schemeClr val="accent5">
                <a:lumMod val="50000"/>
              </a:schemeClr>
            </a:glow>
          </a:effectLst>
        </p:spPr>
        <p:txBody>
          <a:bodyPr lIns="76154" tIns="38076" rIns="76154" bIns="38076"/>
          <a:lstStyle>
            <a:lvl1pPr marL="0" indent="0" algn="l" defTabSz="380775" rtl="0" fontAlgn="base">
              <a:spcBef>
                <a:spcPts val="0"/>
              </a:spcBef>
              <a:spcAft>
                <a:spcPts val="500"/>
              </a:spcAft>
              <a:buFont typeface="Arial" pitchFamily="34" charset="0"/>
              <a:buNone/>
              <a:defRPr sz="1800" kern="1200">
                <a:solidFill>
                  <a:schemeClr val="tx1"/>
                </a:solidFill>
                <a:latin typeface="+mn-lt"/>
                <a:ea typeface="ＭＳ Ｐゴシック" pitchFamily="-106" charset="-128"/>
                <a:cs typeface="ＭＳ Ｐゴシック" pitchFamily="-106" charset="-128"/>
              </a:defRPr>
            </a:lvl1pPr>
            <a:lvl2pPr marL="0" indent="0" algn="l" defTabSz="380775" rtl="0" fontAlgn="base">
              <a:spcBef>
                <a:spcPct val="20000"/>
              </a:spcBef>
              <a:spcAft>
                <a:spcPct val="0"/>
              </a:spcAft>
              <a:buFont typeface="Arial" pitchFamily="34" charset="0"/>
              <a:buNone/>
              <a:defRPr sz="1800" kern="1200">
                <a:solidFill>
                  <a:schemeClr val="tx1"/>
                </a:solidFill>
                <a:latin typeface="+mn-lt"/>
                <a:ea typeface="ＭＳ Ｐゴシック" pitchFamily="-106" charset="-128"/>
                <a:cs typeface="+mn-cs"/>
              </a:defRPr>
            </a:lvl2pPr>
            <a:lvl3pPr marL="0" indent="0" algn="l" defTabSz="380775" rtl="0" fontAlgn="base">
              <a:spcBef>
                <a:spcPct val="20000"/>
              </a:spcBef>
              <a:spcAft>
                <a:spcPct val="0"/>
              </a:spcAft>
              <a:buFont typeface="Arial" pitchFamily="34" charset="0"/>
              <a:buNone/>
              <a:defRPr sz="1800" kern="1200">
                <a:solidFill>
                  <a:schemeClr val="tx1"/>
                </a:solidFill>
                <a:latin typeface="+mn-lt"/>
                <a:ea typeface="ＭＳ Ｐゴシック" pitchFamily="-106" charset="-128"/>
                <a:cs typeface="+mn-cs"/>
              </a:defRPr>
            </a:lvl3pPr>
            <a:lvl4pPr marL="0" indent="0" algn="l" defTabSz="380775" rtl="0" fontAlgn="base">
              <a:spcBef>
                <a:spcPct val="20000"/>
              </a:spcBef>
              <a:spcAft>
                <a:spcPct val="0"/>
              </a:spcAft>
              <a:buFont typeface="Arial" pitchFamily="34" charset="0"/>
              <a:buNone/>
              <a:defRPr sz="1800" kern="1200">
                <a:solidFill>
                  <a:schemeClr val="tx1"/>
                </a:solidFill>
                <a:latin typeface="+mn-lt"/>
                <a:ea typeface="ＭＳ Ｐゴシック" pitchFamily="-106" charset="-128"/>
                <a:cs typeface="+mn-cs"/>
              </a:defRPr>
            </a:lvl4pPr>
            <a:lvl5pPr marL="0" indent="0" algn="l" defTabSz="380775" rtl="0" fontAlgn="base">
              <a:spcBef>
                <a:spcPct val="20000"/>
              </a:spcBef>
              <a:spcAft>
                <a:spcPct val="0"/>
              </a:spcAft>
              <a:buFont typeface="Arial" pitchFamily="34" charset="0"/>
              <a:buNone/>
              <a:defRPr sz="1800" kern="1200">
                <a:solidFill>
                  <a:schemeClr val="tx1"/>
                </a:solidFill>
                <a:latin typeface="+mn-lt"/>
                <a:ea typeface="ＭＳ Ｐゴシック" pitchFamily="-106" charset="-128"/>
                <a:cs typeface="+mn-cs"/>
              </a:defRPr>
            </a:lvl5pPr>
            <a:lvl6pPr marL="2094259" indent="-190386" algn="l" defTabSz="380775" rtl="0" eaLnBrk="1" latinLnBrk="0" hangingPunct="1">
              <a:spcBef>
                <a:spcPct val="20000"/>
              </a:spcBef>
              <a:buFont typeface="Arial"/>
              <a:buChar char="•"/>
              <a:defRPr sz="1700" kern="1200">
                <a:solidFill>
                  <a:schemeClr val="tx1"/>
                </a:solidFill>
                <a:latin typeface="+mn-lt"/>
                <a:ea typeface="+mn-ea"/>
                <a:cs typeface="+mn-cs"/>
              </a:defRPr>
            </a:lvl6pPr>
            <a:lvl7pPr marL="2475035" indent="-190386" algn="l" defTabSz="380775" rtl="0" eaLnBrk="1" latinLnBrk="0" hangingPunct="1">
              <a:spcBef>
                <a:spcPct val="20000"/>
              </a:spcBef>
              <a:buFont typeface="Arial"/>
              <a:buChar char="•"/>
              <a:defRPr sz="1700" kern="1200">
                <a:solidFill>
                  <a:schemeClr val="tx1"/>
                </a:solidFill>
                <a:latin typeface="+mn-lt"/>
                <a:ea typeface="+mn-ea"/>
                <a:cs typeface="+mn-cs"/>
              </a:defRPr>
            </a:lvl7pPr>
            <a:lvl8pPr marL="2855808" indent="-190386" algn="l" defTabSz="380775" rtl="0" eaLnBrk="1" latinLnBrk="0" hangingPunct="1">
              <a:spcBef>
                <a:spcPct val="20000"/>
              </a:spcBef>
              <a:buFont typeface="Arial"/>
              <a:buChar char="•"/>
              <a:defRPr sz="1700" kern="1200">
                <a:solidFill>
                  <a:schemeClr val="tx1"/>
                </a:solidFill>
                <a:latin typeface="+mn-lt"/>
                <a:ea typeface="+mn-ea"/>
                <a:cs typeface="+mn-cs"/>
              </a:defRPr>
            </a:lvl8pPr>
            <a:lvl9pPr marL="3236581" indent="-190386" algn="l" defTabSz="380775" rtl="0" eaLnBrk="1" latinLnBrk="0" hangingPunct="1">
              <a:spcBef>
                <a:spcPct val="20000"/>
              </a:spcBef>
              <a:buFont typeface="Arial"/>
              <a:buChar char="•"/>
              <a:defRPr sz="1700" kern="1200">
                <a:solidFill>
                  <a:schemeClr val="tx1"/>
                </a:solidFill>
                <a:latin typeface="+mn-lt"/>
                <a:ea typeface="+mn-ea"/>
                <a:cs typeface="+mn-cs"/>
              </a:defRPr>
            </a:lvl9pPr>
          </a:lstStyle>
          <a:p>
            <a:r>
              <a:rPr lang="en-US" dirty="0"/>
              <a:t>Twitter: @</a:t>
            </a:r>
            <a:r>
              <a:rPr lang="en-US" dirty="0" err="1"/>
              <a:t>layerfMRI</a:t>
            </a:r>
            <a:endParaRPr lang="en-US" sz="1200" dirty="0"/>
          </a:p>
        </p:txBody>
      </p:sp>
      <p:sp>
        <p:nvSpPr>
          <p:cNvPr id="3" name="Rectangle 2">
            <a:extLst>
              <a:ext uri="{FF2B5EF4-FFF2-40B4-BE49-F238E27FC236}">
                <a16:creationId xmlns:a16="http://schemas.microsoft.com/office/drawing/2014/main" id="{70380A06-951B-3CBA-9DC1-D6CF30C469F8}"/>
              </a:ext>
            </a:extLst>
          </p:cNvPr>
          <p:cNvSpPr/>
          <p:nvPr/>
        </p:nvSpPr>
        <p:spPr>
          <a:xfrm>
            <a:off x="6650892" y="5387557"/>
            <a:ext cx="2444515" cy="646331"/>
          </a:xfrm>
          <a:prstGeom prst="rect">
            <a:avLst/>
          </a:prstGeom>
        </p:spPr>
        <p:txBody>
          <a:bodyPr wrap="none">
            <a:spAutoFit/>
          </a:bodyPr>
          <a:lstStyle/>
          <a:p>
            <a:r>
              <a:rPr lang="en-US" dirty="0">
                <a:hlinkClick r:id="rId4"/>
              </a:rPr>
              <a:t>renzohuber@gmail.com</a:t>
            </a:r>
            <a:endParaRPr lang="en-US" dirty="0"/>
          </a:p>
          <a:p>
            <a:endParaRPr lang="en-US" dirty="0"/>
          </a:p>
        </p:txBody>
      </p:sp>
      <p:sp>
        <p:nvSpPr>
          <p:cNvPr id="7" name="TextBox 6">
            <a:extLst>
              <a:ext uri="{FF2B5EF4-FFF2-40B4-BE49-F238E27FC236}">
                <a16:creationId xmlns:a16="http://schemas.microsoft.com/office/drawing/2014/main" id="{8B3A537C-6EA6-2BA3-EC80-2876DD4CD051}"/>
              </a:ext>
            </a:extLst>
          </p:cNvPr>
          <p:cNvSpPr txBox="1"/>
          <p:nvPr/>
        </p:nvSpPr>
        <p:spPr>
          <a:xfrm>
            <a:off x="0" y="107363"/>
            <a:ext cx="2565511" cy="584775"/>
          </a:xfrm>
          <a:prstGeom prst="rect">
            <a:avLst/>
          </a:prstGeom>
          <a:noFill/>
        </p:spPr>
        <p:txBody>
          <a:bodyPr wrap="none" rtlCol="0">
            <a:spAutoFit/>
          </a:bodyPr>
          <a:lstStyle/>
          <a:p>
            <a:r>
              <a:rPr lang="en-US" sz="3200" b="1" dirty="0" err="1"/>
              <a:t>layerfmri.com</a:t>
            </a:r>
            <a:endParaRPr lang="en-US" sz="3200" b="1" dirty="0"/>
          </a:p>
        </p:txBody>
      </p:sp>
    </p:spTree>
    <p:extLst>
      <p:ext uri="{BB962C8B-B14F-4D97-AF65-F5344CB8AC3E}">
        <p14:creationId xmlns:p14="http://schemas.microsoft.com/office/powerpoint/2010/main" val="3054492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487ED-FD73-8C37-00DD-5C69182C6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320BF7-6798-A111-4FD6-803905911FEB}"/>
              </a:ext>
            </a:extLst>
          </p:cNvPr>
          <p:cNvSpPr txBox="1">
            <a:spLocks/>
          </p:cNvSpPr>
          <p:nvPr/>
        </p:nvSpPr>
        <p:spPr>
          <a:xfrm>
            <a:off x="2359338" y="86763"/>
            <a:ext cx="7473324" cy="561201"/>
          </a:xfrm>
          <a:prstGeom prst="rect">
            <a:avLst/>
          </a:prstGeom>
        </p:spPr>
        <p:txBody>
          <a:bodyP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b="1" dirty="0">
                <a:solidFill>
                  <a:srgbClr val="00B0F0"/>
                </a:solidFill>
                <a:latin typeface="+mn-lt"/>
                <a:ea typeface="Verdana" panose="020B0604030504040204" pitchFamily="34" charset="0"/>
                <a:cs typeface="Verdana" panose="020B0604030504040204" pitchFamily="34" charset="0"/>
              </a:rPr>
              <a:t>Simultaneous VASO and BOLD</a:t>
            </a:r>
          </a:p>
        </p:txBody>
      </p:sp>
      <p:grpSp>
        <p:nvGrpSpPr>
          <p:cNvPr id="10" name="Group 9">
            <a:extLst>
              <a:ext uri="{FF2B5EF4-FFF2-40B4-BE49-F238E27FC236}">
                <a16:creationId xmlns:a16="http://schemas.microsoft.com/office/drawing/2014/main" id="{311E2A41-8116-546C-3612-E94DA468BCC5}"/>
              </a:ext>
            </a:extLst>
          </p:cNvPr>
          <p:cNvGrpSpPr/>
          <p:nvPr/>
        </p:nvGrpSpPr>
        <p:grpSpPr>
          <a:xfrm>
            <a:off x="166929" y="2905133"/>
            <a:ext cx="5929072" cy="2432180"/>
            <a:chOff x="1689171" y="1215350"/>
            <a:chExt cx="8367164" cy="2865058"/>
          </a:xfrm>
        </p:grpSpPr>
        <p:pic>
          <p:nvPicPr>
            <p:cNvPr id="3" name="Picture 2">
              <a:extLst>
                <a:ext uri="{FF2B5EF4-FFF2-40B4-BE49-F238E27FC236}">
                  <a16:creationId xmlns:a16="http://schemas.microsoft.com/office/drawing/2014/main" id="{F3A488D1-D61A-1FA3-ABD2-B6CFB661A6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7762" y="1215350"/>
              <a:ext cx="8228573" cy="1996662"/>
            </a:xfrm>
            <a:prstGeom prst="rect">
              <a:avLst/>
            </a:prstGeom>
          </p:spPr>
        </p:pic>
        <p:pic>
          <p:nvPicPr>
            <p:cNvPr id="4" name="Picture 3" descr="Nulled.png">
              <a:extLst>
                <a:ext uri="{FF2B5EF4-FFF2-40B4-BE49-F238E27FC236}">
                  <a16:creationId xmlns:a16="http://schemas.microsoft.com/office/drawing/2014/main" id="{F6619772-4F25-0AB5-4FEA-675A51DC0C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9214" y="1333944"/>
              <a:ext cx="2210018" cy="812971"/>
            </a:xfrm>
            <a:prstGeom prst="rect">
              <a:avLst/>
            </a:prstGeom>
          </p:spPr>
        </p:pic>
        <p:pic>
          <p:nvPicPr>
            <p:cNvPr id="5" name="Picture 4" descr="BOLD.png">
              <a:extLst>
                <a:ext uri="{FF2B5EF4-FFF2-40B4-BE49-F238E27FC236}">
                  <a16:creationId xmlns:a16="http://schemas.microsoft.com/office/drawing/2014/main" id="{1969A1F1-5FCA-32CA-BA0E-A87E5B4A65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36617" y="1333944"/>
              <a:ext cx="2210018" cy="812971"/>
            </a:xfrm>
            <a:prstGeom prst="rect">
              <a:avLst/>
            </a:prstGeom>
          </p:spPr>
        </p:pic>
        <p:sp>
          <p:nvSpPr>
            <p:cNvPr id="7" name="Content Placeholder 2">
              <a:extLst>
                <a:ext uri="{FF2B5EF4-FFF2-40B4-BE49-F238E27FC236}">
                  <a16:creationId xmlns:a16="http://schemas.microsoft.com/office/drawing/2014/main" id="{87139AD6-66E9-56C3-721B-E6560DA6BB96}"/>
                </a:ext>
              </a:extLst>
            </p:cNvPr>
            <p:cNvSpPr txBox="1">
              <a:spLocks/>
            </p:cNvSpPr>
            <p:nvPr/>
          </p:nvSpPr>
          <p:spPr>
            <a:xfrm>
              <a:off x="1689171" y="3203472"/>
              <a:ext cx="4055285" cy="479798"/>
            </a:xfrm>
            <a:prstGeom prst="rect">
              <a:avLst/>
            </a:prstGeom>
            <a:effectLst>
              <a:glow rad="127000">
                <a:schemeClr val="accent5">
                  <a:lumMod val="50000"/>
                </a:schemeClr>
              </a:glow>
            </a:effectLst>
          </p:spPr>
          <p:txBody>
            <a:bodyPr lIns="68577" tIns="34289" rIns="68577" bIns="34289"/>
            <a:lstStyle>
              <a:lvl1pPr marL="0" indent="0" algn="l" defTabSz="457182" rtl="0" fontAlgn="base">
                <a:spcBef>
                  <a:spcPts val="0"/>
                </a:spcBef>
                <a:spcAft>
                  <a:spcPts val="600"/>
                </a:spcAft>
                <a:buFont typeface="Arial" pitchFamily="34" charset="0"/>
                <a:buNone/>
                <a:defRPr sz="2200" kern="1200">
                  <a:solidFill>
                    <a:schemeClr val="tx1"/>
                  </a:solidFill>
                  <a:latin typeface="+mn-lt"/>
                  <a:ea typeface="ＭＳ Ｐゴシック" pitchFamily="-106" charset="-128"/>
                  <a:cs typeface="ＭＳ Ｐゴシック" pitchFamily="-106" charset="-128"/>
                </a:defRPr>
              </a:lvl1pPr>
              <a:lvl2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2pPr>
              <a:lvl3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3pPr>
              <a:lvl4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4pPr>
              <a:lvl5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5pPr>
              <a:lvl6pPr marL="2514499" indent="-228590" algn="l" defTabSz="457182" rtl="0" eaLnBrk="1" latinLnBrk="0" hangingPunct="1">
                <a:spcBef>
                  <a:spcPct val="20000"/>
                </a:spcBef>
                <a:buFont typeface="Arial"/>
                <a:buChar char="•"/>
                <a:defRPr sz="2000" kern="1200">
                  <a:solidFill>
                    <a:schemeClr val="tx1"/>
                  </a:solidFill>
                  <a:latin typeface="+mn-lt"/>
                  <a:ea typeface="+mn-ea"/>
                  <a:cs typeface="+mn-cs"/>
                </a:defRPr>
              </a:lvl6pPr>
              <a:lvl7pPr marL="2971681" indent="-228590" algn="l" defTabSz="457182" rtl="0" eaLnBrk="1" latinLnBrk="0" hangingPunct="1">
                <a:spcBef>
                  <a:spcPct val="20000"/>
                </a:spcBef>
                <a:buFont typeface="Arial"/>
                <a:buChar char="•"/>
                <a:defRPr sz="2000" kern="1200">
                  <a:solidFill>
                    <a:schemeClr val="tx1"/>
                  </a:solidFill>
                  <a:latin typeface="+mn-lt"/>
                  <a:ea typeface="+mn-ea"/>
                  <a:cs typeface="+mn-cs"/>
                </a:defRPr>
              </a:lvl7pPr>
              <a:lvl8pPr marL="3428863" indent="-228590" algn="l" defTabSz="457182" rtl="0" eaLnBrk="1" latinLnBrk="0" hangingPunct="1">
                <a:spcBef>
                  <a:spcPct val="20000"/>
                </a:spcBef>
                <a:buFont typeface="Arial"/>
                <a:buChar char="•"/>
                <a:defRPr sz="2000" kern="1200">
                  <a:solidFill>
                    <a:schemeClr val="tx1"/>
                  </a:solidFill>
                  <a:latin typeface="+mn-lt"/>
                  <a:ea typeface="+mn-ea"/>
                  <a:cs typeface="+mn-cs"/>
                </a:defRPr>
              </a:lvl8pPr>
              <a:lvl9pPr marL="3886044" indent="-228590" algn="l" defTabSz="457182" rtl="0" eaLnBrk="1" latinLnBrk="0" hangingPunct="1">
                <a:spcBef>
                  <a:spcPct val="20000"/>
                </a:spcBef>
                <a:buFont typeface="Arial"/>
                <a:buChar char="•"/>
                <a:defRPr sz="2000" kern="1200">
                  <a:solidFill>
                    <a:schemeClr val="tx1"/>
                  </a:solidFill>
                  <a:latin typeface="+mn-lt"/>
                  <a:ea typeface="+mn-ea"/>
                  <a:cs typeface="+mn-cs"/>
                </a:defRPr>
              </a:lvl9pPr>
            </a:lstStyle>
            <a:p>
              <a:endParaRPr lang="en-US" sz="1350" dirty="0"/>
            </a:p>
          </p:txBody>
        </p:sp>
        <p:sp>
          <p:nvSpPr>
            <p:cNvPr id="18" name="Text Placeholder 3">
              <a:extLst>
                <a:ext uri="{FF2B5EF4-FFF2-40B4-BE49-F238E27FC236}">
                  <a16:creationId xmlns:a16="http://schemas.microsoft.com/office/drawing/2014/main" id="{369A0638-B97B-614C-8B66-38DA1B79533D}"/>
                </a:ext>
              </a:extLst>
            </p:cNvPr>
            <p:cNvSpPr txBox="1">
              <a:spLocks/>
            </p:cNvSpPr>
            <p:nvPr/>
          </p:nvSpPr>
          <p:spPr>
            <a:xfrm>
              <a:off x="2206444" y="3786415"/>
              <a:ext cx="6372463" cy="293993"/>
            </a:xfrm>
            <a:prstGeom prst="rect">
              <a:avLst/>
            </a:prstGeom>
          </p:spPr>
          <p:txBody>
            <a:bodyPr vert="horz" lIns="68580" tIns="34290" rIns="68580" bIns="34290" rtlCol="0" anchor="ctr">
              <a:noAutofit/>
            </a:bodyP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600" b="1" dirty="0">
                  <a:solidFill>
                    <a:schemeClr val="tx1"/>
                  </a:solidFill>
                </a:rPr>
                <a:t>Lu et al. MRM 2003, Huber et al., MRM, 2014</a:t>
              </a:r>
            </a:p>
          </p:txBody>
        </p:sp>
      </p:grpSp>
      <p:grpSp>
        <p:nvGrpSpPr>
          <p:cNvPr id="8" name="Group 7">
            <a:extLst>
              <a:ext uri="{FF2B5EF4-FFF2-40B4-BE49-F238E27FC236}">
                <a16:creationId xmlns:a16="http://schemas.microsoft.com/office/drawing/2014/main" id="{6D5432C0-EBA0-ED46-F6DC-E5102C77B183}"/>
              </a:ext>
            </a:extLst>
          </p:cNvPr>
          <p:cNvGrpSpPr/>
          <p:nvPr/>
        </p:nvGrpSpPr>
        <p:grpSpPr>
          <a:xfrm>
            <a:off x="6281531" y="1073426"/>
            <a:ext cx="5625058" cy="5098773"/>
            <a:chOff x="7505579" y="1418129"/>
            <a:chExt cx="4401009" cy="4021742"/>
          </a:xfrm>
        </p:grpSpPr>
        <p:pic>
          <p:nvPicPr>
            <p:cNvPr id="42" name="Picture 41">
              <a:extLst>
                <a:ext uri="{FF2B5EF4-FFF2-40B4-BE49-F238E27FC236}">
                  <a16:creationId xmlns:a16="http://schemas.microsoft.com/office/drawing/2014/main" id="{844C3791-8C39-0080-2915-A9B616A75292}"/>
                </a:ext>
              </a:extLst>
            </p:cNvPr>
            <p:cNvPicPr>
              <a:picLocks noChangeAspect="1"/>
            </p:cNvPicPr>
            <p:nvPr/>
          </p:nvPicPr>
          <p:blipFill rotWithShape="1">
            <a:blip r:embed="rId6"/>
            <a:srcRect l="48861" b="50000"/>
            <a:stretch/>
          </p:blipFill>
          <p:spPr>
            <a:xfrm>
              <a:off x="7505579" y="1418129"/>
              <a:ext cx="4401009" cy="4021742"/>
            </a:xfrm>
            <a:prstGeom prst="rect">
              <a:avLst/>
            </a:prstGeom>
          </p:spPr>
        </p:pic>
        <p:sp>
          <p:nvSpPr>
            <p:cNvPr id="6" name="Rectangle 5">
              <a:extLst>
                <a:ext uri="{FF2B5EF4-FFF2-40B4-BE49-F238E27FC236}">
                  <a16:creationId xmlns:a16="http://schemas.microsoft.com/office/drawing/2014/main" id="{3F5E1E15-61E9-F47A-D712-6DB6AA5AA8D2}"/>
                </a:ext>
              </a:extLst>
            </p:cNvPr>
            <p:cNvSpPr/>
            <p:nvPr/>
          </p:nvSpPr>
          <p:spPr>
            <a:xfrm>
              <a:off x="7636476" y="1507523"/>
              <a:ext cx="259492" cy="2471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TextBox 8">
            <a:extLst>
              <a:ext uri="{FF2B5EF4-FFF2-40B4-BE49-F238E27FC236}">
                <a16:creationId xmlns:a16="http://schemas.microsoft.com/office/drawing/2014/main" id="{1B10DDDB-5CFF-9A7F-4DE3-7201421F3DF3}"/>
              </a:ext>
            </a:extLst>
          </p:cNvPr>
          <p:cNvSpPr txBox="1"/>
          <p:nvPr/>
        </p:nvSpPr>
        <p:spPr>
          <a:xfrm>
            <a:off x="2276061" y="2594113"/>
            <a:ext cx="696409" cy="369332"/>
          </a:xfrm>
          <a:prstGeom prst="rect">
            <a:avLst/>
          </a:prstGeom>
          <a:noFill/>
        </p:spPr>
        <p:txBody>
          <a:bodyPr wrap="none" rtlCol="0">
            <a:spAutoFit/>
          </a:bodyPr>
          <a:lstStyle/>
          <a:p>
            <a:r>
              <a:rPr lang="en-US" dirty="0"/>
              <a:t>VASO</a:t>
            </a:r>
          </a:p>
        </p:txBody>
      </p:sp>
      <p:sp>
        <p:nvSpPr>
          <p:cNvPr id="16" name="TextBox 15">
            <a:extLst>
              <a:ext uri="{FF2B5EF4-FFF2-40B4-BE49-F238E27FC236}">
                <a16:creationId xmlns:a16="http://schemas.microsoft.com/office/drawing/2014/main" id="{726B555A-1E6F-C2A2-C26A-EEF5723D6C11}"/>
              </a:ext>
            </a:extLst>
          </p:cNvPr>
          <p:cNvSpPr txBox="1"/>
          <p:nvPr/>
        </p:nvSpPr>
        <p:spPr>
          <a:xfrm>
            <a:off x="4887038" y="2600711"/>
            <a:ext cx="702436" cy="369332"/>
          </a:xfrm>
          <a:prstGeom prst="rect">
            <a:avLst/>
          </a:prstGeom>
          <a:noFill/>
        </p:spPr>
        <p:txBody>
          <a:bodyPr wrap="none" rtlCol="0">
            <a:spAutoFit/>
          </a:bodyPr>
          <a:lstStyle/>
          <a:p>
            <a:r>
              <a:rPr lang="en-US" dirty="0"/>
              <a:t>BOLD</a:t>
            </a:r>
          </a:p>
        </p:txBody>
      </p:sp>
      <p:sp>
        <p:nvSpPr>
          <p:cNvPr id="11" name="TextBox 10">
            <a:extLst>
              <a:ext uri="{FF2B5EF4-FFF2-40B4-BE49-F238E27FC236}">
                <a16:creationId xmlns:a16="http://schemas.microsoft.com/office/drawing/2014/main" id="{56BCE729-1EA7-3EA6-5A4F-D117C3A10D3C}"/>
              </a:ext>
            </a:extLst>
          </p:cNvPr>
          <p:cNvSpPr txBox="1"/>
          <p:nvPr/>
        </p:nvSpPr>
        <p:spPr>
          <a:xfrm>
            <a:off x="0" y="767420"/>
            <a:ext cx="6130396" cy="646331"/>
          </a:xfrm>
          <a:prstGeom prst="rect">
            <a:avLst/>
          </a:prstGeom>
          <a:noFill/>
        </p:spPr>
        <p:txBody>
          <a:bodyPr wrap="none" rtlCol="0">
            <a:spAutoFit/>
          </a:bodyPr>
          <a:lstStyle/>
          <a:p>
            <a:r>
              <a:rPr lang="en-US" b="1" dirty="0"/>
              <a:t>VASO: </a:t>
            </a:r>
            <a:r>
              <a:rPr lang="en-US" dirty="0"/>
              <a:t>Vascular space imaging (blood volume changes)</a:t>
            </a:r>
          </a:p>
          <a:p>
            <a:r>
              <a:rPr lang="en-US" b="1" dirty="0"/>
              <a:t>BOLD: </a:t>
            </a:r>
            <a:r>
              <a:rPr lang="en-US" dirty="0"/>
              <a:t>blood oxygenation level dependent (amount of doxy-Hb)</a:t>
            </a:r>
          </a:p>
        </p:txBody>
      </p:sp>
      <p:sp>
        <p:nvSpPr>
          <p:cNvPr id="12" name="TextBox 11">
            <a:extLst>
              <a:ext uri="{FF2B5EF4-FFF2-40B4-BE49-F238E27FC236}">
                <a16:creationId xmlns:a16="http://schemas.microsoft.com/office/drawing/2014/main" id="{55EC1D08-698D-B5EA-8317-1BBB09AEFE8E}"/>
              </a:ext>
            </a:extLst>
          </p:cNvPr>
          <p:cNvSpPr txBox="1"/>
          <p:nvPr/>
        </p:nvSpPr>
        <p:spPr>
          <a:xfrm>
            <a:off x="285411" y="1858654"/>
            <a:ext cx="4005135" cy="584775"/>
          </a:xfrm>
          <a:prstGeom prst="rect">
            <a:avLst/>
          </a:prstGeom>
          <a:noFill/>
        </p:spPr>
        <p:txBody>
          <a:bodyPr wrap="none" rtlCol="0">
            <a:spAutoFit/>
          </a:bodyPr>
          <a:lstStyle/>
          <a:p>
            <a:r>
              <a:rPr lang="en-US" sz="1600" i="1" dirty="0">
                <a:solidFill>
                  <a:srgbClr val="0070C0"/>
                </a:solidFill>
              </a:rPr>
              <a:t>Simultaneous VASO &amp; BOLD: </a:t>
            </a:r>
          </a:p>
          <a:p>
            <a:r>
              <a:rPr lang="en-US" sz="1600" i="1" dirty="0">
                <a:solidFill>
                  <a:srgbClr val="0070C0"/>
                </a:solidFill>
              </a:rPr>
              <a:t>Our primary pulse sequence for high-res fMRI:</a:t>
            </a:r>
          </a:p>
        </p:txBody>
      </p:sp>
      <p:sp>
        <p:nvSpPr>
          <p:cNvPr id="13" name="Rectangle 12">
            <a:extLst>
              <a:ext uri="{FF2B5EF4-FFF2-40B4-BE49-F238E27FC236}">
                <a16:creationId xmlns:a16="http://schemas.microsoft.com/office/drawing/2014/main" id="{B98FD68C-7649-79CB-C37E-2410BDFCD9E2}"/>
              </a:ext>
            </a:extLst>
          </p:cNvPr>
          <p:cNvSpPr/>
          <p:nvPr/>
        </p:nvSpPr>
        <p:spPr>
          <a:xfrm>
            <a:off x="6448833" y="4656667"/>
            <a:ext cx="1909305" cy="13612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CBV = pink</a:t>
            </a:r>
          </a:p>
          <a:p>
            <a:pPr algn="ctr"/>
            <a:r>
              <a:rPr lang="en-US" b="1" dirty="0">
                <a:solidFill>
                  <a:schemeClr val="tx1"/>
                </a:solidFill>
              </a:rPr>
              <a:t>BOLD = blue</a:t>
            </a:r>
          </a:p>
        </p:txBody>
      </p:sp>
    </p:spTree>
    <p:extLst>
      <p:ext uri="{BB962C8B-B14F-4D97-AF65-F5344CB8AC3E}">
        <p14:creationId xmlns:p14="http://schemas.microsoft.com/office/powerpoint/2010/main" val="4038811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9B34A-4EC3-39F5-6EC0-F9653ADACC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C5D12-211C-3657-3677-BA9D2530E4B3}"/>
              </a:ext>
            </a:extLst>
          </p:cNvPr>
          <p:cNvSpPr>
            <a:spLocks noGrp="1"/>
          </p:cNvSpPr>
          <p:nvPr>
            <p:ph type="title"/>
          </p:nvPr>
        </p:nvSpPr>
        <p:spPr>
          <a:xfrm>
            <a:off x="2210049" y="111753"/>
            <a:ext cx="9415096" cy="541023"/>
          </a:xfrm>
        </p:spPr>
        <p:txBody>
          <a:bodyPr>
            <a:normAutofit fontScale="90000"/>
          </a:bodyPr>
          <a:lstStyle/>
          <a:p>
            <a:r>
              <a:rPr lang="en-US" dirty="0"/>
              <a:t>Functional Structure Changes &lt; 0.8 mm</a:t>
            </a:r>
          </a:p>
        </p:txBody>
      </p:sp>
      <p:pic>
        <p:nvPicPr>
          <p:cNvPr id="5" name="Picture 4">
            <a:extLst>
              <a:ext uri="{FF2B5EF4-FFF2-40B4-BE49-F238E27FC236}">
                <a16:creationId xmlns:a16="http://schemas.microsoft.com/office/drawing/2014/main" id="{C5F68A8F-8657-32D9-57F2-3D16D753E0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980969" y="1611884"/>
            <a:ext cx="4921486" cy="3874961"/>
          </a:xfrm>
          <a:prstGeom prst="rect">
            <a:avLst/>
          </a:prstGeom>
        </p:spPr>
      </p:pic>
      <p:pic>
        <p:nvPicPr>
          <p:cNvPr id="24" name="Picture 23">
            <a:extLst>
              <a:ext uri="{FF2B5EF4-FFF2-40B4-BE49-F238E27FC236}">
                <a16:creationId xmlns:a16="http://schemas.microsoft.com/office/drawing/2014/main" id="{F9561509-7EFD-5931-76B7-ABC75A8898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980969" y="1611884"/>
            <a:ext cx="4921486" cy="3874961"/>
          </a:xfrm>
          <a:prstGeom prst="rect">
            <a:avLst/>
          </a:prstGeom>
        </p:spPr>
      </p:pic>
      <p:pic>
        <p:nvPicPr>
          <p:cNvPr id="11" name="Picture 10">
            <a:extLst>
              <a:ext uri="{FF2B5EF4-FFF2-40B4-BE49-F238E27FC236}">
                <a16:creationId xmlns:a16="http://schemas.microsoft.com/office/drawing/2014/main" id="{9AEDB685-8FBD-6336-21E7-CBE50422BA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469770" y="600833"/>
            <a:ext cx="1478523" cy="922467"/>
          </a:xfrm>
          <a:prstGeom prst="rect">
            <a:avLst/>
          </a:prstGeom>
          <a:noFill/>
          <a:ln w="31750">
            <a:noFill/>
            <a:miter lim="800000"/>
            <a:headEnd/>
            <a:tailEnd/>
          </a:ln>
          <a:extLst>
            <a:ext uri="{909E8E84-426E-40dd-AFC4-6F175D3DCCD1}">
              <a14:hiddenFill xmlns="" xmlns:a14="http://schemas.microsoft.com/office/drawing/2010/main">
                <a:solidFill>
                  <a:srgbClr val="FFFFFF"/>
                </a:solidFill>
              </a14:hiddenFill>
            </a:ext>
          </a:extLst>
        </p:spPr>
      </p:pic>
      <p:sp>
        <p:nvSpPr>
          <p:cNvPr id="12" name="Content Placeholder 2">
            <a:extLst>
              <a:ext uri="{FF2B5EF4-FFF2-40B4-BE49-F238E27FC236}">
                <a16:creationId xmlns:a16="http://schemas.microsoft.com/office/drawing/2014/main" id="{418BE079-36A7-C706-02E9-0FE6B9B4F84F}"/>
              </a:ext>
            </a:extLst>
          </p:cNvPr>
          <p:cNvSpPr txBox="1">
            <a:spLocks/>
          </p:cNvSpPr>
          <p:nvPr/>
        </p:nvSpPr>
        <p:spPr>
          <a:xfrm>
            <a:off x="302202" y="1565807"/>
            <a:ext cx="1646091" cy="184640"/>
          </a:xfrm>
          <a:prstGeom prst="rect">
            <a:avLst/>
          </a:prstGeom>
          <a:effectLst>
            <a:glow rad="127000">
              <a:schemeClr val="accent5">
                <a:lumMod val="50000"/>
              </a:schemeClr>
            </a:glow>
          </a:effectLst>
        </p:spPr>
        <p:txBody>
          <a:bodyPr lIns="51504" tIns="25752" rIns="51504" bIns="25752"/>
          <a:lstStyle>
            <a:lvl1pPr marL="0" indent="0" algn="l" defTabSz="457182" rtl="0" fontAlgn="base">
              <a:spcBef>
                <a:spcPts val="0"/>
              </a:spcBef>
              <a:spcAft>
                <a:spcPts val="600"/>
              </a:spcAft>
              <a:buFont typeface="Arial" pitchFamily="34" charset="0"/>
              <a:buNone/>
              <a:defRPr sz="2200" kern="1200">
                <a:solidFill>
                  <a:schemeClr val="tx1"/>
                </a:solidFill>
                <a:latin typeface="+mn-lt"/>
                <a:ea typeface="ＭＳ Ｐゴシック" pitchFamily="-106" charset="-128"/>
                <a:cs typeface="ＭＳ Ｐゴシック" pitchFamily="-106" charset="-128"/>
              </a:defRPr>
            </a:lvl1pPr>
            <a:lvl2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2pPr>
            <a:lvl3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3pPr>
            <a:lvl4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4pPr>
            <a:lvl5pPr marL="0" indent="0" algn="l" defTabSz="457182" rtl="0" fontAlgn="base">
              <a:spcBef>
                <a:spcPct val="20000"/>
              </a:spcBef>
              <a:spcAft>
                <a:spcPct val="0"/>
              </a:spcAft>
              <a:buFont typeface="Arial" pitchFamily="34" charset="0"/>
              <a:buNone/>
              <a:defRPr sz="2200" kern="1200">
                <a:solidFill>
                  <a:schemeClr val="tx1"/>
                </a:solidFill>
                <a:latin typeface="+mn-lt"/>
                <a:ea typeface="ＭＳ Ｐゴシック" pitchFamily="-106" charset="-128"/>
                <a:cs typeface="+mn-cs"/>
              </a:defRPr>
            </a:lvl5pPr>
            <a:lvl6pPr marL="2514499" indent="-228590" algn="l" defTabSz="457182" rtl="0" eaLnBrk="1" latinLnBrk="0" hangingPunct="1">
              <a:spcBef>
                <a:spcPct val="20000"/>
              </a:spcBef>
              <a:buFont typeface="Arial"/>
              <a:buChar char="•"/>
              <a:defRPr sz="2000" kern="1200">
                <a:solidFill>
                  <a:schemeClr val="tx1"/>
                </a:solidFill>
                <a:latin typeface="+mn-lt"/>
                <a:ea typeface="+mn-ea"/>
                <a:cs typeface="+mn-cs"/>
              </a:defRPr>
            </a:lvl6pPr>
            <a:lvl7pPr marL="2971681" indent="-228590" algn="l" defTabSz="457182" rtl="0" eaLnBrk="1" latinLnBrk="0" hangingPunct="1">
              <a:spcBef>
                <a:spcPct val="20000"/>
              </a:spcBef>
              <a:buFont typeface="Arial"/>
              <a:buChar char="•"/>
              <a:defRPr sz="2000" kern="1200">
                <a:solidFill>
                  <a:schemeClr val="tx1"/>
                </a:solidFill>
                <a:latin typeface="+mn-lt"/>
                <a:ea typeface="+mn-ea"/>
                <a:cs typeface="+mn-cs"/>
              </a:defRPr>
            </a:lvl7pPr>
            <a:lvl8pPr marL="3428863" indent="-228590" algn="l" defTabSz="457182" rtl="0" eaLnBrk="1" latinLnBrk="0" hangingPunct="1">
              <a:spcBef>
                <a:spcPct val="20000"/>
              </a:spcBef>
              <a:buFont typeface="Arial"/>
              <a:buChar char="•"/>
              <a:defRPr sz="2000" kern="1200">
                <a:solidFill>
                  <a:schemeClr val="tx1"/>
                </a:solidFill>
                <a:latin typeface="+mn-lt"/>
                <a:ea typeface="+mn-ea"/>
                <a:cs typeface="+mn-cs"/>
              </a:defRPr>
            </a:lvl8pPr>
            <a:lvl9pPr marL="3886044" indent="-228590" algn="l" defTabSz="457182"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US" sz="1050" dirty="0"/>
              <a:t>right tapping</a:t>
            </a:r>
          </a:p>
        </p:txBody>
      </p:sp>
      <p:pic>
        <p:nvPicPr>
          <p:cNvPr id="23" name="Picture 22">
            <a:extLst>
              <a:ext uri="{FF2B5EF4-FFF2-40B4-BE49-F238E27FC236}">
                <a16:creationId xmlns:a16="http://schemas.microsoft.com/office/drawing/2014/main" id="{1AF8E089-906B-B14A-33B3-09DFA2C969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1980969" y="1611884"/>
            <a:ext cx="4921486" cy="3874961"/>
          </a:xfrm>
          <a:prstGeom prst="rect">
            <a:avLst/>
          </a:prstGeom>
        </p:spPr>
      </p:pic>
      <p:pic>
        <p:nvPicPr>
          <p:cNvPr id="22" name="Picture 21">
            <a:extLst>
              <a:ext uri="{FF2B5EF4-FFF2-40B4-BE49-F238E27FC236}">
                <a16:creationId xmlns:a16="http://schemas.microsoft.com/office/drawing/2014/main" id="{A9ECD979-A635-8612-0DCB-C936D5C5D75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1980969" y="1611884"/>
            <a:ext cx="4921486" cy="3874961"/>
          </a:xfrm>
          <a:prstGeom prst="rect">
            <a:avLst/>
          </a:prstGeom>
        </p:spPr>
      </p:pic>
      <p:pic>
        <p:nvPicPr>
          <p:cNvPr id="21" name="Picture 20">
            <a:extLst>
              <a:ext uri="{FF2B5EF4-FFF2-40B4-BE49-F238E27FC236}">
                <a16:creationId xmlns:a16="http://schemas.microsoft.com/office/drawing/2014/main" id="{9CDAD32C-942D-200C-E148-664659DF9B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1979793" y="1613097"/>
            <a:ext cx="4921484" cy="3874961"/>
          </a:xfrm>
          <a:prstGeom prst="rect">
            <a:avLst/>
          </a:prstGeom>
        </p:spPr>
      </p:pic>
      <p:sp>
        <p:nvSpPr>
          <p:cNvPr id="3" name="TextBox 2">
            <a:extLst>
              <a:ext uri="{FF2B5EF4-FFF2-40B4-BE49-F238E27FC236}">
                <a16:creationId xmlns:a16="http://schemas.microsoft.com/office/drawing/2014/main" id="{3BAA7827-4E97-16E1-3124-A88FC3B2D053}"/>
              </a:ext>
            </a:extLst>
          </p:cNvPr>
          <p:cNvSpPr txBox="1"/>
          <p:nvPr/>
        </p:nvSpPr>
        <p:spPr>
          <a:xfrm>
            <a:off x="2464421" y="6060601"/>
            <a:ext cx="2433447" cy="346249"/>
          </a:xfrm>
          <a:prstGeom prst="rect">
            <a:avLst/>
          </a:prstGeom>
          <a:noFill/>
        </p:spPr>
        <p:txBody>
          <a:bodyPr wrap="square" rtlCol="0">
            <a:spAutoFit/>
          </a:bodyPr>
          <a:lstStyle/>
          <a:p>
            <a:pPr>
              <a:spcAft>
                <a:spcPts val="900"/>
              </a:spcAft>
            </a:pPr>
            <a:r>
              <a:rPr lang="en-US" sz="1650" dirty="0" err="1">
                <a:solidFill>
                  <a:schemeClr val="tx2"/>
                </a:solidFill>
                <a:latin typeface="Verdana"/>
                <a:cs typeface="Verdana"/>
              </a:rPr>
              <a:t>resol</a:t>
            </a:r>
            <a:r>
              <a:rPr lang="en-US" sz="1650" dirty="0">
                <a:solidFill>
                  <a:schemeClr val="tx2"/>
                </a:solidFill>
                <a:latin typeface="Verdana"/>
                <a:cs typeface="Verdana"/>
              </a:rPr>
              <a:t>. 4mm</a:t>
            </a:r>
          </a:p>
        </p:txBody>
      </p:sp>
      <p:sp>
        <p:nvSpPr>
          <p:cNvPr id="26" name="TextBox 25">
            <a:extLst>
              <a:ext uri="{FF2B5EF4-FFF2-40B4-BE49-F238E27FC236}">
                <a16:creationId xmlns:a16="http://schemas.microsoft.com/office/drawing/2014/main" id="{9542C469-5300-6C56-B28E-D25D409BF07A}"/>
              </a:ext>
            </a:extLst>
          </p:cNvPr>
          <p:cNvSpPr txBox="1"/>
          <p:nvPr/>
        </p:nvSpPr>
        <p:spPr>
          <a:xfrm>
            <a:off x="2463196" y="6041911"/>
            <a:ext cx="2433447" cy="346249"/>
          </a:xfrm>
          <a:prstGeom prst="rect">
            <a:avLst/>
          </a:prstGeom>
          <a:noFill/>
        </p:spPr>
        <p:txBody>
          <a:bodyPr wrap="square" rtlCol="0">
            <a:spAutoFit/>
          </a:bodyPr>
          <a:lstStyle/>
          <a:p>
            <a:pPr>
              <a:spcAft>
                <a:spcPts val="900"/>
              </a:spcAft>
            </a:pPr>
            <a:r>
              <a:rPr lang="en-US" sz="1650" dirty="0" err="1">
                <a:solidFill>
                  <a:schemeClr val="tx2"/>
                </a:solidFill>
                <a:latin typeface="Verdana"/>
                <a:cs typeface="Verdana"/>
              </a:rPr>
              <a:t>resol</a:t>
            </a:r>
            <a:r>
              <a:rPr lang="en-US" sz="1650" dirty="0">
                <a:solidFill>
                  <a:schemeClr val="tx2"/>
                </a:solidFill>
                <a:latin typeface="Verdana"/>
                <a:cs typeface="Verdana"/>
              </a:rPr>
              <a:t>. 3mm</a:t>
            </a:r>
          </a:p>
        </p:txBody>
      </p:sp>
      <p:sp>
        <p:nvSpPr>
          <p:cNvPr id="29" name="TextBox 28">
            <a:extLst>
              <a:ext uri="{FF2B5EF4-FFF2-40B4-BE49-F238E27FC236}">
                <a16:creationId xmlns:a16="http://schemas.microsoft.com/office/drawing/2014/main" id="{14DE9941-9A6F-F21E-B639-005E34B0477D}"/>
              </a:ext>
            </a:extLst>
          </p:cNvPr>
          <p:cNvSpPr txBox="1"/>
          <p:nvPr/>
        </p:nvSpPr>
        <p:spPr>
          <a:xfrm>
            <a:off x="2458613" y="6044928"/>
            <a:ext cx="2433447" cy="346249"/>
          </a:xfrm>
          <a:prstGeom prst="rect">
            <a:avLst/>
          </a:prstGeom>
          <a:noFill/>
        </p:spPr>
        <p:txBody>
          <a:bodyPr wrap="square" rtlCol="0">
            <a:spAutoFit/>
          </a:bodyPr>
          <a:lstStyle/>
          <a:p>
            <a:pPr>
              <a:spcAft>
                <a:spcPts val="900"/>
              </a:spcAft>
            </a:pPr>
            <a:r>
              <a:rPr lang="en-US" sz="1650" dirty="0" err="1">
                <a:solidFill>
                  <a:schemeClr val="tx2"/>
                </a:solidFill>
                <a:latin typeface="Verdana"/>
                <a:cs typeface="Verdana"/>
              </a:rPr>
              <a:t>resol</a:t>
            </a:r>
            <a:r>
              <a:rPr lang="en-US" sz="1650" dirty="0">
                <a:solidFill>
                  <a:schemeClr val="tx2"/>
                </a:solidFill>
                <a:latin typeface="Verdana"/>
                <a:cs typeface="Verdana"/>
              </a:rPr>
              <a:t>. 2mm</a:t>
            </a:r>
          </a:p>
        </p:txBody>
      </p:sp>
      <p:sp>
        <p:nvSpPr>
          <p:cNvPr id="31" name="TextBox 30">
            <a:extLst>
              <a:ext uri="{FF2B5EF4-FFF2-40B4-BE49-F238E27FC236}">
                <a16:creationId xmlns:a16="http://schemas.microsoft.com/office/drawing/2014/main" id="{4A2ED7DC-103C-3074-0F2F-9C74836D5DCF}"/>
              </a:ext>
            </a:extLst>
          </p:cNvPr>
          <p:cNvSpPr txBox="1"/>
          <p:nvPr/>
        </p:nvSpPr>
        <p:spPr>
          <a:xfrm>
            <a:off x="2458613" y="6048370"/>
            <a:ext cx="2433447" cy="346249"/>
          </a:xfrm>
          <a:prstGeom prst="rect">
            <a:avLst/>
          </a:prstGeom>
          <a:noFill/>
        </p:spPr>
        <p:txBody>
          <a:bodyPr wrap="square" rtlCol="0">
            <a:spAutoFit/>
          </a:bodyPr>
          <a:lstStyle/>
          <a:p>
            <a:pPr>
              <a:spcAft>
                <a:spcPts val="900"/>
              </a:spcAft>
            </a:pPr>
            <a:r>
              <a:rPr lang="en-US" sz="1650" dirty="0" err="1">
                <a:solidFill>
                  <a:schemeClr val="tx2"/>
                </a:solidFill>
                <a:latin typeface="Verdana"/>
                <a:cs typeface="Verdana"/>
              </a:rPr>
              <a:t>resol</a:t>
            </a:r>
            <a:r>
              <a:rPr lang="en-US" sz="1650" dirty="0">
                <a:solidFill>
                  <a:schemeClr val="tx2"/>
                </a:solidFill>
                <a:latin typeface="Verdana"/>
                <a:cs typeface="Verdana"/>
              </a:rPr>
              <a:t>. 1mm</a:t>
            </a:r>
          </a:p>
        </p:txBody>
      </p:sp>
      <p:sp>
        <p:nvSpPr>
          <p:cNvPr id="32" name="TextBox 31">
            <a:extLst>
              <a:ext uri="{FF2B5EF4-FFF2-40B4-BE49-F238E27FC236}">
                <a16:creationId xmlns:a16="http://schemas.microsoft.com/office/drawing/2014/main" id="{52DB75EC-06EE-049A-6DC4-3F6399403E6B}"/>
              </a:ext>
            </a:extLst>
          </p:cNvPr>
          <p:cNvSpPr txBox="1"/>
          <p:nvPr/>
        </p:nvSpPr>
        <p:spPr>
          <a:xfrm>
            <a:off x="2468282" y="6049692"/>
            <a:ext cx="3079020" cy="346249"/>
          </a:xfrm>
          <a:prstGeom prst="rect">
            <a:avLst/>
          </a:prstGeom>
          <a:noFill/>
        </p:spPr>
        <p:txBody>
          <a:bodyPr wrap="square" rtlCol="0">
            <a:spAutoFit/>
          </a:bodyPr>
          <a:lstStyle/>
          <a:p>
            <a:pPr>
              <a:spcAft>
                <a:spcPts val="900"/>
              </a:spcAft>
            </a:pPr>
            <a:r>
              <a:rPr lang="en-US" sz="1650" dirty="0" err="1">
                <a:solidFill>
                  <a:schemeClr val="tx2"/>
                </a:solidFill>
                <a:latin typeface="Verdana"/>
                <a:cs typeface="Verdana"/>
              </a:rPr>
              <a:t>resol</a:t>
            </a:r>
            <a:r>
              <a:rPr lang="en-US" sz="1650" dirty="0">
                <a:solidFill>
                  <a:schemeClr val="tx2"/>
                </a:solidFill>
                <a:latin typeface="Verdana"/>
                <a:cs typeface="Verdana"/>
              </a:rPr>
              <a:t>. 0.75mm</a:t>
            </a:r>
          </a:p>
        </p:txBody>
      </p:sp>
      <p:pic>
        <p:nvPicPr>
          <p:cNvPr id="33" name="Picture 32">
            <a:extLst>
              <a:ext uri="{FF2B5EF4-FFF2-40B4-BE49-F238E27FC236}">
                <a16:creationId xmlns:a16="http://schemas.microsoft.com/office/drawing/2014/main" id="{47AE0E12-0049-FA0B-7EAC-7301DFAD249B}"/>
              </a:ext>
            </a:extLst>
          </p:cNvPr>
          <p:cNvPicPr>
            <a:picLocks noChangeAspect="1"/>
          </p:cNvPicPr>
          <p:nvPr/>
        </p:nvPicPr>
        <p:blipFill rotWithShape="1">
          <a:blip r:embed="rId8">
            <a:extLst>
              <a:ext uri="{28A0092B-C50C-407E-A947-70E740481C1C}">
                <a14:useLocalDpi xmlns:a14="http://schemas.microsoft.com/office/drawing/2010/main" val="0"/>
              </a:ext>
            </a:extLst>
          </a:blip>
          <a:srcRect l="49432" t="18104" r="35466" b="62381"/>
          <a:stretch/>
        </p:blipFill>
        <p:spPr>
          <a:xfrm rot="5400000">
            <a:off x="7587427" y="1909839"/>
            <a:ext cx="3808589" cy="3874961"/>
          </a:xfrm>
          <a:prstGeom prst="rect">
            <a:avLst/>
          </a:prstGeom>
          <a:ln w="28575">
            <a:solidFill>
              <a:schemeClr val="tx2"/>
            </a:solidFill>
          </a:ln>
        </p:spPr>
      </p:pic>
      <p:sp>
        <p:nvSpPr>
          <p:cNvPr id="4" name="Rectangle 3">
            <a:extLst>
              <a:ext uri="{FF2B5EF4-FFF2-40B4-BE49-F238E27FC236}">
                <a16:creationId xmlns:a16="http://schemas.microsoft.com/office/drawing/2014/main" id="{D13DD043-5AD6-C2C3-DEB4-8F84A79511F7}"/>
              </a:ext>
            </a:extLst>
          </p:cNvPr>
          <p:cNvSpPr/>
          <p:nvPr/>
        </p:nvSpPr>
        <p:spPr bwMode="auto">
          <a:xfrm>
            <a:off x="4197614" y="4329329"/>
            <a:ext cx="486886" cy="412333"/>
          </a:xfrm>
          <a:prstGeom prst="rect">
            <a:avLst/>
          </a:prstGeom>
          <a:noFill/>
          <a:ln w="9525">
            <a:solidFill>
              <a:schemeClr val="tx2"/>
            </a:solidFill>
            <a:miter lim="800000"/>
            <a:headEnd/>
            <a:tailEnd/>
          </a:ln>
          <a:effectLst/>
        </p:spPr>
        <p:txBody>
          <a:bodyPr wrap="none" rtlCol="0" anchor="ctr">
            <a:prstTxWarp prst="textNoShape">
              <a:avLst/>
            </a:prstTxWarp>
          </a:bodyPr>
          <a:lstStyle/>
          <a:p>
            <a:pPr algn="ctr"/>
            <a:endParaRPr lang="en-US" sz="1350"/>
          </a:p>
        </p:txBody>
      </p:sp>
      <p:cxnSp>
        <p:nvCxnSpPr>
          <p:cNvPr id="10" name="Straight Connector 9">
            <a:extLst>
              <a:ext uri="{FF2B5EF4-FFF2-40B4-BE49-F238E27FC236}">
                <a16:creationId xmlns:a16="http://schemas.microsoft.com/office/drawing/2014/main" id="{32FEB564-2B33-1714-CA9A-979249A82C76}"/>
              </a:ext>
            </a:extLst>
          </p:cNvPr>
          <p:cNvCxnSpPr>
            <a:cxnSpLocks/>
          </p:cNvCxnSpPr>
          <p:nvPr/>
        </p:nvCxnSpPr>
        <p:spPr>
          <a:xfrm flipH="1">
            <a:off x="4631473" y="3996289"/>
            <a:ext cx="452" cy="2373"/>
          </a:xfrm>
          <a:prstGeom prst="line">
            <a:avLst/>
          </a:prstGeom>
          <a:ln>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3890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hidden"/>
                                      </p:to>
                                    </p:set>
                                  </p:childTnLst>
                                </p:cTn>
                              </p:par>
                              <p:par>
                                <p:cTn id="9" presetID="1" presetClass="entr" presetSubtype="0" fill="hold" grpId="0"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par>
                                <p:cTn id="15" presetID="1" presetClass="exit" presetSubtype="0" fill="hold" grpId="1" nodeType="withEffect">
                                  <p:stCondLst>
                                    <p:cond delay="0"/>
                                  </p:stCondLst>
                                  <p:childTnLst>
                                    <p:set>
                                      <p:cBhvr>
                                        <p:cTn id="16" dur="1" fill="hold">
                                          <p:stCondLst>
                                            <p:cond delay="0"/>
                                          </p:stCondLst>
                                        </p:cTn>
                                        <p:tgtEl>
                                          <p:spTgt spid="26"/>
                                        </p:tgtEl>
                                        <p:attrNameLst>
                                          <p:attrName>style.visibility</p:attrName>
                                        </p:attrNameLst>
                                      </p:cBhvr>
                                      <p:to>
                                        <p:strVal val="hidden"/>
                                      </p:to>
                                    </p:set>
                                  </p:childTnLst>
                                </p:cTn>
                              </p:par>
                              <p:par>
                                <p:cTn id="17" presetID="1" presetClass="entr" presetSubtype="0" fill="hold" grpId="0" nodeType="with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par>
                                <p:cTn id="23" presetID="1" presetClass="exit" presetSubtype="0" fill="hold" grpId="1" nodeType="withEffect">
                                  <p:stCondLst>
                                    <p:cond delay="0"/>
                                  </p:stCondLst>
                                  <p:childTnLst>
                                    <p:set>
                                      <p:cBhvr>
                                        <p:cTn id="24" dur="1" fill="hold">
                                          <p:stCondLst>
                                            <p:cond delay="0"/>
                                          </p:stCondLst>
                                        </p:cTn>
                                        <p:tgtEl>
                                          <p:spTgt spid="29"/>
                                        </p:tgtEl>
                                        <p:attrNameLst>
                                          <p:attrName>style.visibility</p:attrName>
                                        </p:attrNameLst>
                                      </p:cBhvr>
                                      <p:to>
                                        <p:strVal val="hidden"/>
                                      </p:to>
                                    </p:set>
                                  </p:childTnLst>
                                </p:cTn>
                              </p:par>
                              <p:par>
                                <p:cTn id="25" presetID="1" presetClass="entr" presetSubtype="0" fill="hold" grpId="0" nodeType="with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par>
                                <p:cTn id="31" presetID="1" presetClass="exit" presetSubtype="0" fill="hold" grpId="1" nodeType="withEffect">
                                  <p:stCondLst>
                                    <p:cond delay="0"/>
                                  </p:stCondLst>
                                  <p:childTnLst>
                                    <p:set>
                                      <p:cBhvr>
                                        <p:cTn id="32" dur="1" fill="hold">
                                          <p:stCondLst>
                                            <p:cond delay="0"/>
                                          </p:stCondLst>
                                        </p:cTn>
                                        <p:tgtEl>
                                          <p:spTgt spid="31"/>
                                        </p:tgtEl>
                                        <p:attrNameLst>
                                          <p:attrName>style.visibility</p:attrName>
                                        </p:attrNameLst>
                                      </p:cBhvr>
                                      <p:to>
                                        <p:strVal val="hidden"/>
                                      </p:to>
                                    </p:set>
                                  </p:childTnLst>
                                </p:cTn>
                              </p:par>
                              <p:par>
                                <p:cTn id="33" presetID="1" presetClass="entr" presetSubtype="0" fill="hold" grpId="0" nodeType="with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3"/>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6" grpId="1"/>
      <p:bldP spid="29" grpId="0"/>
      <p:bldP spid="29" grpId="1"/>
      <p:bldP spid="31" grpId="0"/>
      <p:bldP spid="31" grpId="1"/>
      <p:bldP spid="32" grpId="0"/>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5A6B7-4AEA-E313-DC6E-F4886680A9E8}"/>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AAE6BA63-C35D-68F7-3A46-DE1B0E897D84}"/>
              </a:ext>
            </a:extLst>
          </p:cNvPr>
          <p:cNvSpPr>
            <a:spLocks noGrp="1"/>
          </p:cNvSpPr>
          <p:nvPr>
            <p:ph type="title" idx="100" hasCustomPrompt="1"/>
          </p:nvPr>
        </p:nvSpPr>
        <p:spPr>
          <a:xfrm>
            <a:off x="2615509" y="285750"/>
            <a:ext cx="7080378"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Physiologic Noise vs Thermal Noise</a:t>
            </a:r>
            <a:endParaRPr lang="en-US" sz="3200" dirty="0"/>
          </a:p>
        </p:txBody>
      </p:sp>
      <p:sp>
        <p:nvSpPr>
          <p:cNvPr id="3" name="Low resolution card">
            <a:extLst>
              <a:ext uri="{FF2B5EF4-FFF2-40B4-BE49-F238E27FC236}">
                <a16:creationId xmlns:a16="http://schemas.microsoft.com/office/drawing/2014/main" id="{327EA95D-EB70-1423-DCFE-F0A6DD275B99}"/>
              </a:ext>
            </a:extLst>
          </p:cNvPr>
          <p:cNvSpPr/>
          <p:nvPr/>
        </p:nvSpPr>
        <p:spPr>
          <a:xfrm>
            <a:off x="548640" y="1371600"/>
            <a:ext cx="5394960" cy="3178757"/>
          </a:xfrm>
          <a:prstGeom prst="roundRect">
            <a:avLst>
              <a:gd name="adj" fmla="val 2000"/>
            </a:avLst>
          </a:prstGeom>
          <a:solidFill>
            <a:schemeClr val="bg2"/>
          </a:solidFill>
          <a:ln/>
          <a:effectLst>
            <a:outerShdw blurRad="76200" dist="25400" dir="5400000" algn="bl" rotWithShape="0">
              <a:srgbClr val="0F1B2D">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A2233"/>
              </a:solidFill>
              <a:effectLst/>
              <a:uLnTx/>
              <a:uFillTx/>
              <a:latin typeface="Calibri"/>
              <a:ea typeface="+mn-ea"/>
              <a:cs typeface="+mn-cs"/>
            </a:endParaRPr>
          </a:p>
        </p:txBody>
      </p:sp>
      <p:sp>
        <p:nvSpPr>
          <p:cNvPr id="4" name="Low resolution title">
            <a:extLst>
              <a:ext uri="{FF2B5EF4-FFF2-40B4-BE49-F238E27FC236}">
                <a16:creationId xmlns:a16="http://schemas.microsoft.com/office/drawing/2014/main" id="{77203F4E-5948-D7D9-E95B-E7C576DB62EC}"/>
              </a:ext>
            </a:extLst>
          </p:cNvPr>
          <p:cNvSpPr txBox="1"/>
          <p:nvPr/>
        </p:nvSpPr>
        <p:spPr>
          <a:xfrm>
            <a:off x="868680" y="1554480"/>
            <a:ext cx="3200400" cy="457200"/>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A2233"/>
                </a:solidFill>
                <a:effectLst/>
                <a:uLnTx/>
                <a:uFillTx/>
                <a:latin typeface="Cambria" pitchFamily="34" charset="0"/>
                <a:ea typeface="Cambria" pitchFamily="34" charset="-122"/>
                <a:cs typeface="Cambria" pitchFamily="34" charset="-120"/>
              </a:rPr>
              <a:t>Low resolution</a:t>
            </a:r>
            <a:endParaRPr kumimoji="0" lang="en-US" sz="2200" b="0" i="0" u="none" strike="noStrike" kern="1200" cap="none" spc="0" normalizeH="0" baseline="0" noProof="0" dirty="0">
              <a:ln>
                <a:noFill/>
              </a:ln>
              <a:solidFill>
                <a:srgbClr val="1A2233"/>
              </a:solidFill>
              <a:effectLst/>
              <a:uLnTx/>
              <a:uFillTx/>
              <a:latin typeface="Calibri"/>
              <a:ea typeface="+mn-ea"/>
              <a:cs typeface="+mn-cs"/>
            </a:endParaRPr>
          </a:p>
        </p:txBody>
      </p:sp>
      <p:sp>
        <p:nvSpPr>
          <p:cNvPr id="5" name="Low resolution regime">
            <a:extLst>
              <a:ext uri="{FF2B5EF4-FFF2-40B4-BE49-F238E27FC236}">
                <a16:creationId xmlns:a16="http://schemas.microsoft.com/office/drawing/2014/main" id="{24DB6D54-EA46-05B7-0F1A-F77FF53F2511}"/>
              </a:ext>
            </a:extLst>
          </p:cNvPr>
          <p:cNvSpPr txBox="1"/>
          <p:nvPr/>
        </p:nvSpPr>
        <p:spPr>
          <a:xfrm>
            <a:off x="3718560" y="1600200"/>
            <a:ext cx="1828800" cy="411480"/>
          </a:xfrm>
          <a:prstGeom prst="rect">
            <a:avLst/>
          </a:prstGeom>
          <a:noFill/>
          <a:ln/>
        </p:spPr>
        <p:txBody>
          <a:bodyPr wrap="square" lIns="0" tIns="0" rIns="0" bIns="0" rtlCol="0" anchor="t"/>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srgbClr val="5B6B7F"/>
                </a:solidFill>
                <a:effectLst/>
                <a:uLnTx/>
                <a:uFillTx/>
                <a:latin typeface="Calibri"/>
                <a:ea typeface="+mn-ea"/>
                <a:cs typeface="+mn-cs"/>
              </a:rPr>
              <a:t>Physiology-limited</a:t>
            </a:r>
            <a:endParaRPr kumimoji="0" lang="en-US" b="0" i="0" u="none" strike="noStrike" kern="1200" cap="none" spc="0" normalizeH="0" baseline="0" noProof="0" dirty="0">
              <a:ln>
                <a:noFill/>
              </a:ln>
              <a:solidFill>
                <a:srgbClr val="1A2233"/>
              </a:solidFill>
              <a:effectLst/>
              <a:uLnTx/>
              <a:uFillTx/>
              <a:latin typeface="Calibri"/>
              <a:ea typeface="+mn-ea"/>
              <a:cs typeface="+mn-cs"/>
            </a:endParaRPr>
          </a:p>
        </p:txBody>
      </p:sp>
      <p:sp>
        <p:nvSpPr>
          <p:cNvPr id="6" name="Low resolution voxel">
            <a:extLst>
              <a:ext uri="{FF2B5EF4-FFF2-40B4-BE49-F238E27FC236}">
                <a16:creationId xmlns:a16="http://schemas.microsoft.com/office/drawing/2014/main" id="{7C9E21F5-EC84-A05C-2B00-6C8AB467A819}"/>
              </a:ext>
            </a:extLst>
          </p:cNvPr>
          <p:cNvSpPr txBox="1"/>
          <p:nvPr/>
        </p:nvSpPr>
        <p:spPr>
          <a:xfrm>
            <a:off x="868680" y="2011680"/>
            <a:ext cx="4754880" cy="365760"/>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5B6B7F"/>
                </a:solidFill>
                <a:effectLst/>
                <a:uLnTx/>
                <a:uFillTx/>
                <a:latin typeface="Calibri"/>
                <a:ea typeface="+mn-ea"/>
                <a:cs typeface="+mn-cs"/>
              </a:rPr>
              <a:t>~3 mm isotropic, ~27 µL</a:t>
            </a:r>
            <a:endParaRPr kumimoji="0" lang="en-US" sz="1500" b="0" i="0" u="none" strike="noStrike" kern="1200" cap="none" spc="0" normalizeH="0" baseline="0" noProof="0" dirty="0">
              <a:ln>
                <a:noFill/>
              </a:ln>
              <a:solidFill>
                <a:srgbClr val="1A2233"/>
              </a:solidFill>
              <a:effectLst/>
              <a:uLnTx/>
              <a:uFillTx/>
              <a:latin typeface="Calibri"/>
              <a:ea typeface="+mn-ea"/>
              <a:cs typeface="+mn-cs"/>
            </a:endParaRPr>
          </a:p>
        </p:txBody>
      </p:sp>
      <p:sp>
        <p:nvSpPr>
          <p:cNvPr id="7" name="Low resolution 3T pill">
            <a:extLst>
              <a:ext uri="{FF2B5EF4-FFF2-40B4-BE49-F238E27FC236}">
                <a16:creationId xmlns:a16="http://schemas.microsoft.com/office/drawing/2014/main" id="{1AED1477-8399-8FBC-FFDC-A282A99040B7}"/>
              </a:ext>
            </a:extLst>
          </p:cNvPr>
          <p:cNvSpPr/>
          <p:nvPr/>
        </p:nvSpPr>
        <p:spPr>
          <a:xfrm>
            <a:off x="3063240" y="2514600"/>
            <a:ext cx="566928" cy="292608"/>
          </a:xfrm>
          <a:prstGeom prst="roundRect">
            <a:avLst>
              <a:gd name="adj" fmla="val 50000"/>
            </a:avLst>
          </a:prstGeom>
          <a:solidFill>
            <a:schemeClr val="accent1"/>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A2233"/>
              </a:solidFill>
              <a:effectLst/>
              <a:uLnTx/>
              <a:uFillTx/>
              <a:latin typeface="Calibri"/>
              <a:ea typeface="+mn-ea"/>
              <a:cs typeface="+mn-cs"/>
            </a:endParaRPr>
          </a:p>
        </p:txBody>
      </p:sp>
      <p:sp>
        <p:nvSpPr>
          <p:cNvPr id="8" name="Low resolution 3T pill label">
            <a:extLst>
              <a:ext uri="{FF2B5EF4-FFF2-40B4-BE49-F238E27FC236}">
                <a16:creationId xmlns:a16="http://schemas.microsoft.com/office/drawing/2014/main" id="{43C2B548-9A5C-C2DE-120C-A54137E059A3}"/>
              </a:ext>
            </a:extLst>
          </p:cNvPr>
          <p:cNvSpPr txBox="1"/>
          <p:nvPr/>
        </p:nvSpPr>
        <p:spPr>
          <a:xfrm>
            <a:off x="3063240" y="2514600"/>
            <a:ext cx="566928" cy="29260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Calibri"/>
                <a:ea typeface="+mn-ea"/>
                <a:cs typeface="+mn-cs"/>
              </a:rPr>
              <a:t>3T</a:t>
            </a:r>
            <a:endParaRPr kumimoji="0" lang="en-US" sz="1200" b="0" i="0" u="none" strike="noStrike" kern="1200" cap="none" spc="0" normalizeH="0" baseline="0" noProof="0" dirty="0">
              <a:ln>
                <a:noFill/>
              </a:ln>
              <a:solidFill>
                <a:srgbClr val="1A2233"/>
              </a:solidFill>
              <a:effectLst/>
              <a:uLnTx/>
              <a:uFillTx/>
              <a:latin typeface="Calibri"/>
              <a:ea typeface="+mn-ea"/>
              <a:cs typeface="+mn-cs"/>
            </a:endParaRPr>
          </a:p>
        </p:txBody>
      </p:sp>
      <p:sp>
        <p:nvSpPr>
          <p:cNvPr id="9" name="Low resolution 7T pill">
            <a:extLst>
              <a:ext uri="{FF2B5EF4-FFF2-40B4-BE49-F238E27FC236}">
                <a16:creationId xmlns:a16="http://schemas.microsoft.com/office/drawing/2014/main" id="{8404F93B-AB98-1CC8-F34C-C197ED911E43}"/>
              </a:ext>
            </a:extLst>
          </p:cNvPr>
          <p:cNvSpPr/>
          <p:nvPr/>
        </p:nvSpPr>
        <p:spPr>
          <a:xfrm>
            <a:off x="4572000" y="2514600"/>
            <a:ext cx="566928" cy="292608"/>
          </a:xfrm>
          <a:prstGeom prst="roundRect">
            <a:avLst>
              <a:gd name="adj" fmla="val 50000"/>
            </a:avLst>
          </a:prstGeom>
          <a:solidFill>
            <a:schemeClr val="accent2"/>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A2233"/>
              </a:solidFill>
              <a:effectLst/>
              <a:uLnTx/>
              <a:uFillTx/>
              <a:latin typeface="Calibri"/>
              <a:ea typeface="+mn-ea"/>
              <a:cs typeface="+mn-cs"/>
            </a:endParaRPr>
          </a:p>
        </p:txBody>
      </p:sp>
      <p:sp>
        <p:nvSpPr>
          <p:cNvPr id="10" name="Low resolution 7T pill label">
            <a:extLst>
              <a:ext uri="{FF2B5EF4-FFF2-40B4-BE49-F238E27FC236}">
                <a16:creationId xmlns:a16="http://schemas.microsoft.com/office/drawing/2014/main" id="{68414B11-7426-A25B-7384-27BC5049723E}"/>
              </a:ext>
            </a:extLst>
          </p:cNvPr>
          <p:cNvSpPr txBox="1"/>
          <p:nvPr/>
        </p:nvSpPr>
        <p:spPr>
          <a:xfrm>
            <a:off x="4572000" y="2514600"/>
            <a:ext cx="566928" cy="29260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Calibri"/>
                <a:ea typeface="+mn-ea"/>
                <a:cs typeface="+mn-cs"/>
              </a:rPr>
              <a:t>7T</a:t>
            </a:r>
            <a:endParaRPr kumimoji="0" lang="en-US" sz="1200" b="0" i="0" u="none" strike="noStrike" kern="1200" cap="none" spc="0" normalizeH="0" baseline="0" noProof="0" dirty="0">
              <a:ln>
                <a:noFill/>
              </a:ln>
              <a:solidFill>
                <a:srgbClr val="1A2233"/>
              </a:solidFill>
              <a:effectLst/>
              <a:uLnTx/>
              <a:uFillTx/>
              <a:latin typeface="Calibri"/>
              <a:ea typeface="+mn-ea"/>
              <a:cs typeface="+mn-cs"/>
            </a:endParaRPr>
          </a:p>
        </p:txBody>
      </p:sp>
      <p:sp>
        <p:nvSpPr>
          <p:cNvPr id="14" name="Low resolution row 1 label">
            <a:extLst>
              <a:ext uri="{FF2B5EF4-FFF2-40B4-BE49-F238E27FC236}">
                <a16:creationId xmlns:a16="http://schemas.microsoft.com/office/drawing/2014/main" id="{A8A46D0D-4C31-EEA9-1B61-34FD3B644F30}"/>
              </a:ext>
            </a:extLst>
          </p:cNvPr>
          <p:cNvSpPr txBox="1"/>
          <p:nvPr/>
        </p:nvSpPr>
        <p:spPr>
          <a:xfrm>
            <a:off x="868680" y="2994660"/>
            <a:ext cx="2103120" cy="5486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A2233"/>
                </a:solidFill>
                <a:effectLst/>
                <a:uLnTx/>
                <a:uFillTx/>
                <a:latin typeface="Calibri"/>
                <a:ea typeface="+mn-ea"/>
                <a:cs typeface="+mn-cs"/>
              </a:rPr>
              <a:t>tSNR</a:t>
            </a:r>
            <a:endParaRPr kumimoji="0" lang="en-US" sz="1600" b="0" i="0" u="none" strike="noStrike" kern="1200" cap="none" spc="0" normalizeH="0" baseline="0" noProof="0" dirty="0">
              <a:ln>
                <a:noFill/>
              </a:ln>
              <a:solidFill>
                <a:srgbClr val="1A2233"/>
              </a:solidFill>
              <a:effectLst/>
              <a:uLnTx/>
              <a:uFillTx/>
              <a:latin typeface="Calibri"/>
              <a:ea typeface="+mn-ea"/>
              <a:cs typeface="+mn-cs"/>
            </a:endParaRPr>
          </a:p>
        </p:txBody>
      </p:sp>
      <p:sp>
        <p:nvSpPr>
          <p:cNvPr id="15" name="Low resolution row 1 3T">
            <a:extLst>
              <a:ext uri="{FF2B5EF4-FFF2-40B4-BE49-F238E27FC236}">
                <a16:creationId xmlns:a16="http://schemas.microsoft.com/office/drawing/2014/main" id="{4AB38C3C-A388-5DC8-051E-74C395BC0F3D}"/>
              </a:ext>
            </a:extLst>
          </p:cNvPr>
          <p:cNvSpPr txBox="1"/>
          <p:nvPr/>
        </p:nvSpPr>
        <p:spPr>
          <a:xfrm>
            <a:off x="2788920" y="2994660"/>
            <a:ext cx="114300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B998B"/>
                </a:solidFill>
                <a:effectLst/>
                <a:uLnTx/>
                <a:uFillTx/>
                <a:latin typeface="Calibri"/>
                <a:ea typeface="+mn-ea"/>
                <a:cs typeface="+mn-cs"/>
              </a:rPr>
              <a:t>~80–150</a:t>
            </a: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16" name="Low resolution row 1 7T">
            <a:extLst>
              <a:ext uri="{FF2B5EF4-FFF2-40B4-BE49-F238E27FC236}">
                <a16:creationId xmlns:a16="http://schemas.microsoft.com/office/drawing/2014/main" id="{F0D9C95A-B9E1-C329-ED2C-688F3A2BEDFA}"/>
              </a:ext>
            </a:extLst>
          </p:cNvPr>
          <p:cNvSpPr txBox="1"/>
          <p:nvPr/>
        </p:nvSpPr>
        <p:spPr>
          <a:xfrm>
            <a:off x="4206240" y="2994660"/>
            <a:ext cx="128016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4572E"/>
                </a:solidFill>
                <a:effectLst/>
                <a:uLnTx/>
                <a:uFillTx/>
                <a:latin typeface="Calibri"/>
                <a:ea typeface="+mn-ea"/>
                <a:cs typeface="+mn-cs"/>
              </a:rPr>
              <a:t>×1.1–1.3</a:t>
            </a: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17" name="Low resolution row 2 label">
            <a:extLst>
              <a:ext uri="{FF2B5EF4-FFF2-40B4-BE49-F238E27FC236}">
                <a16:creationId xmlns:a16="http://schemas.microsoft.com/office/drawing/2014/main" id="{2611B86B-8724-34D5-03E8-15C2D9D14E5F}"/>
              </a:ext>
            </a:extLst>
          </p:cNvPr>
          <p:cNvSpPr txBox="1"/>
          <p:nvPr/>
        </p:nvSpPr>
        <p:spPr>
          <a:xfrm>
            <a:off x="868680" y="3634740"/>
            <a:ext cx="2103120" cy="5486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A2233"/>
                </a:solidFill>
                <a:effectLst/>
                <a:uLnTx/>
                <a:uFillTx/>
                <a:latin typeface="Calibri"/>
                <a:ea typeface="+mn-ea"/>
                <a:cs typeface="+mn-cs"/>
              </a:rPr>
              <a:t>BOLD CNR gain</a:t>
            </a:r>
            <a:endParaRPr kumimoji="0" lang="en-US" sz="1600" b="0" i="0" u="none" strike="noStrike" kern="1200" cap="none" spc="0" normalizeH="0" baseline="0" noProof="0" dirty="0">
              <a:ln>
                <a:noFill/>
              </a:ln>
              <a:solidFill>
                <a:srgbClr val="1A2233"/>
              </a:solidFill>
              <a:effectLst/>
              <a:uLnTx/>
              <a:uFillTx/>
              <a:latin typeface="Calibri"/>
              <a:ea typeface="+mn-ea"/>
              <a:cs typeface="+mn-cs"/>
            </a:endParaRPr>
          </a:p>
        </p:txBody>
      </p:sp>
      <p:sp>
        <p:nvSpPr>
          <p:cNvPr id="18" name="Low resolution row 2 3T">
            <a:extLst>
              <a:ext uri="{FF2B5EF4-FFF2-40B4-BE49-F238E27FC236}">
                <a16:creationId xmlns:a16="http://schemas.microsoft.com/office/drawing/2014/main" id="{E1F88553-4775-D17B-CE12-9DC6B7589E6E}"/>
              </a:ext>
            </a:extLst>
          </p:cNvPr>
          <p:cNvSpPr txBox="1"/>
          <p:nvPr/>
        </p:nvSpPr>
        <p:spPr>
          <a:xfrm>
            <a:off x="2788920" y="4251960"/>
            <a:ext cx="114300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19" name="Low resolution row 2 7T">
            <a:extLst>
              <a:ext uri="{FF2B5EF4-FFF2-40B4-BE49-F238E27FC236}">
                <a16:creationId xmlns:a16="http://schemas.microsoft.com/office/drawing/2014/main" id="{E950C107-F5AE-EC9C-2022-1195BE4E67F6}"/>
              </a:ext>
            </a:extLst>
          </p:cNvPr>
          <p:cNvSpPr txBox="1"/>
          <p:nvPr/>
        </p:nvSpPr>
        <p:spPr>
          <a:xfrm>
            <a:off x="4206240" y="3634740"/>
            <a:ext cx="128016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4572E"/>
                </a:solidFill>
                <a:effectLst/>
                <a:uLnTx/>
                <a:uFillTx/>
                <a:latin typeface="Calibri"/>
                <a:ea typeface="+mn-ea"/>
                <a:cs typeface="+mn-cs"/>
              </a:rPr>
              <a:t>×1.2–1.6</a:t>
            </a: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20" name="High resolution card">
            <a:extLst>
              <a:ext uri="{FF2B5EF4-FFF2-40B4-BE49-F238E27FC236}">
                <a16:creationId xmlns:a16="http://schemas.microsoft.com/office/drawing/2014/main" id="{3A1A29D5-2A0C-B147-BE83-693911B05E4F}"/>
              </a:ext>
            </a:extLst>
          </p:cNvPr>
          <p:cNvSpPr/>
          <p:nvPr/>
        </p:nvSpPr>
        <p:spPr>
          <a:xfrm>
            <a:off x="6248400" y="1371600"/>
            <a:ext cx="5394960" cy="3178757"/>
          </a:xfrm>
          <a:prstGeom prst="roundRect">
            <a:avLst>
              <a:gd name="adj" fmla="val 2000"/>
            </a:avLst>
          </a:prstGeom>
          <a:solidFill>
            <a:schemeClr val="bg2"/>
          </a:solidFill>
          <a:ln/>
          <a:effectLst>
            <a:outerShdw blurRad="76200" dist="25400" dir="5400000" algn="bl" rotWithShape="0">
              <a:srgbClr val="0F1B2D">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A2233"/>
              </a:solidFill>
              <a:effectLst/>
              <a:uLnTx/>
              <a:uFillTx/>
              <a:latin typeface="Calibri"/>
              <a:ea typeface="+mn-ea"/>
              <a:cs typeface="+mn-cs"/>
            </a:endParaRPr>
          </a:p>
        </p:txBody>
      </p:sp>
      <p:sp>
        <p:nvSpPr>
          <p:cNvPr id="21" name="High resolution title">
            <a:extLst>
              <a:ext uri="{FF2B5EF4-FFF2-40B4-BE49-F238E27FC236}">
                <a16:creationId xmlns:a16="http://schemas.microsoft.com/office/drawing/2014/main" id="{0A087FE0-70CE-C5E5-6A91-3B61E5E9A5F6}"/>
              </a:ext>
            </a:extLst>
          </p:cNvPr>
          <p:cNvSpPr txBox="1"/>
          <p:nvPr/>
        </p:nvSpPr>
        <p:spPr>
          <a:xfrm>
            <a:off x="6537960" y="1554480"/>
            <a:ext cx="3200400" cy="457200"/>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A2233"/>
                </a:solidFill>
                <a:effectLst/>
                <a:uLnTx/>
                <a:uFillTx/>
                <a:latin typeface="Cambria" pitchFamily="34" charset="0"/>
                <a:ea typeface="Cambria" pitchFamily="34" charset="-122"/>
                <a:cs typeface="Cambria" pitchFamily="34" charset="-120"/>
              </a:rPr>
              <a:t>High resolution</a:t>
            </a:r>
            <a:endParaRPr kumimoji="0" lang="en-US" sz="2200" b="0" i="0" u="none" strike="noStrike" kern="1200" cap="none" spc="0" normalizeH="0" baseline="0" noProof="0" dirty="0">
              <a:ln>
                <a:noFill/>
              </a:ln>
              <a:solidFill>
                <a:srgbClr val="1A2233"/>
              </a:solidFill>
              <a:effectLst/>
              <a:uLnTx/>
              <a:uFillTx/>
              <a:latin typeface="Calibri"/>
              <a:ea typeface="+mn-ea"/>
              <a:cs typeface="+mn-cs"/>
            </a:endParaRPr>
          </a:p>
        </p:txBody>
      </p:sp>
      <p:sp>
        <p:nvSpPr>
          <p:cNvPr id="22" name="High resolution regime">
            <a:extLst>
              <a:ext uri="{FF2B5EF4-FFF2-40B4-BE49-F238E27FC236}">
                <a16:creationId xmlns:a16="http://schemas.microsoft.com/office/drawing/2014/main" id="{08DB73DB-5D50-2370-B2EC-901A51B4A792}"/>
              </a:ext>
            </a:extLst>
          </p:cNvPr>
          <p:cNvSpPr txBox="1"/>
          <p:nvPr/>
        </p:nvSpPr>
        <p:spPr>
          <a:xfrm>
            <a:off x="9212174" y="1603311"/>
            <a:ext cx="1828800" cy="411480"/>
          </a:xfrm>
          <a:prstGeom prst="rect">
            <a:avLst/>
          </a:prstGeom>
          <a:noFill/>
          <a:ln/>
        </p:spPr>
        <p:txBody>
          <a:bodyPr wrap="square" lIns="0" tIns="0" rIns="0" bIns="0" rtlCol="0" anchor="t"/>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srgbClr val="E4572E"/>
                </a:solidFill>
                <a:effectLst/>
                <a:uLnTx/>
                <a:uFillTx/>
                <a:latin typeface="Calibri"/>
                <a:ea typeface="+mn-ea"/>
                <a:cs typeface="+mn-cs"/>
              </a:rPr>
              <a:t>Thermal-limited</a:t>
            </a:r>
            <a:endParaRPr kumimoji="0" lang="en-US" b="0" i="0" u="none" strike="noStrike" kern="1200" cap="none" spc="0" normalizeH="0" baseline="0" noProof="0" dirty="0">
              <a:ln>
                <a:noFill/>
              </a:ln>
              <a:solidFill>
                <a:srgbClr val="1A2233"/>
              </a:solidFill>
              <a:effectLst/>
              <a:uLnTx/>
              <a:uFillTx/>
              <a:latin typeface="Calibri"/>
              <a:ea typeface="+mn-ea"/>
              <a:cs typeface="+mn-cs"/>
            </a:endParaRPr>
          </a:p>
        </p:txBody>
      </p:sp>
      <p:sp>
        <p:nvSpPr>
          <p:cNvPr id="23" name="High resolution voxel">
            <a:extLst>
              <a:ext uri="{FF2B5EF4-FFF2-40B4-BE49-F238E27FC236}">
                <a16:creationId xmlns:a16="http://schemas.microsoft.com/office/drawing/2014/main" id="{22F53E25-C144-8AE7-E7E5-5EDC8CE6ECC3}"/>
              </a:ext>
            </a:extLst>
          </p:cNvPr>
          <p:cNvSpPr txBox="1"/>
          <p:nvPr/>
        </p:nvSpPr>
        <p:spPr>
          <a:xfrm>
            <a:off x="6537960" y="2011680"/>
            <a:ext cx="4754880" cy="365760"/>
          </a:xfrm>
          <a:prstGeom prst="rect">
            <a:avLst/>
          </a:prstGeom>
          <a:noFill/>
          <a:ln/>
        </p:spPr>
        <p:txBody>
          <a:bodyPr wrap="squar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5B6B7F"/>
                </a:solidFill>
                <a:effectLst/>
                <a:uLnTx/>
                <a:uFillTx/>
                <a:latin typeface="Calibri"/>
                <a:ea typeface="+mn-ea"/>
                <a:cs typeface="+mn-cs"/>
              </a:rPr>
              <a:t>≤1 mm isotropic, ≤1 µL</a:t>
            </a:r>
            <a:endParaRPr kumimoji="0" lang="en-US" sz="1500" b="0" i="0" u="none" strike="noStrike" kern="1200" cap="none" spc="0" normalizeH="0" baseline="0" noProof="0" dirty="0">
              <a:ln>
                <a:noFill/>
              </a:ln>
              <a:solidFill>
                <a:srgbClr val="1A2233"/>
              </a:solidFill>
              <a:effectLst/>
              <a:uLnTx/>
              <a:uFillTx/>
              <a:latin typeface="Calibri"/>
              <a:ea typeface="+mn-ea"/>
              <a:cs typeface="+mn-cs"/>
            </a:endParaRPr>
          </a:p>
        </p:txBody>
      </p:sp>
      <p:sp>
        <p:nvSpPr>
          <p:cNvPr id="24" name="High resolution 3T pill">
            <a:extLst>
              <a:ext uri="{FF2B5EF4-FFF2-40B4-BE49-F238E27FC236}">
                <a16:creationId xmlns:a16="http://schemas.microsoft.com/office/drawing/2014/main" id="{C7638703-DF8F-5497-92E5-E3349758365F}"/>
              </a:ext>
            </a:extLst>
          </p:cNvPr>
          <p:cNvSpPr/>
          <p:nvPr/>
        </p:nvSpPr>
        <p:spPr>
          <a:xfrm>
            <a:off x="8732520" y="2514600"/>
            <a:ext cx="566928" cy="292608"/>
          </a:xfrm>
          <a:prstGeom prst="roundRect">
            <a:avLst>
              <a:gd name="adj" fmla="val 50000"/>
            </a:avLst>
          </a:prstGeom>
          <a:solidFill>
            <a:schemeClr val="accent1"/>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A2233"/>
              </a:solidFill>
              <a:effectLst/>
              <a:uLnTx/>
              <a:uFillTx/>
              <a:latin typeface="Calibri"/>
              <a:ea typeface="+mn-ea"/>
              <a:cs typeface="+mn-cs"/>
            </a:endParaRPr>
          </a:p>
        </p:txBody>
      </p:sp>
      <p:sp>
        <p:nvSpPr>
          <p:cNvPr id="25" name="High resolution 3T pill label">
            <a:extLst>
              <a:ext uri="{FF2B5EF4-FFF2-40B4-BE49-F238E27FC236}">
                <a16:creationId xmlns:a16="http://schemas.microsoft.com/office/drawing/2014/main" id="{8AEE88EE-3DD3-4836-A059-AFAFB504788A}"/>
              </a:ext>
            </a:extLst>
          </p:cNvPr>
          <p:cNvSpPr txBox="1"/>
          <p:nvPr/>
        </p:nvSpPr>
        <p:spPr>
          <a:xfrm>
            <a:off x="8732520" y="2514600"/>
            <a:ext cx="566928" cy="29260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Calibri"/>
                <a:ea typeface="+mn-ea"/>
                <a:cs typeface="+mn-cs"/>
              </a:rPr>
              <a:t>3T</a:t>
            </a:r>
            <a:endParaRPr kumimoji="0" lang="en-US" sz="1200" b="0" i="0" u="none" strike="noStrike" kern="1200" cap="none" spc="0" normalizeH="0" baseline="0" noProof="0" dirty="0">
              <a:ln>
                <a:noFill/>
              </a:ln>
              <a:solidFill>
                <a:srgbClr val="1A2233"/>
              </a:solidFill>
              <a:effectLst/>
              <a:uLnTx/>
              <a:uFillTx/>
              <a:latin typeface="Calibri"/>
              <a:ea typeface="+mn-ea"/>
              <a:cs typeface="+mn-cs"/>
            </a:endParaRPr>
          </a:p>
        </p:txBody>
      </p:sp>
      <p:sp>
        <p:nvSpPr>
          <p:cNvPr id="26" name="High resolution 7T pill">
            <a:extLst>
              <a:ext uri="{FF2B5EF4-FFF2-40B4-BE49-F238E27FC236}">
                <a16:creationId xmlns:a16="http://schemas.microsoft.com/office/drawing/2014/main" id="{FE7929C6-500D-F094-09E8-1C4EA85E02A6}"/>
              </a:ext>
            </a:extLst>
          </p:cNvPr>
          <p:cNvSpPr/>
          <p:nvPr/>
        </p:nvSpPr>
        <p:spPr>
          <a:xfrm>
            <a:off x="10241280" y="2514600"/>
            <a:ext cx="566928" cy="292608"/>
          </a:xfrm>
          <a:prstGeom prst="roundRect">
            <a:avLst>
              <a:gd name="adj" fmla="val 50000"/>
            </a:avLst>
          </a:prstGeom>
          <a:solidFill>
            <a:schemeClr val="accent2"/>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A2233"/>
              </a:solidFill>
              <a:effectLst/>
              <a:uLnTx/>
              <a:uFillTx/>
              <a:latin typeface="Calibri"/>
              <a:ea typeface="+mn-ea"/>
              <a:cs typeface="+mn-cs"/>
            </a:endParaRPr>
          </a:p>
        </p:txBody>
      </p:sp>
      <p:sp>
        <p:nvSpPr>
          <p:cNvPr id="27" name="High resolution 7T pill label">
            <a:extLst>
              <a:ext uri="{FF2B5EF4-FFF2-40B4-BE49-F238E27FC236}">
                <a16:creationId xmlns:a16="http://schemas.microsoft.com/office/drawing/2014/main" id="{7596BE1A-17CA-72B2-2916-420847E1D794}"/>
              </a:ext>
            </a:extLst>
          </p:cNvPr>
          <p:cNvSpPr txBox="1"/>
          <p:nvPr/>
        </p:nvSpPr>
        <p:spPr>
          <a:xfrm>
            <a:off x="10241280" y="2514600"/>
            <a:ext cx="566928" cy="29260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Calibri"/>
                <a:ea typeface="+mn-ea"/>
                <a:cs typeface="+mn-cs"/>
              </a:rPr>
              <a:t>7T</a:t>
            </a:r>
            <a:endParaRPr kumimoji="0" lang="en-US" sz="1200" b="0" i="0" u="none" strike="noStrike" kern="1200" cap="none" spc="0" normalizeH="0" baseline="0" noProof="0" dirty="0">
              <a:ln>
                <a:noFill/>
              </a:ln>
              <a:solidFill>
                <a:srgbClr val="1A2233"/>
              </a:solidFill>
              <a:effectLst/>
              <a:uLnTx/>
              <a:uFillTx/>
              <a:latin typeface="Calibri"/>
              <a:ea typeface="+mn-ea"/>
              <a:cs typeface="+mn-cs"/>
            </a:endParaRPr>
          </a:p>
        </p:txBody>
      </p:sp>
      <p:sp>
        <p:nvSpPr>
          <p:cNvPr id="31" name="High resolution row 1 label">
            <a:extLst>
              <a:ext uri="{FF2B5EF4-FFF2-40B4-BE49-F238E27FC236}">
                <a16:creationId xmlns:a16="http://schemas.microsoft.com/office/drawing/2014/main" id="{077AD20F-4091-4EBD-86A6-A58C5C1F7D18}"/>
              </a:ext>
            </a:extLst>
          </p:cNvPr>
          <p:cNvSpPr txBox="1"/>
          <p:nvPr/>
        </p:nvSpPr>
        <p:spPr>
          <a:xfrm>
            <a:off x="6537960" y="2994660"/>
            <a:ext cx="2103120" cy="5486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A2233"/>
                </a:solidFill>
                <a:effectLst/>
                <a:uLnTx/>
                <a:uFillTx/>
                <a:latin typeface="Calibri"/>
                <a:ea typeface="+mn-ea"/>
                <a:cs typeface="+mn-cs"/>
              </a:rPr>
              <a:t>tSNR</a:t>
            </a:r>
            <a:endParaRPr kumimoji="0" lang="en-US" sz="1600" b="0" i="0" u="none" strike="noStrike" kern="1200" cap="none" spc="0" normalizeH="0" baseline="0" noProof="0" dirty="0">
              <a:ln>
                <a:noFill/>
              </a:ln>
              <a:solidFill>
                <a:srgbClr val="1A2233"/>
              </a:solidFill>
              <a:effectLst/>
              <a:uLnTx/>
              <a:uFillTx/>
              <a:latin typeface="Calibri"/>
              <a:ea typeface="+mn-ea"/>
              <a:cs typeface="+mn-cs"/>
            </a:endParaRPr>
          </a:p>
        </p:txBody>
      </p:sp>
      <p:sp>
        <p:nvSpPr>
          <p:cNvPr id="32" name="High resolution row 1 3T">
            <a:extLst>
              <a:ext uri="{FF2B5EF4-FFF2-40B4-BE49-F238E27FC236}">
                <a16:creationId xmlns:a16="http://schemas.microsoft.com/office/drawing/2014/main" id="{150EFBB5-8B36-CF67-1476-E2EBD5E55E29}"/>
              </a:ext>
            </a:extLst>
          </p:cNvPr>
          <p:cNvSpPr txBox="1"/>
          <p:nvPr/>
        </p:nvSpPr>
        <p:spPr>
          <a:xfrm>
            <a:off x="8458200" y="2994660"/>
            <a:ext cx="114300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B998B"/>
                </a:solidFill>
                <a:effectLst/>
                <a:uLnTx/>
                <a:uFillTx/>
                <a:latin typeface="Calibri"/>
                <a:ea typeface="+mn-ea"/>
                <a:cs typeface="+mn-cs"/>
              </a:rPr>
              <a:t>~10–25</a:t>
            </a: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33" name="High resolution row 1 7T">
            <a:extLst>
              <a:ext uri="{FF2B5EF4-FFF2-40B4-BE49-F238E27FC236}">
                <a16:creationId xmlns:a16="http://schemas.microsoft.com/office/drawing/2014/main" id="{4092347C-6E61-382D-AD61-AC7604E6872B}"/>
              </a:ext>
            </a:extLst>
          </p:cNvPr>
          <p:cNvSpPr txBox="1"/>
          <p:nvPr/>
        </p:nvSpPr>
        <p:spPr>
          <a:xfrm>
            <a:off x="9875520" y="2994660"/>
            <a:ext cx="128016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4572E"/>
                </a:solidFill>
                <a:effectLst/>
                <a:uLnTx/>
                <a:uFillTx/>
                <a:latin typeface="Calibri"/>
                <a:ea typeface="+mn-ea"/>
                <a:cs typeface="+mn-cs"/>
              </a:rPr>
              <a:t>×2–3</a:t>
            </a: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34" name="High resolution row 2 label">
            <a:extLst>
              <a:ext uri="{FF2B5EF4-FFF2-40B4-BE49-F238E27FC236}">
                <a16:creationId xmlns:a16="http://schemas.microsoft.com/office/drawing/2014/main" id="{DEFF96BA-E2E7-88F2-0FC5-E5FA9F5DD89D}"/>
              </a:ext>
            </a:extLst>
          </p:cNvPr>
          <p:cNvSpPr txBox="1"/>
          <p:nvPr/>
        </p:nvSpPr>
        <p:spPr>
          <a:xfrm>
            <a:off x="6537960" y="3634740"/>
            <a:ext cx="2103120" cy="5486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A2233"/>
                </a:solidFill>
                <a:effectLst/>
                <a:uLnTx/>
                <a:uFillTx/>
                <a:latin typeface="Calibri"/>
                <a:ea typeface="+mn-ea"/>
                <a:cs typeface="+mn-cs"/>
              </a:rPr>
              <a:t>BOLD CNR gain</a:t>
            </a:r>
            <a:endParaRPr kumimoji="0" lang="en-US" sz="1600" b="0" i="0" u="none" strike="noStrike" kern="1200" cap="none" spc="0" normalizeH="0" baseline="0" noProof="0" dirty="0">
              <a:ln>
                <a:noFill/>
              </a:ln>
              <a:solidFill>
                <a:srgbClr val="1A2233"/>
              </a:solidFill>
              <a:effectLst/>
              <a:uLnTx/>
              <a:uFillTx/>
              <a:latin typeface="Calibri"/>
              <a:ea typeface="+mn-ea"/>
              <a:cs typeface="+mn-cs"/>
            </a:endParaRPr>
          </a:p>
        </p:txBody>
      </p:sp>
      <p:sp>
        <p:nvSpPr>
          <p:cNvPr id="35" name="High resolution row 2 3T">
            <a:extLst>
              <a:ext uri="{FF2B5EF4-FFF2-40B4-BE49-F238E27FC236}">
                <a16:creationId xmlns:a16="http://schemas.microsoft.com/office/drawing/2014/main" id="{D237775F-2E91-EBAA-227A-E863ACC325A4}"/>
              </a:ext>
            </a:extLst>
          </p:cNvPr>
          <p:cNvSpPr txBox="1"/>
          <p:nvPr/>
        </p:nvSpPr>
        <p:spPr>
          <a:xfrm>
            <a:off x="8458200" y="4251960"/>
            <a:ext cx="114300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36" name="High resolution row 2 7T">
            <a:extLst>
              <a:ext uri="{FF2B5EF4-FFF2-40B4-BE49-F238E27FC236}">
                <a16:creationId xmlns:a16="http://schemas.microsoft.com/office/drawing/2014/main" id="{B2B6CF9B-909B-0289-960C-2ED6D14EC595}"/>
              </a:ext>
            </a:extLst>
          </p:cNvPr>
          <p:cNvSpPr txBox="1"/>
          <p:nvPr/>
        </p:nvSpPr>
        <p:spPr>
          <a:xfrm>
            <a:off x="9875520" y="3634740"/>
            <a:ext cx="1280160" cy="5486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4572E"/>
                </a:solidFill>
                <a:effectLst/>
                <a:uLnTx/>
                <a:uFillTx/>
                <a:latin typeface="Calibri"/>
                <a:ea typeface="+mn-ea"/>
                <a:cs typeface="+mn-cs"/>
              </a:rPr>
              <a:t>×3–5</a:t>
            </a:r>
            <a:endParaRPr kumimoji="0" lang="en-US" sz="1800" b="0" i="0" u="none" strike="noStrike" kern="1200" cap="none" spc="0" normalizeH="0" baseline="0" noProof="0" dirty="0">
              <a:ln>
                <a:noFill/>
              </a:ln>
              <a:solidFill>
                <a:srgbClr val="1A2233"/>
              </a:solidFill>
              <a:effectLst/>
              <a:uLnTx/>
              <a:uFillTx/>
              <a:latin typeface="Calibri"/>
              <a:ea typeface="+mn-ea"/>
              <a:cs typeface="+mn-cs"/>
            </a:endParaRPr>
          </a:p>
        </p:txBody>
      </p:sp>
      <p:sp>
        <p:nvSpPr>
          <p:cNvPr id="38" name="Noise crossover text">
            <a:extLst>
              <a:ext uri="{FF2B5EF4-FFF2-40B4-BE49-F238E27FC236}">
                <a16:creationId xmlns:a16="http://schemas.microsoft.com/office/drawing/2014/main" id="{3B47CA5F-C4C9-923C-FB83-709E3370996A}"/>
              </a:ext>
            </a:extLst>
          </p:cNvPr>
          <p:cNvSpPr txBox="1"/>
          <p:nvPr/>
        </p:nvSpPr>
        <p:spPr>
          <a:xfrm>
            <a:off x="3246120" y="4869180"/>
            <a:ext cx="6246867" cy="8229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1" u="none" strike="noStrike" kern="1200" cap="none" spc="0" normalizeH="0" baseline="0" noProof="0" dirty="0">
                <a:ln>
                  <a:noFill/>
                </a:ln>
                <a:solidFill>
                  <a:schemeClr val="accent6"/>
                </a:solidFill>
                <a:effectLst/>
                <a:uLnTx/>
                <a:uFillTx/>
                <a:latin typeface="Calibri"/>
                <a:ea typeface="+mn-ea"/>
                <a:cs typeface="+mn-cs"/>
              </a:rPr>
              <a:t>NORDIC</a:t>
            </a:r>
            <a:r>
              <a:rPr kumimoji="0" lang="en-US" b="1" i="1" u="none" strike="noStrike" kern="1200" cap="none" spc="0" normalizeH="0" baseline="0" noProof="0" dirty="0">
                <a:ln>
                  <a:noFill/>
                </a:ln>
                <a:effectLst/>
                <a:uLnTx/>
                <a:uFillTx/>
                <a:latin typeface="Calibri"/>
                <a:ea typeface="+mn-ea"/>
                <a:cs typeface="+mn-cs"/>
              </a:rPr>
              <a:t> helps most at 7T high resolution;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1" u="none" strike="noStrike" kern="1200" cap="none" spc="0" normalizeH="0" baseline="0" noProof="0" dirty="0">
                <a:ln>
                  <a:noFill/>
                </a:ln>
                <a:solidFill>
                  <a:schemeClr val="accent6"/>
                </a:solidFill>
                <a:effectLst/>
                <a:uLnTx/>
                <a:uFillTx/>
                <a:latin typeface="Calibri"/>
                <a:ea typeface="+mn-ea"/>
                <a:cs typeface="+mn-cs"/>
              </a:rPr>
              <a:t>RETROICOR, RVT, </a:t>
            </a:r>
            <a:r>
              <a:rPr kumimoji="0" lang="en-US" b="1" i="1" u="none" strike="noStrike" kern="1200" cap="none" spc="0" normalizeH="0" baseline="0" noProof="0" dirty="0">
                <a:ln>
                  <a:noFill/>
                </a:ln>
                <a:effectLst/>
                <a:uLnTx/>
                <a:uFillTx/>
                <a:latin typeface="Calibri"/>
                <a:ea typeface="+mn-ea"/>
                <a:cs typeface="+mn-cs"/>
              </a:rPr>
              <a:t>and </a:t>
            </a:r>
            <a:r>
              <a:rPr kumimoji="0" lang="en-US" b="1" i="1" u="none" strike="noStrike" kern="1200" cap="none" spc="0" normalizeH="0" baseline="0" noProof="0" dirty="0">
                <a:ln>
                  <a:noFill/>
                </a:ln>
                <a:solidFill>
                  <a:schemeClr val="accent6"/>
                </a:solidFill>
                <a:effectLst/>
                <a:uLnTx/>
                <a:uFillTx/>
                <a:latin typeface="Calibri"/>
                <a:ea typeface="+mn-ea"/>
                <a:cs typeface="+mn-cs"/>
              </a:rPr>
              <a:t>CompCor</a:t>
            </a:r>
            <a:r>
              <a:rPr kumimoji="0" lang="en-US" b="1" i="1" u="none" strike="noStrike" kern="1200" cap="none" spc="0" normalizeH="0" baseline="0" noProof="0" dirty="0">
                <a:ln>
                  <a:noFill/>
                </a:ln>
                <a:effectLst/>
                <a:uLnTx/>
                <a:uFillTx/>
                <a:latin typeface="Calibri"/>
                <a:ea typeface="+mn-ea"/>
                <a:cs typeface="+mn-cs"/>
              </a:rPr>
              <a:t> matter most at low resolution.</a:t>
            </a:r>
          </a:p>
        </p:txBody>
      </p:sp>
      <p:sp>
        <p:nvSpPr>
          <p:cNvPr id="39" name="Slide Number Placeholder 0">
            <a:extLst>
              <a:ext uri="{FF2B5EF4-FFF2-40B4-BE49-F238E27FC236}">
                <a16:creationId xmlns:a16="http://schemas.microsoft.com/office/drawing/2014/main" id="{5F874F12-0B45-4A77-C20B-9BB5CDA5EA0A}"/>
              </a:ext>
            </a:extLst>
          </p:cNvPr>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000" b="0" i="0" u="none" strike="noStrike" kern="1200" cap="none" spc="0" normalizeH="0" baseline="0" noProof="0">
                <a:ln>
                  <a:noFill/>
                </a:ln>
                <a:solidFill>
                  <a:srgbClr val="5B6B7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000" b="0" i="0" u="none" strike="noStrike" kern="1200" cap="none" spc="0" normalizeH="0" baseline="0" noProof="0">
              <a:ln>
                <a:noFill/>
              </a:ln>
              <a:solidFill>
                <a:srgbClr val="5B6B7F"/>
              </a:solidFill>
              <a:effectLst/>
              <a:uLnTx/>
              <a:uFillTx/>
              <a:latin typeface="Calibri"/>
              <a:ea typeface="+mn-ea"/>
              <a:cs typeface="+mn-cs"/>
            </a:endParaRPr>
          </a:p>
        </p:txBody>
      </p:sp>
    </p:spTree>
    <p:extLst>
      <p:ext uri="{BB962C8B-B14F-4D97-AF65-F5344CB8AC3E}">
        <p14:creationId xmlns:p14="http://schemas.microsoft.com/office/powerpoint/2010/main" val="24782110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17B51-24B0-C72B-1F57-334A11199EB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1F25279-44D1-B9B5-3AB1-B1AA8B07F77B}"/>
              </a:ext>
            </a:extLst>
          </p:cNvPr>
          <p:cNvPicPr>
            <a:picLocks noChangeAspect="1"/>
          </p:cNvPicPr>
          <p:nvPr/>
        </p:nvPicPr>
        <p:blipFill rotWithShape="1">
          <a:blip r:embed="rId2"/>
          <a:srcRect l="25227" t="6292" r="23523" b="14505"/>
          <a:stretch/>
        </p:blipFill>
        <p:spPr>
          <a:xfrm>
            <a:off x="1911928" y="516121"/>
            <a:ext cx="7813964" cy="5122680"/>
          </a:xfrm>
          <a:prstGeom prst="rect">
            <a:avLst/>
          </a:prstGeom>
        </p:spPr>
      </p:pic>
      <p:sp>
        <p:nvSpPr>
          <p:cNvPr id="3" name="TextBox 2">
            <a:extLst>
              <a:ext uri="{FF2B5EF4-FFF2-40B4-BE49-F238E27FC236}">
                <a16:creationId xmlns:a16="http://schemas.microsoft.com/office/drawing/2014/main" id="{13895207-95FA-477F-65F7-8C0E057524AD}"/>
              </a:ext>
            </a:extLst>
          </p:cNvPr>
          <p:cNvSpPr txBox="1"/>
          <p:nvPr/>
        </p:nvSpPr>
        <p:spPr>
          <a:xfrm>
            <a:off x="1163782" y="6014956"/>
            <a:ext cx="10086109" cy="646331"/>
          </a:xfrm>
          <a:prstGeom prst="rect">
            <a:avLst/>
          </a:prstGeom>
          <a:noFill/>
        </p:spPr>
        <p:txBody>
          <a:bodyPr wrap="square" rtlCol="0">
            <a:spAutoFit/>
          </a:bodyPr>
          <a:lstStyle/>
          <a:p>
            <a:r>
              <a:rPr lang="en-US" dirty="0"/>
              <a:t>K. Murphy et al, How long to scan? The relationship between fMRI temporal signal to noise ratio and necessary scan duration, NeuroImage 34 565-574 (2007)</a:t>
            </a:r>
          </a:p>
        </p:txBody>
      </p:sp>
      <p:sp>
        <p:nvSpPr>
          <p:cNvPr id="4" name="Donut 3">
            <a:extLst>
              <a:ext uri="{FF2B5EF4-FFF2-40B4-BE49-F238E27FC236}">
                <a16:creationId xmlns:a16="http://schemas.microsoft.com/office/drawing/2014/main" id="{BC024823-A21D-EFA1-E04D-0B99E9B78D4D}"/>
              </a:ext>
            </a:extLst>
          </p:cNvPr>
          <p:cNvSpPr/>
          <p:nvPr/>
        </p:nvSpPr>
        <p:spPr>
          <a:xfrm>
            <a:off x="3449782" y="3283528"/>
            <a:ext cx="387928" cy="374073"/>
          </a:xfrm>
          <a:prstGeom prst="donut">
            <a:avLst>
              <a:gd name="adj" fmla="val 161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 name="Group 8">
            <a:extLst>
              <a:ext uri="{FF2B5EF4-FFF2-40B4-BE49-F238E27FC236}">
                <a16:creationId xmlns:a16="http://schemas.microsoft.com/office/drawing/2014/main" id="{23E006A9-0F5C-7DBD-DBFD-F3FCF1918DE5}"/>
              </a:ext>
            </a:extLst>
          </p:cNvPr>
          <p:cNvGrpSpPr/>
          <p:nvPr/>
        </p:nvGrpSpPr>
        <p:grpSpPr>
          <a:xfrm>
            <a:off x="4789460" y="3608172"/>
            <a:ext cx="1417376" cy="1256542"/>
            <a:chOff x="4789460" y="3608172"/>
            <a:chExt cx="1417376" cy="1256542"/>
          </a:xfrm>
        </p:grpSpPr>
        <p:sp>
          <p:nvSpPr>
            <p:cNvPr id="5" name="TextBox 4">
              <a:extLst>
                <a:ext uri="{FF2B5EF4-FFF2-40B4-BE49-F238E27FC236}">
                  <a16:creationId xmlns:a16="http://schemas.microsoft.com/office/drawing/2014/main" id="{4BF11259-C4F7-818A-86B3-DBAEF1AFC322}"/>
                </a:ext>
              </a:extLst>
            </p:cNvPr>
            <p:cNvSpPr txBox="1"/>
            <p:nvPr/>
          </p:nvSpPr>
          <p:spPr>
            <a:xfrm>
              <a:off x="4789460" y="3941384"/>
              <a:ext cx="1417376" cy="923330"/>
            </a:xfrm>
            <a:prstGeom prst="rect">
              <a:avLst/>
            </a:prstGeom>
            <a:noFill/>
            <a:ln>
              <a:solidFill>
                <a:schemeClr val="accent1"/>
              </a:solidFill>
            </a:ln>
          </p:spPr>
          <p:txBody>
            <a:bodyPr wrap="none" rtlCol="0">
              <a:spAutoFit/>
            </a:bodyPr>
            <a:lstStyle/>
            <a:p>
              <a:r>
                <a:rPr lang="en-US" b="1" dirty="0"/>
                <a:t>1mm</a:t>
              </a:r>
              <a:r>
                <a:rPr lang="en-US" b="1" baseline="30000" dirty="0"/>
                <a:t>3 </a:t>
              </a:r>
              <a:r>
                <a:rPr lang="en-US" b="1" dirty="0"/>
                <a:t>= </a:t>
              </a:r>
              <a:r>
                <a:rPr lang="en-US" b="1" dirty="0">
                  <a:solidFill>
                    <a:srgbClr val="00B050"/>
                  </a:solidFill>
                </a:rPr>
                <a:t>40</a:t>
              </a:r>
            </a:p>
            <a:p>
              <a:r>
                <a:rPr lang="en-US" b="1" dirty="0"/>
                <a:t>0.8mm</a:t>
              </a:r>
              <a:r>
                <a:rPr lang="en-US" b="1" baseline="30000" dirty="0"/>
                <a:t>3</a:t>
              </a:r>
              <a:r>
                <a:rPr lang="en-US" b="1" dirty="0"/>
                <a:t> = </a:t>
              </a:r>
              <a:r>
                <a:rPr lang="en-US" b="1" dirty="0">
                  <a:solidFill>
                    <a:srgbClr val="FFC000"/>
                  </a:solidFill>
                </a:rPr>
                <a:t>20</a:t>
              </a:r>
            </a:p>
            <a:p>
              <a:r>
                <a:rPr lang="en-US" b="1" dirty="0"/>
                <a:t>0.7mm</a:t>
              </a:r>
              <a:r>
                <a:rPr lang="en-US" b="1" baseline="30000" dirty="0"/>
                <a:t>3</a:t>
              </a:r>
              <a:r>
                <a:rPr lang="en-US" b="1" dirty="0"/>
                <a:t> = </a:t>
              </a:r>
              <a:r>
                <a:rPr lang="en-US" b="1" dirty="0">
                  <a:solidFill>
                    <a:srgbClr val="FF0000"/>
                  </a:solidFill>
                </a:rPr>
                <a:t>14</a:t>
              </a:r>
            </a:p>
          </p:txBody>
        </p:sp>
        <p:sp>
          <p:nvSpPr>
            <p:cNvPr id="7" name="TextBox 6">
              <a:extLst>
                <a:ext uri="{FF2B5EF4-FFF2-40B4-BE49-F238E27FC236}">
                  <a16:creationId xmlns:a16="http://schemas.microsoft.com/office/drawing/2014/main" id="{FB96E846-95FA-7368-1F3F-C4B006C9A945}"/>
                </a:ext>
              </a:extLst>
            </p:cNvPr>
            <p:cNvSpPr txBox="1"/>
            <p:nvPr/>
          </p:nvSpPr>
          <p:spPr>
            <a:xfrm>
              <a:off x="5255086" y="3608172"/>
              <a:ext cx="413896" cy="369332"/>
            </a:xfrm>
            <a:prstGeom prst="rect">
              <a:avLst/>
            </a:prstGeom>
            <a:noFill/>
          </p:spPr>
          <p:txBody>
            <a:bodyPr wrap="none" rtlCol="0">
              <a:spAutoFit/>
            </a:bodyPr>
            <a:lstStyle/>
            <a:p>
              <a:r>
                <a:rPr lang="en-US" b="1" dirty="0">
                  <a:solidFill>
                    <a:schemeClr val="accent1"/>
                  </a:solidFill>
                </a:rPr>
                <a:t>7T</a:t>
              </a:r>
            </a:p>
          </p:txBody>
        </p:sp>
      </p:grpSp>
      <p:grpSp>
        <p:nvGrpSpPr>
          <p:cNvPr id="10" name="Group 9">
            <a:extLst>
              <a:ext uri="{FF2B5EF4-FFF2-40B4-BE49-F238E27FC236}">
                <a16:creationId xmlns:a16="http://schemas.microsoft.com/office/drawing/2014/main" id="{5152B882-2C3D-FC64-EB77-9EC3157B46DC}"/>
              </a:ext>
            </a:extLst>
          </p:cNvPr>
          <p:cNvGrpSpPr/>
          <p:nvPr/>
        </p:nvGrpSpPr>
        <p:grpSpPr>
          <a:xfrm>
            <a:off x="6315862" y="3608172"/>
            <a:ext cx="1417376" cy="1257284"/>
            <a:chOff x="6315862" y="3608172"/>
            <a:chExt cx="1417376" cy="1257284"/>
          </a:xfrm>
        </p:grpSpPr>
        <p:sp>
          <p:nvSpPr>
            <p:cNvPr id="6" name="TextBox 5">
              <a:extLst>
                <a:ext uri="{FF2B5EF4-FFF2-40B4-BE49-F238E27FC236}">
                  <a16:creationId xmlns:a16="http://schemas.microsoft.com/office/drawing/2014/main" id="{2944BC1D-24EE-5F5E-C6F6-5305B5CE6205}"/>
                </a:ext>
              </a:extLst>
            </p:cNvPr>
            <p:cNvSpPr txBox="1"/>
            <p:nvPr/>
          </p:nvSpPr>
          <p:spPr>
            <a:xfrm>
              <a:off x="6315862" y="3942126"/>
              <a:ext cx="1417376" cy="923330"/>
            </a:xfrm>
            <a:prstGeom prst="rect">
              <a:avLst/>
            </a:prstGeom>
            <a:noFill/>
            <a:ln>
              <a:solidFill>
                <a:schemeClr val="accent1"/>
              </a:solidFill>
            </a:ln>
          </p:spPr>
          <p:txBody>
            <a:bodyPr wrap="none" rtlCol="0">
              <a:spAutoFit/>
            </a:bodyPr>
            <a:lstStyle/>
            <a:p>
              <a:r>
                <a:rPr lang="en-US" b="1" dirty="0"/>
                <a:t>1mm</a:t>
              </a:r>
              <a:r>
                <a:rPr lang="en-US" b="1" baseline="30000" dirty="0"/>
                <a:t>3 </a:t>
              </a:r>
              <a:r>
                <a:rPr lang="en-US" b="1" dirty="0"/>
                <a:t>= </a:t>
              </a:r>
              <a:r>
                <a:rPr lang="en-US" b="1" dirty="0">
                  <a:solidFill>
                    <a:srgbClr val="00B050"/>
                  </a:solidFill>
                </a:rPr>
                <a:t>30</a:t>
              </a:r>
            </a:p>
            <a:p>
              <a:r>
                <a:rPr lang="en-US" b="1" dirty="0"/>
                <a:t>0.8mm</a:t>
              </a:r>
              <a:r>
                <a:rPr lang="en-US" b="1" baseline="30000" dirty="0"/>
                <a:t>3</a:t>
              </a:r>
              <a:r>
                <a:rPr lang="en-US" b="1" dirty="0"/>
                <a:t> = </a:t>
              </a:r>
              <a:r>
                <a:rPr lang="en-US" b="1" dirty="0">
                  <a:solidFill>
                    <a:srgbClr val="FF0000"/>
                  </a:solidFill>
                </a:rPr>
                <a:t>15</a:t>
              </a:r>
            </a:p>
            <a:p>
              <a:r>
                <a:rPr lang="en-US" b="1" dirty="0"/>
                <a:t>0.7mm</a:t>
              </a:r>
              <a:r>
                <a:rPr lang="en-US" b="1" baseline="30000" dirty="0"/>
                <a:t>3</a:t>
              </a:r>
              <a:r>
                <a:rPr lang="en-US" b="1" dirty="0"/>
                <a:t> = </a:t>
              </a:r>
              <a:r>
                <a:rPr lang="en-US" b="1" dirty="0">
                  <a:solidFill>
                    <a:srgbClr val="FF0000"/>
                  </a:solidFill>
                </a:rPr>
                <a:t>10</a:t>
              </a:r>
            </a:p>
          </p:txBody>
        </p:sp>
        <p:sp>
          <p:nvSpPr>
            <p:cNvPr id="8" name="TextBox 7">
              <a:extLst>
                <a:ext uri="{FF2B5EF4-FFF2-40B4-BE49-F238E27FC236}">
                  <a16:creationId xmlns:a16="http://schemas.microsoft.com/office/drawing/2014/main" id="{06B2318F-8A90-49EE-1F06-9CD7E6364D1F}"/>
                </a:ext>
              </a:extLst>
            </p:cNvPr>
            <p:cNvSpPr txBox="1"/>
            <p:nvPr/>
          </p:nvSpPr>
          <p:spPr>
            <a:xfrm>
              <a:off x="6787665" y="3608172"/>
              <a:ext cx="415498" cy="369332"/>
            </a:xfrm>
            <a:prstGeom prst="rect">
              <a:avLst/>
            </a:prstGeom>
            <a:noFill/>
          </p:spPr>
          <p:txBody>
            <a:bodyPr wrap="none" rtlCol="0">
              <a:spAutoFit/>
            </a:bodyPr>
            <a:lstStyle/>
            <a:p>
              <a:r>
                <a:rPr lang="en-US" b="1" dirty="0">
                  <a:solidFill>
                    <a:schemeClr val="accent1"/>
                  </a:solidFill>
                </a:rPr>
                <a:t>3T</a:t>
              </a:r>
            </a:p>
          </p:txBody>
        </p:sp>
      </p:grpSp>
      <p:sp>
        <p:nvSpPr>
          <p:cNvPr id="11" name="TextBox 10">
            <a:extLst>
              <a:ext uri="{FF2B5EF4-FFF2-40B4-BE49-F238E27FC236}">
                <a16:creationId xmlns:a16="http://schemas.microsoft.com/office/drawing/2014/main" id="{02967A30-5F0F-EE88-0A55-79B0840FD29B}"/>
              </a:ext>
            </a:extLst>
          </p:cNvPr>
          <p:cNvSpPr txBox="1"/>
          <p:nvPr/>
        </p:nvSpPr>
        <p:spPr>
          <a:xfrm>
            <a:off x="5930073" y="2946656"/>
            <a:ext cx="955711" cy="261610"/>
          </a:xfrm>
          <a:prstGeom prst="rect">
            <a:avLst/>
          </a:prstGeom>
          <a:noFill/>
        </p:spPr>
        <p:txBody>
          <a:bodyPr wrap="none" rtlCol="0">
            <a:spAutoFit/>
          </a:bodyPr>
          <a:lstStyle/>
          <a:p>
            <a:r>
              <a:rPr lang="en-US" sz="1100" dirty="0"/>
              <a:t>(3mm voxels)</a:t>
            </a:r>
          </a:p>
        </p:txBody>
      </p:sp>
      <p:sp>
        <p:nvSpPr>
          <p:cNvPr id="12" name="TextBox 11">
            <a:extLst>
              <a:ext uri="{FF2B5EF4-FFF2-40B4-BE49-F238E27FC236}">
                <a16:creationId xmlns:a16="http://schemas.microsoft.com/office/drawing/2014/main" id="{0A06AE4B-0670-BA79-BA5B-20110D653C86}"/>
              </a:ext>
            </a:extLst>
          </p:cNvPr>
          <p:cNvSpPr txBox="1"/>
          <p:nvPr/>
        </p:nvSpPr>
        <p:spPr>
          <a:xfrm>
            <a:off x="2650160" y="2406493"/>
            <a:ext cx="955711" cy="261610"/>
          </a:xfrm>
          <a:prstGeom prst="rect">
            <a:avLst/>
          </a:prstGeom>
          <a:noFill/>
        </p:spPr>
        <p:txBody>
          <a:bodyPr wrap="none" rtlCol="0">
            <a:spAutoFit/>
          </a:bodyPr>
          <a:lstStyle/>
          <a:p>
            <a:r>
              <a:rPr lang="en-US" sz="1100" dirty="0"/>
              <a:t>(2mm voxels)</a:t>
            </a:r>
          </a:p>
        </p:txBody>
      </p:sp>
      <p:sp>
        <p:nvSpPr>
          <p:cNvPr id="13" name="TextBox 12">
            <a:extLst>
              <a:ext uri="{FF2B5EF4-FFF2-40B4-BE49-F238E27FC236}">
                <a16:creationId xmlns:a16="http://schemas.microsoft.com/office/drawing/2014/main" id="{77DDA215-80F2-B08E-1250-6D8D400F8C82}"/>
              </a:ext>
            </a:extLst>
          </p:cNvPr>
          <p:cNvSpPr txBox="1"/>
          <p:nvPr/>
        </p:nvSpPr>
        <p:spPr>
          <a:xfrm>
            <a:off x="3779236" y="4273026"/>
            <a:ext cx="987771" cy="261610"/>
          </a:xfrm>
          <a:prstGeom prst="rect">
            <a:avLst/>
          </a:prstGeom>
          <a:noFill/>
        </p:spPr>
        <p:txBody>
          <a:bodyPr wrap="none" rtlCol="0">
            <a:spAutoFit/>
          </a:bodyPr>
          <a:lstStyle/>
          <a:p>
            <a:r>
              <a:rPr lang="en-US" sz="1100" dirty="0"/>
              <a:t>(1 mm voxels)</a:t>
            </a:r>
          </a:p>
        </p:txBody>
      </p:sp>
      <p:sp>
        <p:nvSpPr>
          <p:cNvPr id="14" name="TextBox 13">
            <a:extLst>
              <a:ext uri="{FF2B5EF4-FFF2-40B4-BE49-F238E27FC236}">
                <a16:creationId xmlns:a16="http://schemas.microsoft.com/office/drawing/2014/main" id="{37B23ED3-8660-8C28-6D48-405B5F559C5C}"/>
              </a:ext>
            </a:extLst>
          </p:cNvPr>
          <p:cNvSpPr txBox="1"/>
          <p:nvPr/>
        </p:nvSpPr>
        <p:spPr>
          <a:xfrm>
            <a:off x="6682735" y="1001319"/>
            <a:ext cx="2529026" cy="369332"/>
          </a:xfrm>
          <a:prstGeom prst="rect">
            <a:avLst/>
          </a:prstGeom>
          <a:noFill/>
        </p:spPr>
        <p:txBody>
          <a:bodyPr wrap="none" rtlCol="0">
            <a:spAutoFit/>
          </a:bodyPr>
          <a:lstStyle/>
          <a:p>
            <a:r>
              <a:rPr lang="en-US" b="1" dirty="0"/>
              <a:t>Physiologic Noise Ceiling</a:t>
            </a:r>
          </a:p>
        </p:txBody>
      </p:sp>
    </p:spTree>
    <p:extLst>
      <p:ext uri="{BB962C8B-B14F-4D97-AF65-F5344CB8AC3E}">
        <p14:creationId xmlns:p14="http://schemas.microsoft.com/office/powerpoint/2010/main" val="1127823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AAD5B-1494-706B-19FF-39B7295FD95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6311686-56A1-CA3B-C2D4-97C060B44361}"/>
              </a:ext>
            </a:extLst>
          </p:cNvPr>
          <p:cNvPicPr>
            <a:picLocks noChangeAspect="1"/>
          </p:cNvPicPr>
          <p:nvPr/>
        </p:nvPicPr>
        <p:blipFill rotWithShape="1">
          <a:blip r:embed="rId2"/>
          <a:srcRect t="39583" b="22829"/>
          <a:stretch/>
        </p:blipFill>
        <p:spPr>
          <a:xfrm>
            <a:off x="965063" y="866132"/>
            <a:ext cx="7100099" cy="5125736"/>
          </a:xfrm>
          <a:prstGeom prst="rect">
            <a:avLst/>
          </a:prstGeom>
        </p:spPr>
      </p:pic>
      <p:sp>
        <p:nvSpPr>
          <p:cNvPr id="5" name="TextBox 4">
            <a:extLst>
              <a:ext uri="{FF2B5EF4-FFF2-40B4-BE49-F238E27FC236}">
                <a16:creationId xmlns:a16="http://schemas.microsoft.com/office/drawing/2014/main" id="{F8C3ED8E-23AB-3A10-0FFD-7595665926A2}"/>
              </a:ext>
            </a:extLst>
          </p:cNvPr>
          <p:cNvSpPr txBox="1"/>
          <p:nvPr/>
        </p:nvSpPr>
        <p:spPr>
          <a:xfrm>
            <a:off x="1163782" y="6014956"/>
            <a:ext cx="10086109" cy="646331"/>
          </a:xfrm>
          <a:prstGeom prst="rect">
            <a:avLst/>
          </a:prstGeom>
          <a:noFill/>
        </p:spPr>
        <p:txBody>
          <a:bodyPr wrap="square" rtlCol="0">
            <a:spAutoFit/>
          </a:bodyPr>
          <a:lstStyle/>
          <a:p>
            <a:r>
              <a:rPr lang="en-US" dirty="0"/>
              <a:t>K. Murphy et al, How long to scan? The relationship between fMRI temporal signal to noise ratio and necessary scan duration, NeuroImage 34 565-574 (2007)</a:t>
            </a:r>
          </a:p>
        </p:txBody>
      </p:sp>
      <p:cxnSp>
        <p:nvCxnSpPr>
          <p:cNvPr id="7" name="Straight Connector 6">
            <a:extLst>
              <a:ext uri="{FF2B5EF4-FFF2-40B4-BE49-F238E27FC236}">
                <a16:creationId xmlns:a16="http://schemas.microsoft.com/office/drawing/2014/main" id="{D654E20C-F044-51BA-DB68-15E879A85BA5}"/>
              </a:ext>
            </a:extLst>
          </p:cNvPr>
          <p:cNvCxnSpPr>
            <a:cxnSpLocks/>
          </p:cNvCxnSpPr>
          <p:nvPr/>
        </p:nvCxnSpPr>
        <p:spPr>
          <a:xfrm>
            <a:off x="1924762" y="4711110"/>
            <a:ext cx="5524323"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8A5F696-4B0F-AA12-5F1C-5AABCECF6769}"/>
              </a:ext>
            </a:extLst>
          </p:cNvPr>
          <p:cNvSpPr txBox="1"/>
          <p:nvPr/>
        </p:nvSpPr>
        <p:spPr>
          <a:xfrm>
            <a:off x="8888329" y="1985095"/>
            <a:ext cx="2161169" cy="369332"/>
          </a:xfrm>
          <a:prstGeom prst="rect">
            <a:avLst/>
          </a:prstGeom>
          <a:noFill/>
          <a:ln>
            <a:solidFill>
              <a:schemeClr val="accent1"/>
            </a:solidFill>
          </a:ln>
        </p:spPr>
        <p:txBody>
          <a:bodyPr wrap="none" rtlCol="0">
            <a:spAutoFit/>
          </a:bodyPr>
          <a:lstStyle/>
          <a:p>
            <a:r>
              <a:rPr lang="en-US" b="1" dirty="0"/>
              <a:t>TR = 3 sec, </a:t>
            </a:r>
            <a:r>
              <a:rPr lang="en-US" b="1" dirty="0" err="1"/>
              <a:t>tSNR</a:t>
            </a:r>
            <a:r>
              <a:rPr lang="en-US" b="1" dirty="0"/>
              <a:t> = 20</a:t>
            </a:r>
          </a:p>
        </p:txBody>
      </p:sp>
      <p:graphicFrame>
        <p:nvGraphicFramePr>
          <p:cNvPr id="3" name="Table 2">
            <a:extLst>
              <a:ext uri="{FF2B5EF4-FFF2-40B4-BE49-F238E27FC236}">
                <a16:creationId xmlns:a16="http://schemas.microsoft.com/office/drawing/2014/main" id="{31F7BD0F-FEB1-56D7-C55C-541B80D22AF4}"/>
              </a:ext>
            </a:extLst>
          </p:cNvPr>
          <p:cNvGraphicFramePr>
            <a:graphicFrameLocks noGrp="1"/>
          </p:cNvGraphicFramePr>
          <p:nvPr>
            <p:extLst>
              <p:ext uri="{D42A27DB-BD31-4B8C-83A1-F6EECF244321}">
                <p14:modId xmlns:p14="http://schemas.microsoft.com/office/powerpoint/2010/main" val="1380374114"/>
              </p:ext>
            </p:extLst>
          </p:nvPr>
        </p:nvGraphicFramePr>
        <p:xfrm>
          <a:off x="8065161" y="2600960"/>
          <a:ext cx="3807504" cy="1656080"/>
        </p:xfrm>
        <a:graphic>
          <a:graphicData uri="http://schemas.openxmlformats.org/drawingml/2006/table">
            <a:tbl>
              <a:tblPr firstRow="1" bandRow="1">
                <a:tableStyleId>{5C22544A-7EE6-4342-B048-85BDC9FD1C3A}</a:tableStyleId>
              </a:tblPr>
              <a:tblGrid>
                <a:gridCol w="1269168">
                  <a:extLst>
                    <a:ext uri="{9D8B030D-6E8A-4147-A177-3AD203B41FA5}">
                      <a16:colId xmlns:a16="http://schemas.microsoft.com/office/drawing/2014/main" val="2818800872"/>
                    </a:ext>
                  </a:extLst>
                </a:gridCol>
                <a:gridCol w="1269168">
                  <a:extLst>
                    <a:ext uri="{9D8B030D-6E8A-4147-A177-3AD203B41FA5}">
                      <a16:colId xmlns:a16="http://schemas.microsoft.com/office/drawing/2014/main" val="3812831435"/>
                    </a:ext>
                  </a:extLst>
                </a:gridCol>
                <a:gridCol w="1269168">
                  <a:extLst>
                    <a:ext uri="{9D8B030D-6E8A-4147-A177-3AD203B41FA5}">
                      <a16:colId xmlns:a16="http://schemas.microsoft.com/office/drawing/2014/main" val="3380467651"/>
                    </a:ext>
                  </a:extLst>
                </a:gridCol>
              </a:tblGrid>
              <a:tr h="370840">
                <a:tc>
                  <a:txBody>
                    <a:bodyPr/>
                    <a:lstStyle/>
                    <a:p>
                      <a:r>
                        <a:rPr lang="en-US" dirty="0"/>
                        <a:t>Percent Signal Change</a:t>
                      </a:r>
                    </a:p>
                  </a:txBody>
                  <a:tcPr/>
                </a:tc>
                <a:tc>
                  <a:txBody>
                    <a:bodyPr/>
                    <a:lstStyle/>
                    <a:p>
                      <a:r>
                        <a:rPr lang="en-US" dirty="0"/>
                        <a:t>Time to reach p=0.05</a:t>
                      </a:r>
                    </a:p>
                  </a:txBody>
                  <a:tcPr/>
                </a:tc>
                <a:tc>
                  <a:txBody>
                    <a:bodyPr/>
                    <a:lstStyle/>
                    <a:p>
                      <a:r>
                        <a:rPr lang="en-US" dirty="0"/>
                        <a:t>Time to reach p=5x10</a:t>
                      </a:r>
                      <a:r>
                        <a:rPr lang="en-US" baseline="30000" dirty="0"/>
                        <a:t>-10</a:t>
                      </a:r>
                      <a:endParaRPr lang="en-US" dirty="0"/>
                    </a:p>
                  </a:txBody>
                  <a:tcPr/>
                </a:tc>
                <a:extLst>
                  <a:ext uri="{0D108BD9-81ED-4DB2-BD59-A6C34878D82A}">
                    <a16:rowId xmlns:a16="http://schemas.microsoft.com/office/drawing/2014/main" val="3604237159"/>
                  </a:ext>
                </a:extLst>
              </a:tr>
              <a:tr h="370840">
                <a:tc>
                  <a:txBody>
                    <a:bodyPr/>
                    <a:lstStyle/>
                    <a:p>
                      <a:r>
                        <a:rPr lang="en-US" dirty="0"/>
                        <a:t>5%</a:t>
                      </a:r>
                    </a:p>
                  </a:txBody>
                  <a:tcPr/>
                </a:tc>
                <a:tc>
                  <a:txBody>
                    <a:bodyPr/>
                    <a:lstStyle/>
                    <a:p>
                      <a:r>
                        <a:rPr lang="en-US" dirty="0"/>
                        <a:t>5 min</a:t>
                      </a:r>
                    </a:p>
                  </a:txBody>
                  <a:tcPr/>
                </a:tc>
                <a:tc>
                  <a:txBody>
                    <a:bodyPr/>
                    <a:lstStyle/>
                    <a:p>
                      <a:r>
                        <a:rPr lang="en-US" dirty="0"/>
                        <a:t>17 min</a:t>
                      </a:r>
                    </a:p>
                  </a:txBody>
                  <a:tcPr/>
                </a:tc>
                <a:extLst>
                  <a:ext uri="{0D108BD9-81ED-4DB2-BD59-A6C34878D82A}">
                    <a16:rowId xmlns:a16="http://schemas.microsoft.com/office/drawing/2014/main" val="264013445"/>
                  </a:ext>
                </a:extLst>
              </a:tr>
              <a:tr h="370840">
                <a:tc>
                  <a:txBody>
                    <a:bodyPr/>
                    <a:lstStyle/>
                    <a:p>
                      <a:r>
                        <a:rPr lang="en-US" dirty="0"/>
                        <a:t>1%</a:t>
                      </a:r>
                    </a:p>
                  </a:txBody>
                  <a:tcPr/>
                </a:tc>
                <a:tc>
                  <a:txBody>
                    <a:bodyPr/>
                    <a:lstStyle/>
                    <a:p>
                      <a:r>
                        <a:rPr lang="en-US" dirty="0"/>
                        <a:t>90 hours</a:t>
                      </a:r>
                    </a:p>
                  </a:txBody>
                  <a:tcPr/>
                </a:tc>
                <a:tc>
                  <a:txBody>
                    <a:bodyPr/>
                    <a:lstStyle/>
                    <a:p>
                      <a:r>
                        <a:rPr lang="en-US" dirty="0"/>
                        <a:t>Inf.</a:t>
                      </a:r>
                    </a:p>
                  </a:txBody>
                  <a:tcPr/>
                </a:tc>
                <a:extLst>
                  <a:ext uri="{0D108BD9-81ED-4DB2-BD59-A6C34878D82A}">
                    <a16:rowId xmlns:a16="http://schemas.microsoft.com/office/drawing/2014/main" val="1709968423"/>
                  </a:ext>
                </a:extLst>
              </a:tr>
            </a:tbl>
          </a:graphicData>
        </a:graphic>
      </p:graphicFrame>
      <p:sp>
        <p:nvSpPr>
          <p:cNvPr id="6" name="TextBox 5">
            <a:extLst>
              <a:ext uri="{FF2B5EF4-FFF2-40B4-BE49-F238E27FC236}">
                <a16:creationId xmlns:a16="http://schemas.microsoft.com/office/drawing/2014/main" id="{7A9E5EB1-3AD1-DC60-990B-4E6E5BA55B67}"/>
              </a:ext>
            </a:extLst>
          </p:cNvPr>
          <p:cNvSpPr txBox="1"/>
          <p:nvPr/>
        </p:nvSpPr>
        <p:spPr>
          <a:xfrm>
            <a:off x="749107" y="196713"/>
            <a:ext cx="11123558" cy="461665"/>
          </a:xfrm>
          <a:prstGeom prst="rect">
            <a:avLst/>
          </a:prstGeom>
          <a:noFill/>
        </p:spPr>
        <p:txBody>
          <a:bodyPr wrap="none" rtlCol="0">
            <a:spAutoFit/>
          </a:bodyPr>
          <a:lstStyle/>
          <a:p>
            <a:r>
              <a:rPr lang="en-US" sz="2400" b="1" dirty="0"/>
              <a:t>Highly nonlinear relationships between </a:t>
            </a:r>
            <a:r>
              <a:rPr lang="en-US" sz="2400" b="1" dirty="0" err="1"/>
              <a:t>tSNR</a:t>
            </a:r>
            <a:r>
              <a:rPr lang="en-US" sz="2400" b="1" dirty="0"/>
              <a:t>, necessary time to scan, and significance</a:t>
            </a:r>
          </a:p>
        </p:txBody>
      </p:sp>
    </p:spTree>
    <p:extLst>
      <p:ext uri="{BB962C8B-B14F-4D97-AF65-F5344CB8AC3E}">
        <p14:creationId xmlns:p14="http://schemas.microsoft.com/office/powerpoint/2010/main" val="3652208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2F2C7-4EE8-4209-95AB-A790C779C47A}"/>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895FDDC6-B75D-D2DC-F8F4-52595167595F}"/>
              </a:ext>
            </a:extLst>
          </p:cNvPr>
          <p:cNvGrpSpPr/>
          <p:nvPr/>
        </p:nvGrpSpPr>
        <p:grpSpPr>
          <a:xfrm>
            <a:off x="6523815" y="2030819"/>
            <a:ext cx="5416836" cy="3195366"/>
            <a:chOff x="1524000" y="724305"/>
            <a:chExt cx="9183446" cy="4917149"/>
          </a:xfrm>
        </p:grpSpPr>
        <p:pic>
          <p:nvPicPr>
            <p:cNvPr id="5" name="Picture 4">
              <a:extLst>
                <a:ext uri="{FF2B5EF4-FFF2-40B4-BE49-F238E27FC236}">
                  <a16:creationId xmlns:a16="http://schemas.microsoft.com/office/drawing/2014/main" id="{BE0688EA-EB2B-184D-34D0-07CF37CBE7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953397"/>
              <a:ext cx="9144000" cy="4688057"/>
            </a:xfrm>
            <a:prstGeom prst="rect">
              <a:avLst/>
            </a:prstGeom>
          </p:spPr>
        </p:pic>
        <p:sp>
          <p:nvSpPr>
            <p:cNvPr id="4" name="TextBox 3">
              <a:extLst>
                <a:ext uri="{FF2B5EF4-FFF2-40B4-BE49-F238E27FC236}">
                  <a16:creationId xmlns:a16="http://schemas.microsoft.com/office/drawing/2014/main" id="{A071AFF2-F9AC-6F70-0DB5-58D4E41A98BC}"/>
                </a:ext>
              </a:extLst>
            </p:cNvPr>
            <p:cNvSpPr txBox="1"/>
            <p:nvPr/>
          </p:nvSpPr>
          <p:spPr>
            <a:xfrm>
              <a:off x="1990384" y="751601"/>
              <a:ext cx="3095681" cy="395101"/>
            </a:xfrm>
            <a:prstGeom prst="rect">
              <a:avLst/>
            </a:prstGeom>
            <a:solidFill>
              <a:schemeClr val="bg1"/>
            </a:solidFill>
          </p:spPr>
          <p:txBody>
            <a:bodyPr wrap="square" rtlCol="0">
              <a:spAutoFit/>
            </a:bodyPr>
            <a:lstStyle/>
            <a:p>
              <a:pPr>
                <a:spcAft>
                  <a:spcPts val="1200"/>
                </a:spcAft>
              </a:pPr>
              <a:r>
                <a:rPr lang="en-US" sz="1200" dirty="0">
                  <a:latin typeface="Verdana"/>
                  <a:cs typeface="Verdana"/>
                </a:rPr>
                <a:t>    sequence </a:t>
              </a:r>
            </a:p>
          </p:txBody>
        </p:sp>
        <p:sp>
          <p:nvSpPr>
            <p:cNvPr id="12" name="TextBox 11">
              <a:extLst>
                <a:ext uri="{FF2B5EF4-FFF2-40B4-BE49-F238E27FC236}">
                  <a16:creationId xmlns:a16="http://schemas.microsoft.com/office/drawing/2014/main" id="{A8B4A703-DA30-9FB3-FBDF-C64FCB0C074A}"/>
                </a:ext>
              </a:extLst>
            </p:cNvPr>
            <p:cNvSpPr txBox="1"/>
            <p:nvPr/>
          </p:nvSpPr>
          <p:spPr>
            <a:xfrm>
              <a:off x="5425765" y="724305"/>
              <a:ext cx="1976568" cy="395101"/>
            </a:xfrm>
            <a:prstGeom prst="rect">
              <a:avLst/>
            </a:prstGeom>
            <a:noFill/>
          </p:spPr>
          <p:txBody>
            <a:bodyPr wrap="square" rtlCol="0">
              <a:spAutoFit/>
            </a:bodyPr>
            <a:lstStyle/>
            <a:p>
              <a:pPr>
                <a:spcAft>
                  <a:spcPts val="1200"/>
                </a:spcAft>
              </a:pPr>
              <a:r>
                <a:rPr lang="en-US" sz="1200" dirty="0">
                  <a:latin typeface="Verdana"/>
                  <a:cs typeface="Verdana"/>
                </a:rPr>
                <a:t>MRI contrast</a:t>
              </a:r>
            </a:p>
          </p:txBody>
        </p:sp>
        <p:sp>
          <p:nvSpPr>
            <p:cNvPr id="13" name="TextBox 12">
              <a:extLst>
                <a:ext uri="{FF2B5EF4-FFF2-40B4-BE49-F238E27FC236}">
                  <a16:creationId xmlns:a16="http://schemas.microsoft.com/office/drawing/2014/main" id="{F8AFD6B8-86E1-C5FB-86AB-77D33A14081B}"/>
                </a:ext>
              </a:extLst>
            </p:cNvPr>
            <p:cNvSpPr txBox="1"/>
            <p:nvPr/>
          </p:nvSpPr>
          <p:spPr>
            <a:xfrm>
              <a:off x="7742031" y="751601"/>
              <a:ext cx="2965415" cy="395101"/>
            </a:xfrm>
            <a:prstGeom prst="rect">
              <a:avLst/>
            </a:prstGeom>
            <a:noFill/>
          </p:spPr>
          <p:txBody>
            <a:bodyPr wrap="square" rtlCol="0">
              <a:spAutoFit/>
            </a:bodyPr>
            <a:lstStyle/>
            <a:p>
              <a:pPr>
                <a:spcAft>
                  <a:spcPts val="1200"/>
                </a:spcAft>
              </a:pPr>
              <a:r>
                <a:rPr lang="en-US" sz="1200">
                  <a:latin typeface="Verdana"/>
                  <a:cs typeface="Verdana"/>
                </a:rPr>
                <a:t>fMRI signal change</a:t>
              </a:r>
              <a:endParaRPr lang="en-US" sz="1200" dirty="0">
                <a:latin typeface="Verdana"/>
                <a:cs typeface="Verdana"/>
              </a:endParaRPr>
            </a:p>
          </p:txBody>
        </p:sp>
      </p:grpSp>
      <p:sp>
        <p:nvSpPr>
          <p:cNvPr id="2" name="Title 1">
            <a:extLst>
              <a:ext uri="{FF2B5EF4-FFF2-40B4-BE49-F238E27FC236}">
                <a16:creationId xmlns:a16="http://schemas.microsoft.com/office/drawing/2014/main" id="{402F227A-FFEC-32A5-9E7B-7CAA07B4F051}"/>
              </a:ext>
            </a:extLst>
          </p:cNvPr>
          <p:cNvSpPr>
            <a:spLocks noGrp="1"/>
          </p:cNvSpPr>
          <p:nvPr>
            <p:ph type="title"/>
          </p:nvPr>
        </p:nvSpPr>
        <p:spPr>
          <a:xfrm>
            <a:off x="2169745" y="434978"/>
            <a:ext cx="7050854" cy="721364"/>
          </a:xfrm>
        </p:spPr>
        <p:txBody>
          <a:bodyPr>
            <a:normAutofit/>
          </a:bodyPr>
          <a:lstStyle/>
          <a:p>
            <a:r>
              <a:rPr lang="en-US" b="1" dirty="0">
                <a:latin typeface="+mn-lt"/>
              </a:rPr>
              <a:t>Comparing Pulse </a:t>
            </a:r>
            <a:r>
              <a:rPr lang="en-US" b="1" dirty="0" err="1">
                <a:latin typeface="+mn-lt"/>
              </a:rPr>
              <a:t>Seqeuences</a:t>
            </a:r>
            <a:endParaRPr lang="en-US" b="1" dirty="0">
              <a:latin typeface="+mn-lt"/>
            </a:endParaRPr>
          </a:p>
        </p:txBody>
      </p:sp>
      <p:pic>
        <p:nvPicPr>
          <p:cNvPr id="8" name="Picture 7">
            <a:extLst>
              <a:ext uri="{FF2B5EF4-FFF2-40B4-BE49-F238E27FC236}">
                <a16:creationId xmlns:a16="http://schemas.microsoft.com/office/drawing/2014/main" id="{27EFDF69-D0BD-236D-6FB4-C895B691DB46}"/>
              </a:ext>
            </a:extLst>
          </p:cNvPr>
          <p:cNvPicPr>
            <a:picLocks noChangeAspect="1"/>
          </p:cNvPicPr>
          <p:nvPr/>
        </p:nvPicPr>
        <p:blipFill>
          <a:blip r:embed="rId4"/>
          <a:stretch>
            <a:fillRect/>
          </a:stretch>
        </p:blipFill>
        <p:spPr>
          <a:xfrm>
            <a:off x="287564" y="1905761"/>
            <a:ext cx="5214722" cy="3828099"/>
          </a:xfrm>
          <a:prstGeom prst="rect">
            <a:avLst/>
          </a:prstGeom>
        </p:spPr>
      </p:pic>
      <p:pic>
        <p:nvPicPr>
          <p:cNvPr id="10" name="Picture 9">
            <a:extLst>
              <a:ext uri="{FF2B5EF4-FFF2-40B4-BE49-F238E27FC236}">
                <a16:creationId xmlns:a16="http://schemas.microsoft.com/office/drawing/2014/main" id="{897F06F8-D6F5-6642-C3C5-D9DCF231AEB6}"/>
              </a:ext>
            </a:extLst>
          </p:cNvPr>
          <p:cNvPicPr>
            <a:picLocks noChangeAspect="1"/>
          </p:cNvPicPr>
          <p:nvPr/>
        </p:nvPicPr>
        <p:blipFill>
          <a:blip r:embed="rId5"/>
          <a:stretch>
            <a:fillRect/>
          </a:stretch>
        </p:blipFill>
        <p:spPr>
          <a:xfrm>
            <a:off x="287564" y="1905761"/>
            <a:ext cx="5214722" cy="3828099"/>
          </a:xfrm>
          <a:prstGeom prst="rect">
            <a:avLst/>
          </a:prstGeom>
        </p:spPr>
      </p:pic>
      <p:pic>
        <p:nvPicPr>
          <p:cNvPr id="15" name="Picture 14">
            <a:extLst>
              <a:ext uri="{FF2B5EF4-FFF2-40B4-BE49-F238E27FC236}">
                <a16:creationId xmlns:a16="http://schemas.microsoft.com/office/drawing/2014/main" id="{DAF79D8D-BA36-7BAA-3739-AC9876570EF8}"/>
              </a:ext>
            </a:extLst>
          </p:cNvPr>
          <p:cNvPicPr>
            <a:picLocks noChangeAspect="1"/>
          </p:cNvPicPr>
          <p:nvPr/>
        </p:nvPicPr>
        <p:blipFill>
          <a:blip r:embed="rId6"/>
          <a:stretch>
            <a:fillRect/>
          </a:stretch>
        </p:blipFill>
        <p:spPr>
          <a:xfrm>
            <a:off x="287564" y="1905761"/>
            <a:ext cx="5214722" cy="3828099"/>
          </a:xfrm>
          <a:prstGeom prst="rect">
            <a:avLst/>
          </a:prstGeom>
        </p:spPr>
      </p:pic>
      <p:pic>
        <p:nvPicPr>
          <p:cNvPr id="19" name="Picture 18">
            <a:extLst>
              <a:ext uri="{FF2B5EF4-FFF2-40B4-BE49-F238E27FC236}">
                <a16:creationId xmlns:a16="http://schemas.microsoft.com/office/drawing/2014/main" id="{C1A6C553-D70B-E81D-672A-CFD6734F7518}"/>
              </a:ext>
            </a:extLst>
          </p:cNvPr>
          <p:cNvPicPr>
            <a:picLocks noChangeAspect="1"/>
          </p:cNvPicPr>
          <p:nvPr/>
        </p:nvPicPr>
        <p:blipFill>
          <a:blip r:embed="rId7"/>
          <a:stretch>
            <a:fillRect/>
          </a:stretch>
        </p:blipFill>
        <p:spPr>
          <a:xfrm>
            <a:off x="287564" y="1905761"/>
            <a:ext cx="5214722" cy="3828099"/>
          </a:xfrm>
          <a:prstGeom prst="rect">
            <a:avLst/>
          </a:prstGeom>
        </p:spPr>
      </p:pic>
      <p:sp>
        <p:nvSpPr>
          <p:cNvPr id="7" name="Text Placeholder 6">
            <a:extLst>
              <a:ext uri="{FF2B5EF4-FFF2-40B4-BE49-F238E27FC236}">
                <a16:creationId xmlns:a16="http://schemas.microsoft.com/office/drawing/2014/main" id="{00557EB4-03B1-838E-61A8-36F51BF53006}"/>
              </a:ext>
            </a:extLst>
          </p:cNvPr>
          <p:cNvSpPr>
            <a:spLocks noGrp="1"/>
          </p:cNvSpPr>
          <p:nvPr>
            <p:ph type="body" sz="quarter" idx="10"/>
          </p:nvPr>
        </p:nvSpPr>
        <p:spPr/>
        <p:txBody>
          <a:bodyPr/>
          <a:lstStyle/>
          <a:p>
            <a:endParaRPr lang="en-US"/>
          </a:p>
        </p:txBody>
      </p:sp>
      <p:sp>
        <p:nvSpPr>
          <p:cNvPr id="6" name="TextBox 5">
            <a:extLst>
              <a:ext uri="{FF2B5EF4-FFF2-40B4-BE49-F238E27FC236}">
                <a16:creationId xmlns:a16="http://schemas.microsoft.com/office/drawing/2014/main" id="{A0933BDE-0E68-475F-B221-CF20E13AEC31}"/>
              </a:ext>
            </a:extLst>
          </p:cNvPr>
          <p:cNvSpPr txBox="1"/>
          <p:nvPr/>
        </p:nvSpPr>
        <p:spPr>
          <a:xfrm>
            <a:off x="5982546" y="2419402"/>
            <a:ext cx="561757" cy="369332"/>
          </a:xfrm>
          <a:prstGeom prst="rect">
            <a:avLst/>
          </a:prstGeom>
          <a:noFill/>
        </p:spPr>
        <p:txBody>
          <a:bodyPr wrap="none" rtlCol="0">
            <a:spAutoFit/>
          </a:bodyPr>
          <a:lstStyle/>
          <a:p>
            <a:r>
              <a:rPr lang="en-US" dirty="0"/>
              <a:t>CBV</a:t>
            </a:r>
          </a:p>
        </p:txBody>
      </p:sp>
      <p:sp>
        <p:nvSpPr>
          <p:cNvPr id="14" name="TextBox 13">
            <a:extLst>
              <a:ext uri="{FF2B5EF4-FFF2-40B4-BE49-F238E27FC236}">
                <a16:creationId xmlns:a16="http://schemas.microsoft.com/office/drawing/2014/main" id="{7E6176B3-10F9-24C7-77A0-32343AA91EFD}"/>
              </a:ext>
            </a:extLst>
          </p:cNvPr>
          <p:cNvSpPr txBox="1"/>
          <p:nvPr/>
        </p:nvSpPr>
        <p:spPr>
          <a:xfrm>
            <a:off x="6014991" y="2855799"/>
            <a:ext cx="529312" cy="369332"/>
          </a:xfrm>
          <a:prstGeom prst="rect">
            <a:avLst/>
          </a:prstGeom>
          <a:noFill/>
        </p:spPr>
        <p:txBody>
          <a:bodyPr wrap="none" rtlCol="0">
            <a:spAutoFit/>
          </a:bodyPr>
          <a:lstStyle/>
          <a:p>
            <a:r>
              <a:rPr lang="en-US" dirty="0"/>
              <a:t>T2*</a:t>
            </a:r>
          </a:p>
        </p:txBody>
      </p:sp>
      <p:sp>
        <p:nvSpPr>
          <p:cNvPr id="16" name="TextBox 15">
            <a:extLst>
              <a:ext uri="{FF2B5EF4-FFF2-40B4-BE49-F238E27FC236}">
                <a16:creationId xmlns:a16="http://schemas.microsoft.com/office/drawing/2014/main" id="{3D033496-D2C6-2909-CF44-70818333AF49}"/>
              </a:ext>
            </a:extLst>
          </p:cNvPr>
          <p:cNvSpPr txBox="1"/>
          <p:nvPr/>
        </p:nvSpPr>
        <p:spPr>
          <a:xfrm>
            <a:off x="5479115" y="3320267"/>
            <a:ext cx="1021433" cy="369332"/>
          </a:xfrm>
          <a:prstGeom prst="rect">
            <a:avLst/>
          </a:prstGeom>
          <a:noFill/>
        </p:spPr>
        <p:txBody>
          <a:bodyPr wrap="none" rtlCol="0">
            <a:spAutoFit/>
          </a:bodyPr>
          <a:lstStyle/>
          <a:p>
            <a:r>
              <a:rPr lang="en-US" dirty="0"/>
              <a:t>T2 &amp; T2*</a:t>
            </a:r>
          </a:p>
        </p:txBody>
      </p:sp>
      <p:sp>
        <p:nvSpPr>
          <p:cNvPr id="9" name="TextBox 8">
            <a:extLst>
              <a:ext uri="{FF2B5EF4-FFF2-40B4-BE49-F238E27FC236}">
                <a16:creationId xmlns:a16="http://schemas.microsoft.com/office/drawing/2014/main" id="{22F84377-4A75-527B-4EE8-EB36DF8AB23D}"/>
              </a:ext>
            </a:extLst>
          </p:cNvPr>
          <p:cNvSpPr txBox="1"/>
          <p:nvPr/>
        </p:nvSpPr>
        <p:spPr>
          <a:xfrm>
            <a:off x="5978962" y="3779907"/>
            <a:ext cx="413896" cy="369332"/>
          </a:xfrm>
          <a:prstGeom prst="rect">
            <a:avLst/>
          </a:prstGeom>
          <a:noFill/>
        </p:spPr>
        <p:txBody>
          <a:bodyPr wrap="square" rtlCol="0">
            <a:spAutoFit/>
          </a:bodyPr>
          <a:lstStyle/>
          <a:p>
            <a:r>
              <a:rPr lang="en-US" dirty="0"/>
              <a:t>T2</a:t>
            </a:r>
          </a:p>
        </p:txBody>
      </p:sp>
      <p:sp>
        <p:nvSpPr>
          <p:cNvPr id="17" name="TextBox 16">
            <a:extLst>
              <a:ext uri="{FF2B5EF4-FFF2-40B4-BE49-F238E27FC236}">
                <a16:creationId xmlns:a16="http://schemas.microsoft.com/office/drawing/2014/main" id="{9B14E2A2-3C81-7EF7-312B-101CB095A458}"/>
              </a:ext>
            </a:extLst>
          </p:cNvPr>
          <p:cNvSpPr txBox="1"/>
          <p:nvPr/>
        </p:nvSpPr>
        <p:spPr>
          <a:xfrm>
            <a:off x="5199857" y="4752665"/>
            <a:ext cx="1394869" cy="369332"/>
          </a:xfrm>
          <a:prstGeom prst="rect">
            <a:avLst/>
          </a:prstGeom>
          <a:noFill/>
        </p:spPr>
        <p:txBody>
          <a:bodyPr wrap="none" rtlCol="0">
            <a:spAutoFit/>
          </a:bodyPr>
          <a:lstStyle/>
          <a:p>
            <a:r>
              <a:rPr lang="en-US" dirty="0" err="1"/>
              <a:t>Extravasc</a:t>
            </a:r>
            <a:r>
              <a:rPr lang="en-US" dirty="0"/>
              <a:t>. T2</a:t>
            </a:r>
          </a:p>
        </p:txBody>
      </p:sp>
      <p:sp>
        <p:nvSpPr>
          <p:cNvPr id="18" name="TextBox 17">
            <a:extLst>
              <a:ext uri="{FF2B5EF4-FFF2-40B4-BE49-F238E27FC236}">
                <a16:creationId xmlns:a16="http://schemas.microsoft.com/office/drawing/2014/main" id="{D4054C4F-80F2-C139-01B0-854CB63DCDB9}"/>
              </a:ext>
            </a:extLst>
          </p:cNvPr>
          <p:cNvSpPr txBox="1"/>
          <p:nvPr/>
        </p:nvSpPr>
        <p:spPr>
          <a:xfrm>
            <a:off x="5993389" y="4221132"/>
            <a:ext cx="413896" cy="369332"/>
          </a:xfrm>
          <a:prstGeom prst="rect">
            <a:avLst/>
          </a:prstGeom>
          <a:noFill/>
        </p:spPr>
        <p:txBody>
          <a:bodyPr wrap="square" rtlCol="0">
            <a:spAutoFit/>
          </a:bodyPr>
          <a:lstStyle/>
          <a:p>
            <a:r>
              <a:rPr lang="en-US" dirty="0"/>
              <a:t>T2</a:t>
            </a:r>
          </a:p>
        </p:txBody>
      </p:sp>
      <p:sp>
        <p:nvSpPr>
          <p:cNvPr id="11" name="Frame 10">
            <a:extLst>
              <a:ext uri="{FF2B5EF4-FFF2-40B4-BE49-F238E27FC236}">
                <a16:creationId xmlns:a16="http://schemas.microsoft.com/office/drawing/2014/main" id="{70A0B166-FFF7-3D67-E05F-E66E21E787C7}"/>
              </a:ext>
            </a:extLst>
          </p:cNvPr>
          <p:cNvSpPr/>
          <p:nvPr/>
        </p:nvSpPr>
        <p:spPr>
          <a:xfrm>
            <a:off x="5199857" y="1961808"/>
            <a:ext cx="6740794" cy="3455581"/>
          </a:xfrm>
          <a:prstGeom prst="frame">
            <a:avLst>
              <a:gd name="adj1" fmla="val 17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Donut 19">
            <a:extLst>
              <a:ext uri="{FF2B5EF4-FFF2-40B4-BE49-F238E27FC236}">
                <a16:creationId xmlns:a16="http://schemas.microsoft.com/office/drawing/2014/main" id="{C6B44AF1-0A25-C7F3-F74F-B484D70A3F8B}"/>
              </a:ext>
            </a:extLst>
          </p:cNvPr>
          <p:cNvSpPr/>
          <p:nvPr/>
        </p:nvSpPr>
        <p:spPr>
          <a:xfrm>
            <a:off x="3101788" y="3153415"/>
            <a:ext cx="555812" cy="554776"/>
          </a:xfrm>
          <a:prstGeom prst="donut">
            <a:avLst>
              <a:gd name="adj" fmla="val 8841"/>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EE254DD9-FA43-541E-AEEC-79323B706CFA}"/>
              </a:ext>
            </a:extLst>
          </p:cNvPr>
          <p:cNvSpPr txBox="1"/>
          <p:nvPr/>
        </p:nvSpPr>
        <p:spPr>
          <a:xfrm>
            <a:off x="2493356" y="2604068"/>
            <a:ext cx="397866" cy="646331"/>
          </a:xfrm>
          <a:prstGeom prst="rect">
            <a:avLst/>
          </a:prstGeom>
          <a:noFill/>
        </p:spPr>
        <p:txBody>
          <a:bodyPr wrap="none" rtlCol="0">
            <a:spAutoFit/>
          </a:bodyPr>
          <a:lstStyle/>
          <a:p>
            <a:r>
              <a:rPr lang="en-US" sz="3600" b="1" dirty="0"/>
              <a:t>?</a:t>
            </a:r>
          </a:p>
        </p:txBody>
      </p:sp>
    </p:spTree>
    <p:extLst>
      <p:ext uri="{BB962C8B-B14F-4D97-AF65-F5344CB8AC3E}">
        <p14:creationId xmlns:p14="http://schemas.microsoft.com/office/powerpoint/2010/main" val="751470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F8EC6-106F-FEE9-DFCE-0D51FDB8595F}"/>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1954B73-028F-2280-DC28-0D3677141D3C}"/>
              </a:ext>
            </a:extLst>
          </p:cNvPr>
          <p:cNvPicPr>
            <a:picLocks noChangeAspect="1"/>
          </p:cNvPicPr>
          <p:nvPr/>
        </p:nvPicPr>
        <p:blipFill>
          <a:blip r:embed="rId2"/>
          <a:stretch>
            <a:fillRect/>
          </a:stretch>
        </p:blipFill>
        <p:spPr>
          <a:xfrm>
            <a:off x="206132" y="0"/>
            <a:ext cx="5781124" cy="6858000"/>
          </a:xfrm>
          <a:prstGeom prst="rect">
            <a:avLst/>
          </a:prstGeom>
          <a:ln w="38100">
            <a:solidFill>
              <a:schemeClr val="tx1"/>
            </a:solidFill>
          </a:ln>
        </p:spPr>
      </p:pic>
      <p:sp>
        <p:nvSpPr>
          <p:cNvPr id="4" name="TextBox 3">
            <a:extLst>
              <a:ext uri="{FF2B5EF4-FFF2-40B4-BE49-F238E27FC236}">
                <a16:creationId xmlns:a16="http://schemas.microsoft.com/office/drawing/2014/main" id="{604337B5-234F-1529-A1C5-CF89B989A90C}"/>
              </a:ext>
            </a:extLst>
          </p:cNvPr>
          <p:cNvSpPr txBox="1"/>
          <p:nvPr/>
        </p:nvSpPr>
        <p:spPr>
          <a:xfrm>
            <a:off x="6504331" y="6223509"/>
            <a:ext cx="5809091" cy="369332"/>
          </a:xfrm>
          <a:prstGeom prst="rect">
            <a:avLst/>
          </a:prstGeom>
          <a:noFill/>
        </p:spPr>
        <p:txBody>
          <a:bodyPr wrap="square" rtlCol="0">
            <a:spAutoFit/>
          </a:bodyPr>
          <a:lstStyle/>
          <a:p>
            <a:r>
              <a:rPr lang="en-US" b="1" dirty="0"/>
              <a:t>J. Yang, et al. Neuroscience &amp; Behavioral Reviews 2021</a:t>
            </a:r>
          </a:p>
        </p:txBody>
      </p:sp>
      <p:pic>
        <p:nvPicPr>
          <p:cNvPr id="5" name="Picture 4">
            <a:extLst>
              <a:ext uri="{FF2B5EF4-FFF2-40B4-BE49-F238E27FC236}">
                <a16:creationId xmlns:a16="http://schemas.microsoft.com/office/drawing/2014/main" id="{1705F268-3B38-A4FD-B3E0-5411C5A48741}"/>
              </a:ext>
            </a:extLst>
          </p:cNvPr>
          <p:cNvPicPr>
            <a:picLocks noChangeAspect="1"/>
          </p:cNvPicPr>
          <p:nvPr/>
        </p:nvPicPr>
        <p:blipFill>
          <a:blip r:embed="rId3"/>
          <a:stretch>
            <a:fillRect/>
          </a:stretch>
        </p:blipFill>
        <p:spPr>
          <a:xfrm>
            <a:off x="6737910" y="449825"/>
            <a:ext cx="4337939" cy="3662278"/>
          </a:xfrm>
          <a:prstGeom prst="rect">
            <a:avLst/>
          </a:prstGeom>
          <a:ln>
            <a:solidFill>
              <a:schemeClr val="tx1"/>
            </a:solidFill>
          </a:ln>
        </p:spPr>
      </p:pic>
      <p:pic>
        <p:nvPicPr>
          <p:cNvPr id="6" name="Picture 5">
            <a:extLst>
              <a:ext uri="{FF2B5EF4-FFF2-40B4-BE49-F238E27FC236}">
                <a16:creationId xmlns:a16="http://schemas.microsoft.com/office/drawing/2014/main" id="{CE88CB92-1B2A-1527-8C53-FE9716CDF58D}"/>
              </a:ext>
            </a:extLst>
          </p:cNvPr>
          <p:cNvPicPr>
            <a:picLocks noChangeAspect="1"/>
          </p:cNvPicPr>
          <p:nvPr/>
        </p:nvPicPr>
        <p:blipFill rotWithShape="1">
          <a:blip r:embed="rId4"/>
          <a:srcRect l="26040" t="4150" r="47242" b="75694"/>
          <a:stretch/>
        </p:blipFill>
        <p:spPr>
          <a:xfrm>
            <a:off x="6504331" y="4314279"/>
            <a:ext cx="2463840" cy="1571791"/>
          </a:xfrm>
          <a:prstGeom prst="rect">
            <a:avLst/>
          </a:prstGeom>
          <a:ln w="76200">
            <a:solidFill>
              <a:schemeClr val="tx1"/>
            </a:solidFill>
          </a:ln>
        </p:spPr>
      </p:pic>
      <p:pic>
        <p:nvPicPr>
          <p:cNvPr id="7" name="Picture 6">
            <a:extLst>
              <a:ext uri="{FF2B5EF4-FFF2-40B4-BE49-F238E27FC236}">
                <a16:creationId xmlns:a16="http://schemas.microsoft.com/office/drawing/2014/main" id="{381DAE2A-6DD8-3957-5C59-018E4CA6B7F5}"/>
              </a:ext>
            </a:extLst>
          </p:cNvPr>
          <p:cNvPicPr>
            <a:picLocks noChangeAspect="1"/>
          </p:cNvPicPr>
          <p:nvPr/>
        </p:nvPicPr>
        <p:blipFill rotWithShape="1">
          <a:blip r:embed="rId4"/>
          <a:srcRect t="4150" r="73282" b="75694"/>
          <a:stretch/>
        </p:blipFill>
        <p:spPr>
          <a:xfrm>
            <a:off x="9285238" y="4314279"/>
            <a:ext cx="2463840" cy="1571792"/>
          </a:xfrm>
          <a:prstGeom prst="rect">
            <a:avLst/>
          </a:prstGeom>
          <a:ln w="76200">
            <a:solidFill>
              <a:schemeClr val="tx1"/>
            </a:solidFill>
          </a:ln>
        </p:spPr>
      </p:pic>
      <p:sp>
        <p:nvSpPr>
          <p:cNvPr id="3" name="TextBox 2">
            <a:extLst>
              <a:ext uri="{FF2B5EF4-FFF2-40B4-BE49-F238E27FC236}">
                <a16:creationId xmlns:a16="http://schemas.microsoft.com/office/drawing/2014/main" id="{7C1321F3-7C47-7D27-CB75-0A4125561012}"/>
              </a:ext>
            </a:extLst>
          </p:cNvPr>
          <p:cNvSpPr txBox="1"/>
          <p:nvPr/>
        </p:nvSpPr>
        <p:spPr>
          <a:xfrm>
            <a:off x="6176777" y="78372"/>
            <a:ext cx="5809091" cy="338554"/>
          </a:xfrm>
          <a:prstGeom prst="rect">
            <a:avLst/>
          </a:prstGeom>
          <a:noFill/>
        </p:spPr>
        <p:txBody>
          <a:bodyPr wrap="none" rtlCol="0">
            <a:spAutoFit/>
          </a:bodyPr>
          <a:lstStyle/>
          <a:p>
            <a:r>
              <a:rPr lang="en-US" sz="1600" b="1" dirty="0">
                <a:solidFill>
                  <a:srgbClr val="FF0000"/>
                </a:solidFill>
              </a:rPr>
              <a:t>The Hope: Directional Connectivity and Functional Hierarchy</a:t>
            </a:r>
          </a:p>
        </p:txBody>
      </p:sp>
    </p:spTree>
    <p:extLst>
      <p:ext uri="{BB962C8B-B14F-4D97-AF65-F5344CB8AC3E}">
        <p14:creationId xmlns:p14="http://schemas.microsoft.com/office/powerpoint/2010/main" val="177204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8005F-4320-C4AA-FA81-F7BA61B94D7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7186F6E-AF89-A7CF-AD1B-BF9E5A779C79}"/>
              </a:ext>
            </a:extLst>
          </p:cNvPr>
          <p:cNvPicPr>
            <a:picLocks noChangeAspect="1"/>
          </p:cNvPicPr>
          <p:nvPr/>
        </p:nvPicPr>
        <p:blipFill>
          <a:blip r:embed="rId3"/>
          <a:stretch>
            <a:fillRect/>
          </a:stretch>
        </p:blipFill>
        <p:spPr>
          <a:xfrm>
            <a:off x="2932012" y="0"/>
            <a:ext cx="8444742" cy="6867626"/>
          </a:xfrm>
          <a:prstGeom prst="rect">
            <a:avLst/>
          </a:prstGeom>
        </p:spPr>
      </p:pic>
      <p:sp>
        <p:nvSpPr>
          <p:cNvPr id="3" name="TextBox 2">
            <a:extLst>
              <a:ext uri="{FF2B5EF4-FFF2-40B4-BE49-F238E27FC236}">
                <a16:creationId xmlns:a16="http://schemas.microsoft.com/office/drawing/2014/main" id="{C2720256-AF9D-0870-9AC4-A669F1CFC127}"/>
              </a:ext>
            </a:extLst>
          </p:cNvPr>
          <p:cNvSpPr txBox="1"/>
          <p:nvPr/>
        </p:nvSpPr>
        <p:spPr>
          <a:xfrm>
            <a:off x="248905" y="959370"/>
            <a:ext cx="2494295" cy="1908215"/>
          </a:xfrm>
          <a:prstGeom prst="rect">
            <a:avLst/>
          </a:prstGeom>
          <a:noFill/>
        </p:spPr>
        <p:txBody>
          <a:bodyPr wrap="square" rtlCol="0">
            <a:spAutoFit/>
          </a:bodyPr>
          <a:lstStyle/>
          <a:p>
            <a:r>
              <a:rPr lang="en-US" sz="2800" b="1" dirty="0"/>
              <a:t>VASO vs BOLD</a:t>
            </a:r>
          </a:p>
          <a:p>
            <a:endParaRPr lang="en-US" dirty="0"/>
          </a:p>
          <a:p>
            <a:pPr marL="285750" indent="-285750">
              <a:buFont typeface="Arial" panose="020B0604020202020204" pitchFamily="34" charset="0"/>
              <a:buChar char="•"/>
            </a:pPr>
            <a:r>
              <a:rPr lang="en-US" dirty="0"/>
              <a:t>VASO better at layers</a:t>
            </a:r>
          </a:p>
          <a:p>
            <a:pPr marL="285750" indent="-285750">
              <a:buFont typeface="Arial" panose="020B0604020202020204" pitchFamily="34" charset="0"/>
              <a:buChar char="•"/>
            </a:pPr>
            <a:r>
              <a:rPr lang="en-US" dirty="0"/>
              <a:t>VASO and BOLD have similar delineation along cortical ribbon</a:t>
            </a:r>
          </a:p>
        </p:txBody>
      </p:sp>
    </p:spTree>
    <p:extLst>
      <p:ext uri="{BB962C8B-B14F-4D97-AF65-F5344CB8AC3E}">
        <p14:creationId xmlns:p14="http://schemas.microsoft.com/office/powerpoint/2010/main" val="6404231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9256F-F7A9-849B-1819-36482ECA7AC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02B16FD-E69C-1959-A9AC-D561C4F9DB32}"/>
              </a:ext>
            </a:extLst>
          </p:cNvPr>
          <p:cNvPicPr>
            <a:picLocks noChangeAspect="1"/>
          </p:cNvPicPr>
          <p:nvPr/>
        </p:nvPicPr>
        <p:blipFill>
          <a:blip r:embed="rId3"/>
          <a:stretch>
            <a:fillRect/>
          </a:stretch>
        </p:blipFill>
        <p:spPr>
          <a:xfrm>
            <a:off x="3052273" y="592930"/>
            <a:ext cx="8237051" cy="5194260"/>
          </a:xfrm>
          <a:prstGeom prst="rect">
            <a:avLst/>
          </a:prstGeom>
        </p:spPr>
      </p:pic>
      <p:sp>
        <p:nvSpPr>
          <p:cNvPr id="3" name="TextBox 2">
            <a:extLst>
              <a:ext uri="{FF2B5EF4-FFF2-40B4-BE49-F238E27FC236}">
                <a16:creationId xmlns:a16="http://schemas.microsoft.com/office/drawing/2014/main" id="{A7037BDA-B6B9-633F-1586-F24C731FDB01}"/>
              </a:ext>
            </a:extLst>
          </p:cNvPr>
          <p:cNvSpPr txBox="1"/>
          <p:nvPr/>
        </p:nvSpPr>
        <p:spPr>
          <a:xfrm>
            <a:off x="2568841" y="5915056"/>
            <a:ext cx="9500934" cy="523220"/>
          </a:xfrm>
          <a:prstGeom prst="rect">
            <a:avLst/>
          </a:prstGeom>
          <a:noFill/>
        </p:spPr>
        <p:txBody>
          <a:bodyPr wrap="none" rtlCol="0">
            <a:spAutoFit/>
          </a:bodyPr>
          <a:lstStyle/>
          <a:p>
            <a:r>
              <a:rPr lang="en-US" sz="2800" b="1" dirty="0"/>
              <a:t>Courtesy: Eli Merriam NIMH, Laboratory of Brain and Cognition</a:t>
            </a:r>
          </a:p>
        </p:txBody>
      </p:sp>
      <p:sp>
        <p:nvSpPr>
          <p:cNvPr id="4" name="TextBox 3">
            <a:extLst>
              <a:ext uri="{FF2B5EF4-FFF2-40B4-BE49-F238E27FC236}">
                <a16:creationId xmlns:a16="http://schemas.microsoft.com/office/drawing/2014/main" id="{B41F6ACF-1253-F8FD-2180-CB60A0EACDD8}"/>
              </a:ext>
            </a:extLst>
          </p:cNvPr>
          <p:cNvSpPr txBox="1"/>
          <p:nvPr/>
        </p:nvSpPr>
        <p:spPr>
          <a:xfrm>
            <a:off x="324852" y="203454"/>
            <a:ext cx="4277128" cy="2554545"/>
          </a:xfrm>
          <a:prstGeom prst="rect">
            <a:avLst/>
          </a:prstGeom>
          <a:noFill/>
        </p:spPr>
        <p:txBody>
          <a:bodyPr wrap="square" rtlCol="0">
            <a:spAutoFit/>
          </a:bodyPr>
          <a:lstStyle/>
          <a:p>
            <a:r>
              <a:rPr lang="en-US" sz="2000" b="1" dirty="0"/>
              <a:t>0.8x0.8x0.8 mm</a:t>
            </a:r>
            <a:r>
              <a:rPr lang="en-US" sz="2000" b="1" baseline="30000" dirty="0"/>
              <a:t>3</a:t>
            </a:r>
            <a:r>
              <a:rPr lang="en-US" sz="2000" b="1" dirty="0"/>
              <a:t> resolution</a:t>
            </a:r>
          </a:p>
          <a:p>
            <a:endParaRPr lang="en-US" sz="2000" b="1" dirty="0"/>
          </a:p>
          <a:p>
            <a:pPr marL="285750" indent="-285750">
              <a:buFont typeface="Arial" panose="020B0604020202020204" pitchFamily="34" charset="0"/>
              <a:buChar char="•"/>
            </a:pPr>
            <a:r>
              <a:rPr lang="en-US" sz="2000" b="1" dirty="0"/>
              <a:t>BOLD is better for detailed general activation discrimination (higher CNR than VASO)</a:t>
            </a:r>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VASO better for layer-specific discrimination</a:t>
            </a:r>
          </a:p>
        </p:txBody>
      </p:sp>
    </p:spTree>
    <p:extLst>
      <p:ext uri="{BB962C8B-B14F-4D97-AF65-F5344CB8AC3E}">
        <p14:creationId xmlns:p14="http://schemas.microsoft.com/office/powerpoint/2010/main" val="1881121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CCAB63-CBBF-1235-AA11-5899F6C60B34}"/>
              </a:ext>
            </a:extLst>
          </p:cNvPr>
          <p:cNvSpPr txBox="1"/>
          <p:nvPr/>
        </p:nvSpPr>
        <p:spPr>
          <a:xfrm>
            <a:off x="2782016" y="0"/>
            <a:ext cx="6627968" cy="523220"/>
          </a:xfrm>
          <a:prstGeom prst="rect">
            <a:avLst/>
          </a:prstGeom>
          <a:noFill/>
        </p:spPr>
        <p:txBody>
          <a:bodyPr wrap="none" rtlCol="0">
            <a:spAutoFit/>
          </a:bodyPr>
          <a:lstStyle/>
          <a:p>
            <a:r>
              <a:rPr lang="en-US" sz="2800" b="1" dirty="0"/>
              <a:t>Processing Approaches for Layer fMRI at 7T</a:t>
            </a:r>
          </a:p>
        </p:txBody>
      </p:sp>
      <p:sp>
        <p:nvSpPr>
          <p:cNvPr id="6" name="TextBox 5">
            <a:extLst>
              <a:ext uri="{FF2B5EF4-FFF2-40B4-BE49-F238E27FC236}">
                <a16:creationId xmlns:a16="http://schemas.microsoft.com/office/drawing/2014/main" id="{28A3C6EA-DBF5-8B29-46C6-0653A3FA2130}"/>
              </a:ext>
            </a:extLst>
          </p:cNvPr>
          <p:cNvSpPr txBox="1"/>
          <p:nvPr/>
        </p:nvSpPr>
        <p:spPr>
          <a:xfrm>
            <a:off x="142406" y="977206"/>
            <a:ext cx="5788702" cy="5611793"/>
          </a:xfrm>
          <a:prstGeom prst="rect">
            <a:avLst/>
          </a:prstGeom>
          <a:noFill/>
        </p:spPr>
        <p:txBody>
          <a:bodyPr wrap="square">
            <a:spAutoFit/>
          </a:bodyPr>
          <a:lstStyle/>
          <a:p>
            <a:pPr marL="0" marR="0">
              <a:spcBef>
                <a:spcPts val="1200"/>
              </a:spcBef>
              <a:spcAft>
                <a:spcPts val="600"/>
              </a:spcAft>
              <a:buNone/>
            </a:pPr>
            <a:r>
              <a:rPr lang="en-US" sz="2800" b="1" dirty="0">
                <a:solidFill>
                  <a:srgbClr val="2E5597"/>
                </a:solidFill>
                <a:effectLst/>
                <a:latin typeface="Calibri" panose="020F0502020204030204" pitchFamily="34" charset="0"/>
              </a:rPr>
              <a:t>Preprocessing</a:t>
            </a:r>
          </a:p>
          <a:p>
            <a:pPr marL="0" marR="0">
              <a:spcBef>
                <a:spcPts val="1200"/>
              </a:spcBef>
              <a:spcAft>
                <a:spcPts val="600"/>
              </a:spcAft>
              <a:buNone/>
            </a:pPr>
            <a:endParaRPr lang="en-US" sz="2800" b="1" dirty="0">
              <a:solidFill>
                <a:srgbClr val="2E5597"/>
              </a:solidFill>
              <a:effectLst/>
              <a:latin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solidFill>
                  <a:srgbClr val="00B050"/>
                </a:solidFill>
                <a:effectLst/>
                <a:latin typeface="Calibri" panose="020F0502020204030204" pitchFamily="34" charset="0"/>
                <a:ea typeface="Calibri" panose="020F0502020204030204" pitchFamily="34" charset="0"/>
              </a:rPr>
              <a:t>Thermal denoising (NORDIC): </a:t>
            </a:r>
            <a:r>
              <a:rPr lang="en-US" sz="1600" dirty="0" err="1">
                <a:effectLst/>
                <a:latin typeface="Calibri" panose="020F0502020204030204" pitchFamily="34" charset="0"/>
                <a:ea typeface="Calibri" panose="020F0502020204030204" pitchFamily="34" charset="0"/>
              </a:rPr>
              <a:t>Vizioli</a:t>
            </a:r>
            <a:r>
              <a:rPr lang="en-US" sz="1600" dirty="0">
                <a:effectLst/>
                <a:latin typeface="Calibri" panose="020F0502020204030204" pitchFamily="34" charset="0"/>
                <a:ea typeface="Calibri" panose="020F0502020204030204" pitchFamily="34" charset="0"/>
              </a:rPr>
              <a:t> et al., 2021, Nature Communications. </a:t>
            </a:r>
          </a:p>
          <a:p>
            <a:pPr marL="342900" marR="0" lvl="0" indent="-342900">
              <a:spcAft>
                <a:spcPts val="400"/>
              </a:spcAft>
              <a:buFont typeface="Arial" panose="020B0604020202020204" pitchFamily="34" charset="0"/>
              <a:buChar char="•"/>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Distortion correction (</a:t>
            </a:r>
            <a:r>
              <a:rPr lang="en-US" sz="1600" b="1" dirty="0" err="1">
                <a:effectLst/>
                <a:latin typeface="Calibri" panose="020F0502020204030204" pitchFamily="34" charset="0"/>
                <a:ea typeface="Calibri" panose="020F0502020204030204" pitchFamily="34" charset="0"/>
              </a:rPr>
              <a:t>topup</a:t>
            </a:r>
            <a:r>
              <a:rPr lang="en-US" sz="1600" b="1" dirty="0">
                <a:effectLst/>
                <a:latin typeface="Calibri" panose="020F0502020204030204" pitchFamily="34" charset="0"/>
                <a:ea typeface="Calibri" panose="020F0502020204030204" pitchFamily="34" charset="0"/>
              </a:rPr>
              <a:t>): </a:t>
            </a:r>
            <a:r>
              <a:rPr lang="en-US" sz="1600" dirty="0">
                <a:effectLst/>
                <a:latin typeface="Calibri" panose="020F0502020204030204" pitchFamily="34" charset="0"/>
                <a:ea typeface="Calibri" panose="020F0502020204030204" pitchFamily="34" charset="0"/>
              </a:rPr>
              <a:t>Andersson et al., 2003,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a:t>
            </a:r>
          </a:p>
          <a:p>
            <a:pPr marL="342900" marR="0" lvl="0" indent="-342900">
              <a:spcAft>
                <a:spcPts val="400"/>
              </a:spcAft>
              <a:buFont typeface="Arial" panose="020B0604020202020204" pitchFamily="34" charset="0"/>
              <a:buChar char="•"/>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Boundary-based registration: </a:t>
            </a:r>
            <a:r>
              <a:rPr lang="en-US" sz="1600" dirty="0">
                <a:effectLst/>
                <a:latin typeface="Calibri" panose="020F0502020204030204" pitchFamily="34" charset="0"/>
                <a:ea typeface="Calibri" panose="020F0502020204030204" pitchFamily="34" charset="0"/>
              </a:rPr>
              <a:t>Greve &amp; Fischl, 2009,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a:t>
            </a:r>
          </a:p>
          <a:p>
            <a:pPr marL="342900" marR="0" lvl="0" indent="-342900">
              <a:spcAft>
                <a:spcPts val="400"/>
              </a:spcAft>
              <a:buFont typeface="Arial" panose="020B0604020202020204" pitchFamily="34" charset="0"/>
              <a:buChar char="•"/>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Recursive boundary registration: </a:t>
            </a:r>
            <a:r>
              <a:rPr lang="en-US" sz="1600" dirty="0">
                <a:effectLst/>
                <a:latin typeface="Calibri" panose="020F0502020204030204" pitchFamily="34" charset="0"/>
                <a:ea typeface="Calibri" panose="020F0502020204030204" pitchFamily="34" charset="0"/>
              </a:rPr>
              <a:t>van </a:t>
            </a:r>
            <a:r>
              <a:rPr lang="en-US" sz="1600" dirty="0" err="1">
                <a:effectLst/>
                <a:latin typeface="Calibri" panose="020F0502020204030204" pitchFamily="34" charset="0"/>
                <a:ea typeface="Calibri" panose="020F0502020204030204" pitchFamily="34" charset="0"/>
              </a:rPr>
              <a:t>Mourik</a:t>
            </a:r>
            <a:r>
              <a:rPr lang="en-US" sz="1600" dirty="0">
                <a:effectLst/>
                <a:latin typeface="Calibri" panose="020F0502020204030204" pitchFamily="34" charset="0"/>
                <a:ea typeface="Calibri" panose="020F0502020204030204" pitchFamily="34" charset="0"/>
              </a:rPr>
              <a:t>, Koopmans &amp; Norris, 2019, </a:t>
            </a:r>
            <a:r>
              <a:rPr lang="en-US" sz="1600" dirty="0" err="1">
                <a:effectLst/>
                <a:latin typeface="Calibri" panose="020F0502020204030204" pitchFamily="34" charset="0"/>
                <a:ea typeface="Calibri" panose="020F0502020204030204" pitchFamily="34" charset="0"/>
              </a:rPr>
              <a:t>PLoS</a:t>
            </a:r>
            <a:r>
              <a:rPr lang="en-US" sz="1600" dirty="0">
                <a:effectLst/>
                <a:latin typeface="Calibri" panose="020F0502020204030204" pitchFamily="34" charset="0"/>
                <a:ea typeface="Calibri" panose="020F0502020204030204" pitchFamily="34" charset="0"/>
              </a:rPr>
              <a:t> One. </a:t>
            </a:r>
            <a:r>
              <a:rPr lang="en-US" sz="1600" i="1" dirty="0">
                <a:effectLst/>
                <a:latin typeface="Calibri" panose="020F0502020204030204" pitchFamily="34" charset="0"/>
                <a:ea typeface="Calibri" panose="020F0502020204030204" pitchFamily="34" charset="0"/>
              </a:rPr>
              <a:t>Applies BBR recursively to smaller subregions to correct local EPI–anatomy distortions. </a:t>
            </a:r>
          </a:p>
          <a:p>
            <a:pPr marL="342900" marR="0" lvl="0" indent="-342900">
              <a:spcAft>
                <a:spcPts val="400"/>
              </a:spcAft>
              <a:buFont typeface="Arial" panose="020B0604020202020204" pitchFamily="34" charset="0"/>
              <a:buChar char="•"/>
            </a:pPr>
            <a:endParaRPr lang="en-US" sz="1600" i="1"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solidFill>
                  <a:srgbClr val="00B050"/>
                </a:solidFill>
                <a:effectLst/>
                <a:latin typeface="Calibri" panose="020F0502020204030204" pitchFamily="34" charset="0"/>
                <a:ea typeface="Calibri" panose="020F0502020204030204" pitchFamily="34" charset="0"/>
              </a:rPr>
              <a:t>Layers in EPI-native space: </a:t>
            </a:r>
            <a:r>
              <a:rPr lang="en-US" sz="1600" dirty="0">
                <a:effectLst/>
                <a:latin typeface="Calibri" panose="020F0502020204030204" pitchFamily="34" charset="0"/>
                <a:ea typeface="Calibri" panose="020F0502020204030204" pitchFamily="34" charset="0"/>
              </a:rPr>
              <a:t>Kashyap et al., 2018,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a:t>
            </a:r>
            <a:r>
              <a:rPr lang="en-US" sz="1600" i="1" dirty="0">
                <a:latin typeface="Calibri" panose="020F0502020204030204" pitchFamily="34" charset="0"/>
                <a:ea typeface="Calibri" panose="020F0502020204030204" pitchFamily="34" charset="0"/>
              </a:rPr>
              <a:t>D</a:t>
            </a:r>
            <a:r>
              <a:rPr lang="en-US" sz="1600" i="1" dirty="0">
                <a:effectLst/>
                <a:latin typeface="Calibri" panose="020F0502020204030204" pitchFamily="34" charset="0"/>
                <a:ea typeface="Calibri" panose="020F0502020204030204" pitchFamily="34" charset="0"/>
              </a:rPr>
              <a:t>epth information is best preserved by analysis in the original functional space rather than registering to MP2RAGE. </a:t>
            </a:r>
          </a:p>
        </p:txBody>
      </p:sp>
      <p:sp>
        <p:nvSpPr>
          <p:cNvPr id="9" name="TextBox 8">
            <a:extLst>
              <a:ext uri="{FF2B5EF4-FFF2-40B4-BE49-F238E27FC236}">
                <a16:creationId xmlns:a16="http://schemas.microsoft.com/office/drawing/2014/main" id="{09A6DC30-B765-DF80-4A9F-86D2B95AB57D}"/>
              </a:ext>
            </a:extLst>
          </p:cNvPr>
          <p:cNvSpPr txBox="1"/>
          <p:nvPr/>
        </p:nvSpPr>
        <p:spPr>
          <a:xfrm>
            <a:off x="6096000" y="977206"/>
            <a:ext cx="5628807" cy="5611793"/>
          </a:xfrm>
          <a:prstGeom prst="rect">
            <a:avLst/>
          </a:prstGeom>
          <a:noFill/>
        </p:spPr>
        <p:txBody>
          <a:bodyPr wrap="square">
            <a:spAutoFit/>
          </a:bodyPr>
          <a:lstStyle/>
          <a:p>
            <a:pPr marL="0" marR="0">
              <a:spcBef>
                <a:spcPts val="1200"/>
              </a:spcBef>
              <a:spcAft>
                <a:spcPts val="600"/>
              </a:spcAft>
              <a:buNone/>
            </a:pPr>
            <a:r>
              <a:rPr lang="en-US" sz="2800" b="1" dirty="0">
                <a:solidFill>
                  <a:srgbClr val="2E5597"/>
                </a:solidFill>
                <a:effectLst/>
                <a:latin typeface="Calibri" panose="020F0502020204030204" pitchFamily="34" charset="0"/>
              </a:rPr>
              <a:t>“Layer” Delineation</a:t>
            </a:r>
          </a:p>
          <a:p>
            <a:pPr marL="0" marR="0">
              <a:spcBef>
                <a:spcPts val="1200"/>
              </a:spcBef>
              <a:spcAft>
                <a:spcPts val="600"/>
              </a:spcAft>
              <a:buNone/>
            </a:pPr>
            <a:endParaRPr lang="en-US" sz="2800" b="1" dirty="0">
              <a:solidFill>
                <a:srgbClr val="2E5597"/>
              </a:solidFill>
              <a:effectLst/>
              <a:latin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err="1">
                <a:solidFill>
                  <a:srgbClr val="00B050"/>
                </a:solidFill>
                <a:effectLst/>
                <a:latin typeface="Calibri" panose="020F0502020204030204" pitchFamily="34" charset="0"/>
                <a:ea typeface="Calibri" panose="020F0502020204030204" pitchFamily="34" charset="0"/>
              </a:rPr>
              <a:t>LayNii</a:t>
            </a:r>
            <a:r>
              <a:rPr lang="en-US" sz="1600" b="1" dirty="0">
                <a:solidFill>
                  <a:srgbClr val="00B050"/>
                </a:solidFill>
                <a:effectLst/>
                <a:latin typeface="Calibri" panose="020F0502020204030204" pitchFamily="34" charset="0"/>
                <a:ea typeface="Calibri" panose="020F0502020204030204" pitchFamily="34" charset="0"/>
              </a:rPr>
              <a:t>: </a:t>
            </a:r>
            <a:r>
              <a:rPr lang="en-US" sz="1600" dirty="0">
                <a:effectLst/>
                <a:latin typeface="Calibri" panose="020F0502020204030204" pitchFamily="34" charset="0"/>
                <a:ea typeface="Calibri" panose="020F0502020204030204" pitchFamily="34" charset="0"/>
              </a:rPr>
              <a:t>Huber et al., 2021,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237:118091. </a:t>
            </a:r>
          </a:p>
          <a:p>
            <a:pPr marR="0" lvl="0">
              <a:spcAft>
                <a:spcPts val="400"/>
              </a:spcAft>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err="1">
                <a:effectLst/>
                <a:latin typeface="Calibri" panose="020F0502020204030204" pitchFamily="34" charset="0"/>
                <a:ea typeface="Calibri" panose="020F0502020204030204" pitchFamily="34" charset="0"/>
              </a:rPr>
              <a:t>Equivolume</a:t>
            </a:r>
            <a:r>
              <a:rPr lang="en-US" sz="1600" b="1" dirty="0">
                <a:effectLst/>
                <a:latin typeface="Calibri" panose="020F0502020204030204" pitchFamily="34" charset="0"/>
                <a:ea typeface="Calibri" panose="020F0502020204030204" pitchFamily="34" charset="0"/>
              </a:rPr>
              <a:t> model: </a:t>
            </a:r>
            <a:r>
              <a:rPr lang="en-US" sz="1600" dirty="0" err="1">
                <a:effectLst/>
                <a:latin typeface="Calibri" panose="020F0502020204030204" pitchFamily="34" charset="0"/>
                <a:ea typeface="Calibri" panose="020F0502020204030204" pitchFamily="34" charset="0"/>
              </a:rPr>
              <a:t>Waehnert</a:t>
            </a:r>
            <a:r>
              <a:rPr lang="en-US" sz="1600" dirty="0">
                <a:effectLst/>
                <a:latin typeface="Calibri" panose="020F0502020204030204" pitchFamily="34" charset="0"/>
                <a:ea typeface="Calibri" panose="020F0502020204030204" pitchFamily="34" charset="0"/>
              </a:rPr>
              <a:t> et al., 2014,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a:t>
            </a:r>
            <a:r>
              <a:rPr lang="en-US" sz="1600" dirty="0" err="1">
                <a:effectLst/>
                <a:latin typeface="Calibri" panose="020F0502020204030204" pitchFamily="34" charset="0"/>
                <a:ea typeface="Calibri" panose="020F0502020204030204" pitchFamily="34" charset="0"/>
              </a:rPr>
              <a:t>Equivolume</a:t>
            </a:r>
            <a:r>
              <a:rPr lang="en-US" sz="1600" dirty="0">
                <a:effectLst/>
                <a:latin typeface="Calibri" panose="020F0502020204030204" pitchFamily="34" charset="0"/>
                <a:ea typeface="Calibri" panose="020F0502020204030204" pitchFamily="34" charset="0"/>
              </a:rPr>
              <a:t> layering fits observed cortical layering much better than equidistant models.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err="1">
                <a:solidFill>
                  <a:srgbClr val="00B050"/>
                </a:solidFill>
                <a:effectLst/>
                <a:latin typeface="Calibri" panose="020F0502020204030204" pitchFamily="34" charset="0"/>
                <a:ea typeface="Calibri" panose="020F0502020204030204" pitchFamily="34" charset="0"/>
              </a:rPr>
              <a:t>Nighres</a:t>
            </a:r>
            <a:r>
              <a:rPr lang="en-US" sz="1600" b="1" dirty="0">
                <a:effectLst/>
                <a:latin typeface="Calibri" panose="020F0502020204030204" pitchFamily="34" charset="0"/>
                <a:ea typeface="Calibri" panose="020F0502020204030204" pitchFamily="34" charset="0"/>
              </a:rPr>
              <a:t> / CBS Tools: </a:t>
            </a:r>
            <a:r>
              <a:rPr lang="en-US" sz="1600" dirty="0" err="1">
                <a:effectLst/>
                <a:latin typeface="Calibri" panose="020F0502020204030204" pitchFamily="34" charset="0"/>
                <a:ea typeface="Calibri" panose="020F0502020204030204" pitchFamily="34" charset="0"/>
              </a:rPr>
              <a:t>Huntenburg</a:t>
            </a:r>
            <a:r>
              <a:rPr lang="en-US" sz="1600" dirty="0">
                <a:effectLst/>
                <a:latin typeface="Calibri" panose="020F0502020204030204" pitchFamily="34" charset="0"/>
                <a:ea typeface="Calibri" panose="020F0502020204030204" pitchFamily="34" charset="0"/>
              </a:rPr>
              <a:t> et al., 2018, </a:t>
            </a:r>
            <a:r>
              <a:rPr lang="en-US" sz="1600" dirty="0" err="1">
                <a:effectLst/>
                <a:latin typeface="Calibri" panose="020F0502020204030204" pitchFamily="34" charset="0"/>
                <a:ea typeface="Calibri" panose="020F0502020204030204" pitchFamily="34" charset="0"/>
              </a:rPr>
              <a:t>GigaScience</a:t>
            </a:r>
            <a:r>
              <a:rPr lang="en-US" sz="1600" dirty="0">
                <a:effectLst/>
                <a:latin typeface="Calibri" panose="020F0502020204030204" pitchFamily="34" charset="0"/>
                <a:ea typeface="Calibri" panose="020F0502020204030204" pitchFamily="34" charset="0"/>
              </a:rPr>
              <a:t>. Volumetric layering with volume- or distance-preserving models.</a:t>
            </a:r>
          </a:p>
          <a:p>
            <a:pPr marL="342900" marR="0" lvl="0" indent="-342900">
              <a:spcAft>
                <a:spcPts val="400"/>
              </a:spcAft>
              <a:buFont typeface="Arial" panose="020B0604020202020204" pitchFamily="34" charset="0"/>
              <a:buChar char="•"/>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solidFill>
                  <a:srgbClr val="00B050"/>
                </a:solidFill>
                <a:effectLst/>
                <a:latin typeface="Calibri" panose="020F0502020204030204" pitchFamily="34" charset="0"/>
                <a:ea typeface="Calibri" panose="020F0502020204030204" pitchFamily="34" charset="0"/>
              </a:rPr>
              <a:t>Surface-based, intermediate surfaces: </a:t>
            </a:r>
            <a:r>
              <a:rPr lang="en-US" sz="1600" dirty="0">
                <a:effectLst/>
                <a:latin typeface="Calibri" panose="020F0502020204030204" pitchFamily="34" charset="0"/>
                <a:ea typeface="Calibri" panose="020F0502020204030204" pitchFamily="34" charset="0"/>
              </a:rPr>
              <a:t>Polimeni, Fischl, Greve &amp; Wald, 2010,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52(4):1334–1346. Perhaps best approach to averaging across subjects.</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err="1">
                <a:effectLst/>
                <a:latin typeface="Calibri" panose="020F0502020204030204" pitchFamily="34" charset="0"/>
                <a:ea typeface="Calibri" panose="020F0502020204030204" pitchFamily="34" charset="0"/>
              </a:rPr>
              <a:t>BrainVoyager</a:t>
            </a:r>
            <a:r>
              <a:rPr lang="en-US" sz="1600" b="1" dirty="0">
                <a:effectLst/>
                <a:latin typeface="Calibri" panose="020F0502020204030204" pitchFamily="34" charset="0"/>
                <a:ea typeface="Calibri" panose="020F0502020204030204" pitchFamily="34" charset="0"/>
              </a:rPr>
              <a:t> grids / </a:t>
            </a:r>
            <a:r>
              <a:rPr lang="en-US" sz="1600" b="1" dirty="0" err="1">
                <a:effectLst/>
                <a:latin typeface="Calibri" panose="020F0502020204030204" pitchFamily="34" charset="0"/>
                <a:ea typeface="Calibri" panose="020F0502020204030204" pitchFamily="34" charset="0"/>
              </a:rPr>
              <a:t>equivolume</a:t>
            </a:r>
            <a:r>
              <a:rPr lang="en-US" sz="1600" b="1" dirty="0">
                <a:effectLst/>
                <a:latin typeface="Calibri" panose="020F0502020204030204" pitchFamily="34" charset="0"/>
                <a:ea typeface="Calibri" panose="020F0502020204030204" pitchFamily="34" charset="0"/>
              </a:rPr>
              <a:t> meshes: </a:t>
            </a:r>
            <a:r>
              <a:rPr lang="en-US" sz="1600" dirty="0">
                <a:effectLst/>
                <a:latin typeface="Calibri" panose="020F0502020204030204" pitchFamily="34" charset="0"/>
                <a:ea typeface="Calibri" panose="020F0502020204030204" pitchFamily="34" charset="0"/>
              </a:rPr>
              <a:t>Kemper et al., 2018,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164:48–58. </a:t>
            </a:r>
          </a:p>
        </p:txBody>
      </p:sp>
    </p:spTree>
    <p:extLst>
      <p:ext uri="{BB962C8B-B14F-4D97-AF65-F5344CB8AC3E}">
        <p14:creationId xmlns:p14="http://schemas.microsoft.com/office/powerpoint/2010/main" val="28264985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354BD2-6A92-EB06-EFE6-E96AA89EC5CE}"/>
              </a:ext>
            </a:extLst>
          </p:cNvPr>
          <p:cNvSpPr txBox="1"/>
          <p:nvPr/>
        </p:nvSpPr>
        <p:spPr>
          <a:xfrm>
            <a:off x="1877700" y="0"/>
            <a:ext cx="9214702" cy="523220"/>
          </a:xfrm>
          <a:prstGeom prst="rect">
            <a:avLst/>
          </a:prstGeom>
          <a:noFill/>
        </p:spPr>
        <p:txBody>
          <a:bodyPr wrap="none" rtlCol="0">
            <a:spAutoFit/>
          </a:bodyPr>
          <a:lstStyle/>
          <a:p>
            <a:r>
              <a:rPr lang="en-US" sz="2800" b="1" dirty="0"/>
              <a:t>Processing Approaches for Layer fMRI at 7T: mostly for BOLD</a:t>
            </a:r>
          </a:p>
        </p:txBody>
      </p:sp>
      <p:sp>
        <p:nvSpPr>
          <p:cNvPr id="6" name="TextBox 5">
            <a:extLst>
              <a:ext uri="{FF2B5EF4-FFF2-40B4-BE49-F238E27FC236}">
                <a16:creationId xmlns:a16="http://schemas.microsoft.com/office/drawing/2014/main" id="{67B806C2-535F-2BC3-2E35-2892314C2E38}"/>
              </a:ext>
            </a:extLst>
          </p:cNvPr>
          <p:cNvSpPr txBox="1"/>
          <p:nvPr/>
        </p:nvSpPr>
        <p:spPr>
          <a:xfrm>
            <a:off x="236184" y="717858"/>
            <a:ext cx="6128479" cy="6140142"/>
          </a:xfrm>
          <a:prstGeom prst="rect">
            <a:avLst/>
          </a:prstGeom>
          <a:noFill/>
        </p:spPr>
        <p:txBody>
          <a:bodyPr wrap="square">
            <a:spAutoFit/>
          </a:bodyPr>
          <a:lstStyle/>
          <a:p>
            <a:pPr marL="0" marR="0">
              <a:spcBef>
                <a:spcPts val="1200"/>
              </a:spcBef>
              <a:spcAft>
                <a:spcPts val="600"/>
              </a:spcAft>
              <a:buNone/>
            </a:pPr>
            <a:r>
              <a:rPr lang="en-US" sz="2800" b="1" dirty="0">
                <a:solidFill>
                  <a:srgbClr val="2E5597"/>
                </a:solidFill>
                <a:effectLst/>
                <a:latin typeface="Calibri" panose="020F0502020204030204" pitchFamily="34" charset="0"/>
              </a:rPr>
              <a:t>Profile analysis and vascular correction</a:t>
            </a:r>
          </a:p>
          <a:p>
            <a:pPr marL="342900" marR="0" lvl="0" indent="-342900">
              <a:spcAft>
                <a:spcPts val="400"/>
              </a:spcAft>
              <a:buFont typeface="Arial" panose="020B0604020202020204" pitchFamily="34" charset="0"/>
              <a:buChar char="•"/>
            </a:pPr>
            <a:r>
              <a:rPr lang="en-US" sz="1600" b="1" dirty="0">
                <a:solidFill>
                  <a:srgbClr val="00B050"/>
                </a:solidFill>
                <a:effectLst/>
                <a:latin typeface="Calibri" panose="020F0502020204030204" pitchFamily="34" charset="0"/>
                <a:ea typeface="Calibri" panose="020F0502020204030204" pitchFamily="34" charset="0"/>
              </a:rPr>
              <a:t>Ratio rather than subtraction: </a:t>
            </a:r>
            <a:r>
              <a:rPr lang="en-US" sz="1600" dirty="0">
                <a:effectLst/>
                <a:latin typeface="Calibri" panose="020F0502020204030204" pitchFamily="34" charset="0"/>
                <a:ea typeface="Calibri" panose="020F0502020204030204" pitchFamily="34" charset="0"/>
              </a:rPr>
              <a:t>Kashyap et al., 2018,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Dividing depth profiles corrects vascular bias </a:t>
            </a:r>
            <a:r>
              <a:rPr lang="en-US" sz="1400" i="1" dirty="0">
                <a:effectLst/>
                <a:latin typeface="Calibri" panose="020F0502020204030204" pitchFamily="34" charset="0"/>
                <a:ea typeface="Calibri" panose="020F0502020204030204" pitchFamily="34" charset="0"/>
              </a:rPr>
              <a:t>(determined by global stress – CO2 inhalation, </a:t>
            </a:r>
            <a:r>
              <a:rPr lang="en-US" sz="1400" i="1" dirty="0" err="1">
                <a:effectLst/>
                <a:latin typeface="Calibri" panose="020F0502020204030204" pitchFamily="34" charset="0"/>
                <a:ea typeface="Calibri" panose="020F0502020204030204" pitchFamily="34" charset="0"/>
              </a:rPr>
              <a:t>breathold</a:t>
            </a:r>
            <a:r>
              <a:rPr lang="en-US" sz="1400" i="1" dirty="0">
                <a:effectLst/>
                <a:latin typeface="Calibri" panose="020F0502020204030204" pitchFamily="34" charset="0"/>
                <a:ea typeface="Calibri" panose="020F0502020204030204" pitchFamily="34" charset="0"/>
              </a:rPr>
              <a:t>)</a:t>
            </a:r>
            <a:r>
              <a:rPr lang="en-US" sz="1600" dirty="0">
                <a:effectLst/>
                <a:latin typeface="Calibri" panose="020F0502020204030204" pitchFamily="34" charset="0"/>
                <a:ea typeface="Calibri" panose="020F0502020204030204" pitchFamily="34" charset="0"/>
              </a:rPr>
              <a:t> better than subtracting them. </a:t>
            </a:r>
          </a:p>
          <a:p>
            <a:pPr marL="342900" marR="0" lvl="0" indent="-342900">
              <a:spcAft>
                <a:spcPts val="400"/>
              </a:spcAft>
              <a:buFont typeface="Arial" panose="020B0604020202020204" pitchFamily="34" charset="0"/>
              <a:buChar char="•"/>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Spatial GLM unmixing: </a:t>
            </a:r>
            <a:r>
              <a:rPr lang="en-US" sz="1600" dirty="0">
                <a:effectLst/>
                <a:latin typeface="Calibri" panose="020F0502020204030204" pitchFamily="34" charset="0"/>
                <a:ea typeface="Calibri" panose="020F0502020204030204" pitchFamily="34" charset="0"/>
              </a:rPr>
              <a:t>van </a:t>
            </a:r>
            <a:r>
              <a:rPr lang="en-US" sz="1600" dirty="0" err="1">
                <a:effectLst/>
                <a:latin typeface="Calibri" panose="020F0502020204030204" pitchFamily="34" charset="0"/>
                <a:ea typeface="Calibri" panose="020F0502020204030204" pitchFamily="34" charset="0"/>
              </a:rPr>
              <a:t>Mourik</a:t>
            </a:r>
            <a:r>
              <a:rPr lang="en-US" sz="1600" dirty="0">
                <a:effectLst/>
                <a:latin typeface="Calibri" panose="020F0502020204030204" pitchFamily="34" charset="0"/>
                <a:ea typeface="Calibri" panose="020F0502020204030204" pitchFamily="34" charset="0"/>
              </a:rPr>
              <a:t>, van der Eerden, Bazin &amp; Norris, 2019, </a:t>
            </a:r>
            <a:r>
              <a:rPr lang="en-US" sz="1600" dirty="0" err="1">
                <a:effectLst/>
                <a:latin typeface="Calibri" panose="020F0502020204030204" pitchFamily="34" charset="0"/>
                <a:ea typeface="Calibri" panose="020F0502020204030204" pitchFamily="34" charset="0"/>
              </a:rPr>
              <a:t>PLoS</a:t>
            </a:r>
            <a:r>
              <a:rPr lang="en-US" sz="1600" dirty="0">
                <a:effectLst/>
                <a:latin typeface="Calibri" panose="020F0502020204030204" pitchFamily="34" charset="0"/>
                <a:ea typeface="Calibri" panose="020F0502020204030204" pitchFamily="34" charset="0"/>
              </a:rPr>
              <a:t> One 14(3):e0212493.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Vascular model: </a:t>
            </a:r>
            <a:r>
              <a:rPr lang="en-US" sz="1600" dirty="0" err="1">
                <a:effectLst/>
                <a:latin typeface="Calibri" panose="020F0502020204030204" pitchFamily="34" charset="0"/>
                <a:ea typeface="Calibri" panose="020F0502020204030204" pitchFamily="34" charset="0"/>
              </a:rPr>
              <a:t>Markuerkiaga</a:t>
            </a:r>
            <a:r>
              <a:rPr lang="en-US" sz="1600" dirty="0">
                <a:effectLst/>
                <a:latin typeface="Calibri" panose="020F0502020204030204" pitchFamily="34" charset="0"/>
                <a:ea typeface="Calibri" panose="020F0502020204030204" pitchFamily="34" charset="0"/>
              </a:rPr>
              <a:t> et al., 2016,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Spatial deconvolution: </a:t>
            </a:r>
            <a:r>
              <a:rPr lang="en-US" sz="1600" dirty="0">
                <a:effectLst/>
                <a:latin typeface="Calibri" panose="020F0502020204030204" pitchFamily="34" charset="0"/>
                <a:ea typeface="Calibri" panose="020F0502020204030204" pitchFamily="34" charset="0"/>
              </a:rPr>
              <a:t>Marquardt et al., 2018, Human Brain Mapping 39(7):2812–2827.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Two-layer hemodynamic model: </a:t>
            </a:r>
            <a:r>
              <a:rPr lang="en-US" sz="1600" dirty="0">
                <a:effectLst/>
                <a:latin typeface="Calibri" panose="020F0502020204030204" pitchFamily="34" charset="0"/>
                <a:ea typeface="Calibri" panose="020F0502020204030204" pitchFamily="34" charset="0"/>
              </a:rPr>
              <a:t>Heinzle et al., 2016,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Dynamic laminar BOLD model: </a:t>
            </a:r>
            <a:r>
              <a:rPr lang="en-US" sz="1600" dirty="0">
                <a:effectLst/>
                <a:latin typeface="Calibri" panose="020F0502020204030204" pitchFamily="34" charset="0"/>
                <a:ea typeface="Calibri" panose="020F0502020204030204" pitchFamily="34" charset="0"/>
              </a:rPr>
              <a:t>Havlicek &amp; Uludağ, 2020,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Mass-conservation model explicitly accounting for ascending and pial veins.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Laminar generative model / inversion: </a:t>
            </a:r>
            <a:r>
              <a:rPr lang="en-US" sz="1600" dirty="0">
                <a:effectLst/>
                <a:latin typeface="Calibri" panose="020F0502020204030204" pitchFamily="34" charset="0"/>
                <a:ea typeface="Calibri" panose="020F0502020204030204" pitchFamily="34" charset="0"/>
              </a:rPr>
              <a:t>Uludağ &amp; Havlicek, 2021, Progress in Neurobiology. </a:t>
            </a:r>
          </a:p>
        </p:txBody>
      </p:sp>
      <p:sp>
        <p:nvSpPr>
          <p:cNvPr id="7" name="TextBox 6">
            <a:extLst>
              <a:ext uri="{FF2B5EF4-FFF2-40B4-BE49-F238E27FC236}">
                <a16:creationId xmlns:a16="http://schemas.microsoft.com/office/drawing/2014/main" id="{F1C77C7E-BA40-2F89-A427-59F9528F1D77}"/>
              </a:ext>
            </a:extLst>
          </p:cNvPr>
          <p:cNvSpPr txBox="1"/>
          <p:nvPr/>
        </p:nvSpPr>
        <p:spPr>
          <a:xfrm>
            <a:off x="6600847" y="776992"/>
            <a:ext cx="5591153" cy="5057795"/>
          </a:xfrm>
          <a:prstGeom prst="rect">
            <a:avLst/>
          </a:prstGeom>
          <a:noFill/>
        </p:spPr>
        <p:txBody>
          <a:bodyPr wrap="square">
            <a:spAutoFit/>
          </a:bodyPr>
          <a:lstStyle/>
          <a:p>
            <a:pPr marL="0" marR="0">
              <a:spcBef>
                <a:spcPts val="1200"/>
              </a:spcBef>
              <a:spcAft>
                <a:spcPts val="600"/>
              </a:spcAft>
              <a:buNone/>
            </a:pPr>
            <a:r>
              <a:rPr lang="en-US" sz="2800" b="1" dirty="0">
                <a:solidFill>
                  <a:srgbClr val="2E5597"/>
                </a:solidFill>
                <a:effectLst/>
                <a:latin typeface="Calibri" panose="020F0502020204030204" pitchFamily="34" charset="0"/>
              </a:rPr>
              <a:t>Vein </a:t>
            </a:r>
            <a:r>
              <a:rPr lang="en-US" sz="2800" b="1" dirty="0">
                <a:solidFill>
                  <a:srgbClr val="2E5597"/>
                </a:solidFill>
                <a:latin typeface="Calibri" panose="020F0502020204030204" pitchFamily="34" charset="0"/>
              </a:rPr>
              <a:t>B</a:t>
            </a:r>
            <a:r>
              <a:rPr lang="en-US" sz="2800" b="1" dirty="0">
                <a:solidFill>
                  <a:srgbClr val="2E5597"/>
                </a:solidFill>
                <a:effectLst/>
                <a:latin typeface="Calibri" panose="020F0502020204030204" pitchFamily="34" charset="0"/>
              </a:rPr>
              <a:t>ias Mitigation</a:t>
            </a:r>
          </a:p>
          <a:p>
            <a:pPr marL="0" marR="0">
              <a:spcBef>
                <a:spcPts val="1200"/>
              </a:spcBef>
              <a:spcAft>
                <a:spcPts val="600"/>
              </a:spcAft>
              <a:buNone/>
            </a:pPr>
            <a:endParaRPr lang="en-US" sz="2400" b="1" dirty="0">
              <a:solidFill>
                <a:srgbClr val="2E5597"/>
              </a:solidFill>
              <a:effectLst/>
              <a:latin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solidFill>
                  <a:srgbClr val="00B050"/>
                </a:solidFill>
                <a:effectLst/>
                <a:latin typeface="Calibri" panose="020F0502020204030204" pitchFamily="34" charset="0"/>
                <a:ea typeface="Calibri" panose="020F0502020204030204" pitchFamily="34" charset="0"/>
              </a:rPr>
              <a:t>Phase regression (original): </a:t>
            </a:r>
            <a:r>
              <a:rPr lang="en-US" sz="1600" dirty="0">
                <a:effectLst/>
                <a:latin typeface="Calibri" panose="020F0502020204030204" pitchFamily="34" charset="0"/>
                <a:ea typeface="Calibri" panose="020F0502020204030204" pitchFamily="34" charset="0"/>
              </a:rPr>
              <a:t>Menon, 2002, MRM, "</a:t>
            </a:r>
            <a:r>
              <a:rPr lang="en-US" sz="1600" dirty="0" err="1">
                <a:effectLst/>
                <a:latin typeface="Calibri" panose="020F0502020204030204" pitchFamily="34" charset="0"/>
                <a:ea typeface="Calibri" panose="020F0502020204030204" pitchFamily="34" charset="0"/>
              </a:rPr>
              <a:t>Postacquisition</a:t>
            </a:r>
            <a:r>
              <a:rPr lang="en-US" sz="1600" dirty="0">
                <a:effectLst/>
                <a:latin typeface="Calibri" panose="020F0502020204030204" pitchFamily="34" charset="0"/>
                <a:ea typeface="Calibri" panose="020F0502020204030204" pitchFamily="34" charset="0"/>
              </a:rPr>
              <a:t> suppression of large-vessel BOLD signals in high-resolution fMRI.”</a:t>
            </a:r>
          </a:p>
          <a:p>
            <a:pPr marR="0" lvl="0">
              <a:spcAft>
                <a:spcPts val="400"/>
              </a:spcAft>
            </a:pPr>
            <a:r>
              <a:rPr lang="en-US" sz="1600" dirty="0">
                <a:effectLst/>
                <a:latin typeface="Calibri" panose="020F0502020204030204" pitchFamily="34" charset="0"/>
                <a:ea typeface="Calibri" panose="020F0502020204030204" pitchFamily="34" charset="0"/>
              </a:rPr>
              <a:t> </a:t>
            </a: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Phase regression (7T comparison): </a:t>
            </a:r>
            <a:r>
              <a:rPr lang="en-US" sz="1600" dirty="0">
                <a:effectLst/>
                <a:latin typeface="Calibri" panose="020F0502020204030204" pitchFamily="34" charset="0"/>
                <a:ea typeface="Calibri" panose="020F0502020204030204" pitchFamily="34" charset="0"/>
              </a:rPr>
              <a:t>Stanley et al., 2021,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227:117631. Phase-regressed GE-EPI gave surface maps and laminar profiles similar to SE-EPI.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Vein masking: </a:t>
            </a:r>
            <a:r>
              <a:rPr lang="en-US" sz="1600" dirty="0">
                <a:effectLst/>
                <a:latin typeface="Calibri" panose="020F0502020204030204" pitchFamily="34" charset="0"/>
                <a:ea typeface="Calibri" panose="020F0502020204030204" pitchFamily="34" charset="0"/>
              </a:rPr>
              <a:t>Kay et al., 2019, </a:t>
            </a:r>
            <a:r>
              <a:rPr lang="en-US" sz="1600" dirty="0" err="1">
                <a:effectLst/>
                <a:latin typeface="Calibri" panose="020F0502020204030204" pitchFamily="34" charset="0"/>
                <a:ea typeface="Calibri" panose="020F0502020204030204" pitchFamily="34" charset="0"/>
              </a:rPr>
              <a:t>NeuroImage</a:t>
            </a:r>
            <a:r>
              <a:rPr lang="en-US" sz="1600" dirty="0">
                <a:latin typeface="Calibri" panose="020F0502020204030204" pitchFamily="34" charset="0"/>
                <a:ea typeface="Calibri" panose="020F0502020204030204" pitchFamily="34" charset="0"/>
              </a:rPr>
              <a:t>.</a:t>
            </a: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solidFill>
                  <a:srgbClr val="00B050"/>
                </a:solidFill>
                <a:effectLst/>
                <a:latin typeface="Calibri" panose="020F0502020204030204" pitchFamily="34" charset="0"/>
                <a:ea typeface="Calibri" panose="020F0502020204030204" pitchFamily="34" charset="0"/>
              </a:rPr>
              <a:t>VASO: </a:t>
            </a:r>
            <a:r>
              <a:rPr lang="en-US" sz="1600" dirty="0">
                <a:effectLst/>
                <a:latin typeface="Calibri" panose="020F0502020204030204" pitchFamily="34" charset="0"/>
                <a:ea typeface="Calibri" panose="020F0502020204030204" pitchFamily="34" charset="0"/>
              </a:rPr>
              <a:t>Huber et al., 2017, Neuron (laminar CBV in M1). </a:t>
            </a:r>
          </a:p>
          <a:p>
            <a:pPr marL="342900" marR="0" lvl="0" indent="-342900">
              <a:spcAft>
                <a:spcPts val="400"/>
              </a:spcAft>
              <a:buFont typeface="Arial" panose="020B0604020202020204" pitchFamily="34" charset="0"/>
              <a:buChar char="•"/>
            </a:pPr>
            <a:endParaRPr lang="en-US" sz="1600" dirty="0">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3D-GRASE / spin echo: </a:t>
            </a:r>
            <a:r>
              <a:rPr lang="en-US" sz="1600" dirty="0">
                <a:effectLst/>
                <a:latin typeface="Calibri" panose="020F0502020204030204" pitchFamily="34" charset="0"/>
                <a:ea typeface="Calibri" panose="020F0502020204030204" pitchFamily="34" charset="0"/>
              </a:rPr>
              <a:t>De Martino et al., 2013, </a:t>
            </a:r>
            <a:r>
              <a:rPr lang="en-US" sz="1600" dirty="0" err="1">
                <a:effectLst/>
                <a:latin typeface="Calibri" panose="020F0502020204030204" pitchFamily="34" charset="0"/>
                <a:ea typeface="Calibri" panose="020F0502020204030204" pitchFamily="34" charset="0"/>
              </a:rPr>
              <a:t>PLoS</a:t>
            </a:r>
            <a:r>
              <a:rPr lang="en-US" sz="1600" dirty="0">
                <a:effectLst/>
                <a:latin typeface="Calibri" panose="020F0502020204030204" pitchFamily="34" charset="0"/>
                <a:ea typeface="Calibri" panose="020F0502020204030204" pitchFamily="34" charset="0"/>
              </a:rPr>
              <a:t> One. (Feinberg is a proponent).</a:t>
            </a:r>
          </a:p>
        </p:txBody>
      </p:sp>
    </p:spTree>
    <p:extLst>
      <p:ext uri="{BB962C8B-B14F-4D97-AF65-F5344CB8AC3E}">
        <p14:creationId xmlns:p14="http://schemas.microsoft.com/office/powerpoint/2010/main" val="3184655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B9DC30-61D2-E65A-7019-CDC49A6F4F0C}"/>
              </a:ext>
            </a:extLst>
          </p:cNvPr>
          <p:cNvSpPr txBox="1"/>
          <p:nvPr/>
        </p:nvSpPr>
        <p:spPr>
          <a:xfrm>
            <a:off x="3045502" y="970355"/>
            <a:ext cx="6100996" cy="5611793"/>
          </a:xfrm>
          <a:prstGeom prst="rect">
            <a:avLst/>
          </a:prstGeom>
          <a:noFill/>
        </p:spPr>
        <p:txBody>
          <a:bodyPr wrap="square">
            <a:spAutoFit/>
          </a:bodyPr>
          <a:lstStyle/>
          <a:p>
            <a:pPr marL="0" marR="0">
              <a:spcBef>
                <a:spcPts val="1200"/>
              </a:spcBef>
              <a:spcAft>
                <a:spcPts val="600"/>
              </a:spcAft>
              <a:buNone/>
            </a:pPr>
            <a:r>
              <a:rPr lang="en-US" sz="2800" b="1" dirty="0">
                <a:solidFill>
                  <a:srgbClr val="2E5597"/>
                </a:solidFill>
                <a:effectLst/>
                <a:latin typeface="Calibri" panose="020F0502020204030204" pitchFamily="34" charset="0"/>
              </a:rPr>
              <a:t>Novel Approaches beyond Univariate</a:t>
            </a:r>
          </a:p>
          <a:p>
            <a:pPr marL="0" marR="0">
              <a:spcBef>
                <a:spcPts val="1200"/>
              </a:spcBef>
              <a:spcAft>
                <a:spcPts val="600"/>
              </a:spcAft>
              <a:buNone/>
            </a:pPr>
            <a:endParaRPr lang="en-US" sz="2800" b="1" dirty="0">
              <a:solidFill>
                <a:srgbClr val="2E5597"/>
              </a:solidFill>
              <a:effectLst/>
              <a:latin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Depth-resolved decoding (MVPA): </a:t>
            </a:r>
            <a:r>
              <a:rPr lang="en-US" sz="1600" dirty="0" err="1">
                <a:effectLst/>
                <a:latin typeface="Calibri" panose="020F0502020204030204" pitchFamily="34" charset="0"/>
                <a:ea typeface="Calibri" panose="020F0502020204030204" pitchFamily="34" charset="0"/>
              </a:rPr>
              <a:t>Muckli</a:t>
            </a:r>
            <a:r>
              <a:rPr lang="en-US" sz="1600" dirty="0">
                <a:effectLst/>
                <a:latin typeface="Calibri" panose="020F0502020204030204" pitchFamily="34" charset="0"/>
                <a:ea typeface="Calibri" panose="020F0502020204030204" pitchFamily="34" charset="0"/>
              </a:rPr>
              <a:t> et al., 2015, Current Biology.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err="1">
                <a:effectLst/>
                <a:latin typeface="Calibri" panose="020F0502020204030204" pitchFamily="34" charset="0"/>
                <a:ea typeface="Calibri" panose="020F0502020204030204" pitchFamily="34" charset="0"/>
              </a:rPr>
              <a:t>pRF</a:t>
            </a:r>
            <a:r>
              <a:rPr lang="en-US" sz="1600" b="1" dirty="0">
                <a:effectLst/>
                <a:latin typeface="Calibri" panose="020F0502020204030204" pitchFamily="34" charset="0"/>
                <a:ea typeface="Calibri" panose="020F0502020204030204" pitchFamily="34" charset="0"/>
              </a:rPr>
              <a:t> (population receptive field) mapping across depth: </a:t>
            </a:r>
            <a:r>
              <a:rPr lang="en-US" sz="1600" dirty="0">
                <a:effectLst/>
                <a:latin typeface="Calibri" panose="020F0502020204030204" pitchFamily="34" charset="0"/>
                <a:ea typeface="Calibri" panose="020F0502020204030204" pitchFamily="34" charset="0"/>
              </a:rPr>
              <a:t>Fracasso, Petridou &amp; Dumoulin, 2016, </a:t>
            </a:r>
            <a:r>
              <a:rPr lang="en-US" sz="1600" dirty="0" err="1">
                <a:effectLst/>
                <a:latin typeface="Calibri" panose="020F0502020204030204" pitchFamily="34" charset="0"/>
                <a:ea typeface="Calibri" panose="020F0502020204030204" pitchFamily="34" charset="0"/>
              </a:rPr>
              <a:t>NeuroImage</a:t>
            </a:r>
            <a:r>
              <a:rPr lang="en-US" sz="1600" dirty="0">
                <a:effectLst/>
                <a:latin typeface="Calibri" panose="020F0502020204030204" pitchFamily="34" charset="0"/>
                <a:ea typeface="Calibri" panose="020F0502020204030204" pitchFamily="34" charset="0"/>
              </a:rPr>
              <a:t>.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Layer-dependent connectivity (review): </a:t>
            </a:r>
            <a:r>
              <a:rPr lang="en-US" sz="1600" dirty="0">
                <a:effectLst/>
                <a:latin typeface="Calibri" panose="020F0502020204030204" pitchFamily="34" charset="0"/>
                <a:ea typeface="Calibri" panose="020F0502020204030204" pitchFamily="34" charset="0"/>
              </a:rPr>
              <a:t>Huber et al., 2021, Progress in Neurobiology 207:101835. </a:t>
            </a:r>
          </a:p>
          <a:p>
            <a:pPr marL="342900" marR="0" lvl="0" indent="-342900">
              <a:spcAft>
                <a:spcPts val="400"/>
              </a:spcAft>
              <a:buFont typeface="Arial" panose="020B0604020202020204" pitchFamily="34" charset="0"/>
              <a:buChar char="•"/>
            </a:pPr>
            <a:endParaRPr lang="en-US" sz="1600" b="1" dirty="0">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Whole-brain layer connectivity pipeline: </a:t>
            </a:r>
            <a:r>
              <a:rPr lang="en-US" sz="1600" dirty="0">
                <a:effectLst/>
                <a:latin typeface="Calibri" panose="020F0502020204030204" pitchFamily="34" charset="0"/>
                <a:ea typeface="Calibri" panose="020F0502020204030204" pitchFamily="34" charset="0"/>
              </a:rPr>
              <a:t>Chai et al., 2024. 0.8 mm resting-state and movie data with a layer-specific connectivity pipeline </a:t>
            </a:r>
            <a:r>
              <a:rPr lang="en-US" sz="1600" dirty="0">
                <a:solidFill>
                  <a:srgbClr val="00B050"/>
                </a:solidFill>
                <a:effectLst/>
                <a:latin typeface="Calibri" panose="020F0502020204030204" pitchFamily="34" charset="0"/>
                <a:ea typeface="Calibri" panose="020F0502020204030204" pitchFamily="34" charset="0"/>
              </a:rPr>
              <a:t>from individual to group level. </a:t>
            </a:r>
            <a:endParaRPr lang="en-US" sz="1600" u="sng" dirty="0">
              <a:solidFill>
                <a:srgbClr val="00B050"/>
              </a:solidFill>
              <a:effectLst/>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endParaRPr lang="en-US" sz="1600" b="1" u="sng" dirty="0">
              <a:solidFill>
                <a:srgbClr val="0563C1"/>
              </a:solidFill>
              <a:latin typeface="Calibri" panose="020F0502020204030204" pitchFamily="34" charset="0"/>
              <a:ea typeface="Calibri" panose="020F0502020204030204" pitchFamily="34" charset="0"/>
            </a:endParaRPr>
          </a:p>
          <a:p>
            <a:pPr marL="342900" marR="0" lvl="0" indent="-342900">
              <a:spcAft>
                <a:spcPts val="4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rPr>
              <a:t>Whole-brain VASO/BOLD processing (Kenshu dataset): </a:t>
            </a:r>
            <a:r>
              <a:rPr lang="en-US" sz="1600" dirty="0">
                <a:effectLst/>
                <a:latin typeface="Calibri" panose="020F0502020204030204" pitchFamily="34" charset="0"/>
                <a:ea typeface="Calibri" panose="020F0502020204030204" pitchFamily="34" charset="0"/>
              </a:rPr>
              <a:t>Aperture Neuro. Public sequences, protocols and processing pipelines for whole-brain layer-fMRI. </a:t>
            </a:r>
          </a:p>
        </p:txBody>
      </p:sp>
      <p:sp>
        <p:nvSpPr>
          <p:cNvPr id="4" name="TextBox 3">
            <a:extLst>
              <a:ext uri="{FF2B5EF4-FFF2-40B4-BE49-F238E27FC236}">
                <a16:creationId xmlns:a16="http://schemas.microsoft.com/office/drawing/2014/main" id="{DAED2975-6886-9C53-4ED6-55FE06794925}"/>
              </a:ext>
            </a:extLst>
          </p:cNvPr>
          <p:cNvSpPr txBox="1"/>
          <p:nvPr/>
        </p:nvSpPr>
        <p:spPr>
          <a:xfrm>
            <a:off x="2782016" y="275852"/>
            <a:ext cx="6627968" cy="523220"/>
          </a:xfrm>
          <a:prstGeom prst="rect">
            <a:avLst/>
          </a:prstGeom>
          <a:noFill/>
        </p:spPr>
        <p:txBody>
          <a:bodyPr wrap="none" rtlCol="0">
            <a:spAutoFit/>
          </a:bodyPr>
          <a:lstStyle/>
          <a:p>
            <a:r>
              <a:rPr lang="en-US" sz="2800" b="1" dirty="0"/>
              <a:t>Processing Approaches for Layer fMRI at 7T</a:t>
            </a:r>
          </a:p>
        </p:txBody>
      </p:sp>
    </p:spTree>
    <p:extLst>
      <p:ext uri="{BB962C8B-B14F-4D97-AF65-F5344CB8AC3E}">
        <p14:creationId xmlns:p14="http://schemas.microsoft.com/office/powerpoint/2010/main" val="41662440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ADE9D-1A1A-F1AF-3BDF-86769B067AE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3C8472F-E6F8-D538-35BA-EA82D89C1D3B}"/>
              </a:ext>
            </a:extLst>
          </p:cNvPr>
          <p:cNvSpPr txBox="1"/>
          <p:nvPr/>
        </p:nvSpPr>
        <p:spPr>
          <a:xfrm>
            <a:off x="630290" y="494577"/>
            <a:ext cx="3558988" cy="400110"/>
          </a:xfrm>
          <a:prstGeom prst="rect">
            <a:avLst/>
          </a:prstGeom>
          <a:noFill/>
        </p:spPr>
        <p:txBody>
          <a:bodyPr wrap="none" rtlCol="0">
            <a:spAutoFit/>
          </a:bodyPr>
          <a:lstStyle/>
          <a:p>
            <a:r>
              <a:rPr lang="en-US" sz="2000" b="1" dirty="0"/>
              <a:t>Analysis of Layer fMRI Data</a:t>
            </a:r>
          </a:p>
        </p:txBody>
      </p:sp>
      <p:pic>
        <p:nvPicPr>
          <p:cNvPr id="18" name="Picture 17">
            <a:extLst>
              <a:ext uri="{FF2B5EF4-FFF2-40B4-BE49-F238E27FC236}">
                <a16:creationId xmlns:a16="http://schemas.microsoft.com/office/drawing/2014/main" id="{FFA48450-8F51-DB82-FAF1-45294CC6D45D}"/>
              </a:ext>
            </a:extLst>
          </p:cNvPr>
          <p:cNvPicPr>
            <a:picLocks noChangeAspect="1"/>
          </p:cNvPicPr>
          <p:nvPr/>
        </p:nvPicPr>
        <p:blipFill>
          <a:blip r:embed="rId3"/>
          <a:stretch>
            <a:fillRect/>
          </a:stretch>
        </p:blipFill>
        <p:spPr>
          <a:xfrm>
            <a:off x="254455" y="1240551"/>
            <a:ext cx="6222061" cy="4376898"/>
          </a:xfrm>
          <a:prstGeom prst="rect">
            <a:avLst/>
          </a:prstGeom>
        </p:spPr>
      </p:pic>
      <p:sp>
        <p:nvSpPr>
          <p:cNvPr id="4" name="TextBox 3">
            <a:extLst>
              <a:ext uri="{FF2B5EF4-FFF2-40B4-BE49-F238E27FC236}">
                <a16:creationId xmlns:a16="http://schemas.microsoft.com/office/drawing/2014/main" id="{ED269D84-E862-9A19-BE9D-A01846943C21}"/>
              </a:ext>
            </a:extLst>
          </p:cNvPr>
          <p:cNvSpPr txBox="1"/>
          <p:nvPr/>
        </p:nvSpPr>
        <p:spPr>
          <a:xfrm>
            <a:off x="309443" y="6156778"/>
            <a:ext cx="6167073" cy="523220"/>
          </a:xfrm>
          <a:prstGeom prst="rect">
            <a:avLst/>
          </a:prstGeom>
          <a:noFill/>
        </p:spPr>
        <p:txBody>
          <a:bodyPr wrap="none" rtlCol="0">
            <a:spAutoFit/>
          </a:bodyPr>
          <a:lstStyle/>
          <a:p>
            <a:r>
              <a:rPr lang="en-US" b="1" dirty="0"/>
              <a:t>L. Huber, et al. NeuroImage 2021</a:t>
            </a:r>
          </a:p>
          <a:p>
            <a:r>
              <a:rPr lang="en-US" b="1" dirty="0"/>
              <a:t>O. F. </a:t>
            </a:r>
            <a:r>
              <a:rPr lang="en-US" b="1" dirty="0" err="1"/>
              <a:t>Gulban</a:t>
            </a:r>
            <a:r>
              <a:rPr lang="en-US" b="1" dirty="0"/>
              <a:t>, Encyclopedia of the Human Brain (Second Edition), 2025</a:t>
            </a:r>
          </a:p>
        </p:txBody>
      </p:sp>
      <p:pic>
        <p:nvPicPr>
          <p:cNvPr id="13" name="Picture 12">
            <a:extLst>
              <a:ext uri="{FF2B5EF4-FFF2-40B4-BE49-F238E27FC236}">
                <a16:creationId xmlns:a16="http://schemas.microsoft.com/office/drawing/2014/main" id="{9FBCA8D9-F725-4AA6-5350-DBE705485E93}"/>
              </a:ext>
            </a:extLst>
          </p:cNvPr>
          <p:cNvPicPr>
            <a:picLocks noChangeAspect="1"/>
          </p:cNvPicPr>
          <p:nvPr/>
        </p:nvPicPr>
        <p:blipFill>
          <a:blip r:embed="rId4"/>
          <a:stretch>
            <a:fillRect/>
          </a:stretch>
        </p:blipFill>
        <p:spPr>
          <a:xfrm>
            <a:off x="6597352" y="1240551"/>
            <a:ext cx="5092700" cy="4074160"/>
          </a:xfrm>
          <a:prstGeom prst="rect">
            <a:avLst/>
          </a:prstGeom>
        </p:spPr>
      </p:pic>
      <p:sp>
        <p:nvSpPr>
          <p:cNvPr id="2" name="TextBox 1">
            <a:extLst>
              <a:ext uri="{FF2B5EF4-FFF2-40B4-BE49-F238E27FC236}">
                <a16:creationId xmlns:a16="http://schemas.microsoft.com/office/drawing/2014/main" id="{2F8E4E7E-DF21-3C6A-7E5D-5104103FE766}"/>
              </a:ext>
            </a:extLst>
          </p:cNvPr>
          <p:cNvSpPr txBox="1"/>
          <p:nvPr/>
        </p:nvSpPr>
        <p:spPr>
          <a:xfrm>
            <a:off x="7905384" y="694632"/>
            <a:ext cx="2167388" cy="461665"/>
          </a:xfrm>
          <a:prstGeom prst="rect">
            <a:avLst/>
          </a:prstGeom>
          <a:noFill/>
        </p:spPr>
        <p:txBody>
          <a:bodyPr wrap="none" rtlCol="0">
            <a:spAutoFit/>
          </a:bodyPr>
          <a:lstStyle/>
          <a:p>
            <a:r>
              <a:rPr lang="en-US" sz="2400" b="1" dirty="0"/>
              <a:t>Typical Pipeline</a:t>
            </a:r>
          </a:p>
        </p:txBody>
      </p:sp>
    </p:spTree>
    <p:extLst>
      <p:ext uri="{BB962C8B-B14F-4D97-AF65-F5344CB8AC3E}">
        <p14:creationId xmlns:p14="http://schemas.microsoft.com/office/powerpoint/2010/main" val="99737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80"/>
        <p:cNvGrpSpPr/>
        <p:nvPr/>
      </p:nvGrpSpPr>
      <p:grpSpPr>
        <a:xfrm>
          <a:off x="0" y="0"/>
          <a:ext cx="0" cy="0"/>
          <a:chOff x="0" y="0"/>
          <a:chExt cx="0" cy="0"/>
        </a:xfrm>
      </p:grpSpPr>
      <p:sp>
        <p:nvSpPr>
          <p:cNvPr id="481" name="Google Shape;481;p31"/>
          <p:cNvSpPr txBox="1"/>
          <p:nvPr/>
        </p:nvSpPr>
        <p:spPr>
          <a:xfrm>
            <a:off x="4533403" y="269736"/>
            <a:ext cx="3125194"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chemeClr val="accent1"/>
                </a:solidFill>
                <a:latin typeface="Calibri"/>
                <a:ea typeface="Calibri"/>
                <a:cs typeface="Calibri"/>
                <a:sym typeface="Calibri"/>
              </a:rPr>
              <a:t>NORDIC denoising</a:t>
            </a:r>
            <a:endParaRPr sz="2800" dirty="0">
              <a:solidFill>
                <a:schemeClr val="dk1"/>
              </a:solidFill>
              <a:latin typeface="Calibri"/>
              <a:ea typeface="Calibri"/>
              <a:cs typeface="Calibri"/>
              <a:sym typeface="Calibri"/>
            </a:endParaRPr>
          </a:p>
        </p:txBody>
      </p:sp>
      <p:sp>
        <p:nvSpPr>
          <p:cNvPr id="482" name="Google Shape;482;p31"/>
          <p:cNvSpPr txBox="1"/>
          <p:nvPr/>
        </p:nvSpPr>
        <p:spPr>
          <a:xfrm>
            <a:off x="10751710" y="6172059"/>
            <a:ext cx="138852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rgbClr val="FF0000"/>
                </a:solidFill>
                <a:latin typeface="Calibri"/>
                <a:ea typeface="Calibri"/>
                <a:cs typeface="Calibri"/>
                <a:sym typeface="Calibri"/>
              </a:rPr>
              <a:t>Renzo Huber</a:t>
            </a:r>
            <a:endParaRPr/>
          </a:p>
        </p:txBody>
      </p:sp>
      <p:grpSp>
        <p:nvGrpSpPr>
          <p:cNvPr id="484" name="Google Shape;484;p31"/>
          <p:cNvGrpSpPr/>
          <p:nvPr/>
        </p:nvGrpSpPr>
        <p:grpSpPr>
          <a:xfrm>
            <a:off x="9041816" y="4301366"/>
            <a:ext cx="2747868" cy="444649"/>
            <a:chOff x="9369684" y="6007004"/>
            <a:chExt cx="2747868" cy="444649"/>
          </a:xfrm>
        </p:grpSpPr>
        <p:pic>
          <p:nvPicPr>
            <p:cNvPr id="485" name="Google Shape;485;p31"/>
            <p:cNvPicPr preferRelativeResize="0"/>
            <p:nvPr/>
          </p:nvPicPr>
          <p:blipFill rotWithShape="1">
            <a:blip r:embed="rId3">
              <a:alphaModFix/>
            </a:blip>
            <a:srcRect/>
            <a:stretch/>
          </p:blipFill>
          <p:spPr>
            <a:xfrm>
              <a:off x="9389911" y="6007004"/>
              <a:ext cx="2676365" cy="444649"/>
            </a:xfrm>
            <a:prstGeom prst="rect">
              <a:avLst/>
            </a:prstGeom>
            <a:noFill/>
            <a:ln>
              <a:noFill/>
            </a:ln>
          </p:spPr>
        </p:pic>
        <p:sp>
          <p:nvSpPr>
            <p:cNvPr id="486" name="Google Shape;486;p31"/>
            <p:cNvSpPr txBox="1"/>
            <p:nvPr/>
          </p:nvSpPr>
          <p:spPr>
            <a:xfrm>
              <a:off x="9369684" y="6027308"/>
              <a:ext cx="2747868"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200"/>
                <a:buFont typeface="Verdana"/>
                <a:buNone/>
              </a:pPr>
              <a:r>
                <a:rPr lang="en-US" sz="1200" dirty="0">
                  <a:solidFill>
                    <a:schemeClr val="dk1"/>
                  </a:solidFill>
                  <a:latin typeface="Verdana"/>
                  <a:ea typeface="Verdana"/>
                  <a:cs typeface="Verdana"/>
                  <a:sym typeface="Verdana"/>
                </a:rPr>
                <a:t>3.5   	  z-score          10</a:t>
              </a:r>
              <a:endParaRPr sz="1800" dirty="0">
                <a:solidFill>
                  <a:schemeClr val="dk1"/>
                </a:solidFill>
                <a:latin typeface="Calibri"/>
                <a:ea typeface="Calibri"/>
                <a:cs typeface="Calibri"/>
                <a:sym typeface="Calibri"/>
              </a:endParaRPr>
            </a:p>
            <a:p>
              <a:pPr marL="0" marR="0" lvl="0" indent="0" algn="ctr" rtl="0">
                <a:spcBef>
                  <a:spcPts val="0"/>
                </a:spcBef>
                <a:spcAft>
                  <a:spcPts val="0"/>
                </a:spcAft>
                <a:buClr>
                  <a:schemeClr val="dk1"/>
                </a:buClr>
                <a:buSzPts val="800"/>
                <a:buFont typeface="Verdana"/>
                <a:buNone/>
              </a:pPr>
              <a:r>
                <a:rPr lang="en-US" sz="800" b="1" dirty="0">
                  <a:solidFill>
                    <a:schemeClr val="dk1"/>
                  </a:solidFill>
                  <a:latin typeface="Verdana"/>
                  <a:ea typeface="Verdana"/>
                  <a:cs typeface="Verdana"/>
                  <a:sym typeface="Verdana"/>
                </a:rPr>
                <a:t>Not corrected for dimensionality reductions </a:t>
              </a:r>
              <a:endParaRPr sz="1800" dirty="0">
                <a:solidFill>
                  <a:schemeClr val="dk1"/>
                </a:solidFill>
                <a:latin typeface="Calibri"/>
                <a:ea typeface="Calibri"/>
                <a:cs typeface="Calibri"/>
                <a:sym typeface="Calibri"/>
              </a:endParaRPr>
            </a:p>
          </p:txBody>
        </p:sp>
      </p:grpSp>
      <p:grpSp>
        <p:nvGrpSpPr>
          <p:cNvPr id="487" name="Google Shape;487;p31"/>
          <p:cNvGrpSpPr/>
          <p:nvPr/>
        </p:nvGrpSpPr>
        <p:grpSpPr>
          <a:xfrm>
            <a:off x="3261622" y="1306583"/>
            <a:ext cx="4820169" cy="2409495"/>
            <a:chOff x="2421430" y="1122164"/>
            <a:chExt cx="5891831" cy="2945195"/>
          </a:xfrm>
        </p:grpSpPr>
        <p:grpSp>
          <p:nvGrpSpPr>
            <p:cNvPr id="488" name="Google Shape;488;p31"/>
            <p:cNvGrpSpPr/>
            <p:nvPr/>
          </p:nvGrpSpPr>
          <p:grpSpPr>
            <a:xfrm>
              <a:off x="2421430" y="1122164"/>
              <a:ext cx="2932062" cy="2945194"/>
              <a:chOff x="137219" y="745632"/>
              <a:chExt cx="2932062" cy="2945194"/>
            </a:xfrm>
          </p:grpSpPr>
          <p:pic>
            <p:nvPicPr>
              <p:cNvPr id="489" name="Google Shape;489;p31" descr="A picture containing star, indoor, outdoor object, surface&#10;&#10;Description automatically generated"/>
              <p:cNvPicPr preferRelativeResize="0"/>
              <p:nvPr/>
            </p:nvPicPr>
            <p:blipFill rotWithShape="1">
              <a:blip r:embed="rId4">
                <a:alphaModFix/>
              </a:blip>
              <a:srcRect/>
              <a:stretch/>
            </p:blipFill>
            <p:spPr>
              <a:xfrm rot="10800000">
                <a:off x="152832" y="774985"/>
                <a:ext cx="2916449" cy="2915841"/>
              </a:xfrm>
              <a:prstGeom prst="rect">
                <a:avLst/>
              </a:prstGeom>
              <a:noFill/>
              <a:ln>
                <a:noFill/>
              </a:ln>
            </p:spPr>
          </p:pic>
          <p:sp>
            <p:nvSpPr>
              <p:cNvPr id="490" name="Google Shape;490;p31"/>
              <p:cNvSpPr/>
              <p:nvPr/>
            </p:nvSpPr>
            <p:spPr>
              <a:xfrm>
                <a:off x="137219" y="745632"/>
                <a:ext cx="2123113" cy="78997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lt1"/>
                  </a:buClr>
                  <a:buSzPts val="1800"/>
                  <a:buFont typeface="Verdana"/>
                  <a:buNone/>
                </a:pPr>
                <a:r>
                  <a:rPr lang="en-US" sz="1800">
                    <a:solidFill>
                      <a:schemeClr val="lt1"/>
                    </a:solidFill>
                    <a:latin typeface="Verdana"/>
                    <a:ea typeface="Verdana"/>
                    <a:cs typeface="Verdana"/>
                    <a:sym typeface="Verdana"/>
                  </a:rPr>
                  <a:t>1 run raw (No NORDIC)</a:t>
                </a:r>
                <a:endParaRPr sz="1800">
                  <a:solidFill>
                    <a:schemeClr val="dk1"/>
                  </a:solidFill>
                  <a:latin typeface="Calibri"/>
                  <a:ea typeface="Calibri"/>
                  <a:cs typeface="Calibri"/>
                  <a:sym typeface="Calibri"/>
                </a:endParaRPr>
              </a:p>
            </p:txBody>
          </p:sp>
        </p:grpSp>
        <p:grpSp>
          <p:nvGrpSpPr>
            <p:cNvPr id="491" name="Google Shape;491;p31"/>
            <p:cNvGrpSpPr/>
            <p:nvPr/>
          </p:nvGrpSpPr>
          <p:grpSpPr>
            <a:xfrm>
              <a:off x="5376279" y="1151517"/>
              <a:ext cx="2936982" cy="2915842"/>
              <a:chOff x="6156342" y="3824159"/>
              <a:chExt cx="2936982" cy="2915842"/>
            </a:xfrm>
          </p:grpSpPr>
          <p:pic>
            <p:nvPicPr>
              <p:cNvPr id="492" name="Google Shape;492;p31" descr="A picture containing star, outdoor object, dark, close&#10;&#10;Description automatically generated"/>
              <p:cNvPicPr preferRelativeResize="0"/>
              <p:nvPr/>
            </p:nvPicPr>
            <p:blipFill rotWithShape="1">
              <a:blip r:embed="rId5">
                <a:alphaModFix/>
              </a:blip>
              <a:srcRect/>
              <a:stretch/>
            </p:blipFill>
            <p:spPr>
              <a:xfrm rot="10800000">
                <a:off x="6176874" y="3824159"/>
                <a:ext cx="2916450" cy="2915842"/>
              </a:xfrm>
              <a:prstGeom prst="rect">
                <a:avLst/>
              </a:prstGeom>
              <a:noFill/>
              <a:ln>
                <a:noFill/>
              </a:ln>
            </p:spPr>
          </p:pic>
          <p:sp>
            <p:nvSpPr>
              <p:cNvPr id="493" name="Google Shape;493;p31"/>
              <p:cNvSpPr/>
              <p:nvPr/>
            </p:nvSpPr>
            <p:spPr>
              <a:xfrm>
                <a:off x="6156342" y="3853096"/>
                <a:ext cx="1445175" cy="71473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lt1"/>
                  </a:buClr>
                  <a:buSzPts val="1600"/>
                  <a:buFont typeface="Verdana"/>
                  <a:buNone/>
                </a:pPr>
                <a:r>
                  <a:rPr lang="en-US" sz="1600">
                    <a:solidFill>
                      <a:schemeClr val="lt1"/>
                    </a:solidFill>
                    <a:latin typeface="Verdana"/>
                    <a:ea typeface="Verdana"/>
                    <a:cs typeface="Verdana"/>
                    <a:sym typeface="Verdana"/>
                  </a:rPr>
                  <a:t>1 run (NORDIC</a:t>
                </a:r>
                <a:endParaRPr sz="1800">
                  <a:solidFill>
                    <a:schemeClr val="dk1"/>
                  </a:solidFill>
                  <a:latin typeface="Calibri"/>
                  <a:ea typeface="Calibri"/>
                  <a:cs typeface="Calibri"/>
                  <a:sym typeface="Calibri"/>
                </a:endParaRPr>
              </a:p>
            </p:txBody>
          </p:sp>
        </p:grpSp>
      </p:grpSp>
      <p:pic>
        <p:nvPicPr>
          <p:cNvPr id="494" name="Google Shape;494;p31"/>
          <p:cNvPicPr preferRelativeResize="0"/>
          <p:nvPr/>
        </p:nvPicPr>
        <p:blipFill rotWithShape="1">
          <a:blip r:embed="rId6">
            <a:alphaModFix/>
          </a:blip>
          <a:srcRect/>
          <a:stretch/>
        </p:blipFill>
        <p:spPr>
          <a:xfrm>
            <a:off x="2305770" y="4106294"/>
            <a:ext cx="2485133" cy="2435097"/>
          </a:xfrm>
          <a:prstGeom prst="rect">
            <a:avLst/>
          </a:prstGeom>
          <a:noFill/>
          <a:ln>
            <a:noFill/>
          </a:ln>
        </p:spPr>
      </p:pic>
      <p:pic>
        <p:nvPicPr>
          <p:cNvPr id="495" name="Google Shape;495;p31"/>
          <p:cNvPicPr preferRelativeResize="0"/>
          <p:nvPr/>
        </p:nvPicPr>
        <p:blipFill rotWithShape="1">
          <a:blip r:embed="rId7">
            <a:alphaModFix/>
          </a:blip>
          <a:srcRect/>
          <a:stretch/>
        </p:blipFill>
        <p:spPr>
          <a:xfrm>
            <a:off x="6645516" y="4083133"/>
            <a:ext cx="2485133" cy="2435097"/>
          </a:xfrm>
          <a:prstGeom prst="rect">
            <a:avLst/>
          </a:prstGeom>
          <a:noFill/>
          <a:ln>
            <a:noFill/>
          </a:ln>
        </p:spPr>
      </p:pic>
      <p:sp>
        <p:nvSpPr>
          <p:cNvPr id="497" name="Google Shape;497;p31"/>
          <p:cNvSpPr txBox="1"/>
          <p:nvPr/>
        </p:nvSpPr>
        <p:spPr>
          <a:xfrm>
            <a:off x="104543" y="1790476"/>
            <a:ext cx="2485132"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Calibri"/>
              <a:buNone/>
            </a:pPr>
            <a:r>
              <a:rPr lang="en-US" sz="2400" b="1" dirty="0">
                <a:solidFill>
                  <a:schemeClr val="dk1"/>
                </a:solidFill>
                <a:latin typeface="Calibri"/>
                <a:ea typeface="Calibri"/>
                <a:cs typeface="Calibri"/>
                <a:sym typeface="Calibri"/>
              </a:rPr>
              <a:t>0.8mm fMRI at 3T </a:t>
            </a:r>
            <a:endParaRPr sz="1400" b="1" dirty="0">
              <a:solidFill>
                <a:schemeClr val="dk1"/>
              </a:solidFill>
              <a:latin typeface="Calibri"/>
              <a:ea typeface="Calibri"/>
              <a:cs typeface="Calibri"/>
              <a:sym typeface="Calibri"/>
            </a:endParaRPr>
          </a:p>
        </p:txBody>
      </p:sp>
      <p:sp>
        <p:nvSpPr>
          <p:cNvPr id="498" name="Google Shape;498;p31"/>
          <p:cNvSpPr txBox="1"/>
          <p:nvPr/>
        </p:nvSpPr>
        <p:spPr>
          <a:xfrm>
            <a:off x="41538" y="4523691"/>
            <a:ext cx="2548137" cy="83095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Calibri"/>
              <a:buNone/>
            </a:pPr>
            <a:r>
              <a:rPr lang="en-US" sz="2400" b="1" dirty="0">
                <a:solidFill>
                  <a:schemeClr val="dk1"/>
                </a:solidFill>
                <a:latin typeface="Calibri"/>
                <a:ea typeface="Calibri"/>
                <a:cs typeface="Calibri"/>
                <a:sym typeface="Calibri"/>
              </a:rPr>
              <a:t>0.5mm fMRI at 7T</a:t>
            </a:r>
            <a:endParaRPr sz="1400" b="1" dirty="0">
              <a:solidFill>
                <a:schemeClr val="dk1"/>
              </a:solidFill>
              <a:latin typeface="Calibri"/>
              <a:ea typeface="Calibri"/>
              <a:cs typeface="Calibri"/>
              <a:sym typeface="Calibri"/>
            </a:endParaRPr>
          </a:p>
          <a:p>
            <a:pPr marL="0" marR="0" lvl="0" indent="0" algn="l" rtl="0">
              <a:spcBef>
                <a:spcPts val="0"/>
              </a:spcBef>
              <a:spcAft>
                <a:spcPts val="0"/>
              </a:spcAft>
              <a:buClr>
                <a:schemeClr val="dk1"/>
              </a:buClr>
              <a:buSzPts val="2400"/>
              <a:buFont typeface="Calibri"/>
              <a:buNone/>
            </a:pPr>
            <a:r>
              <a:rPr lang="en-US" sz="2400" b="1" dirty="0">
                <a:solidFill>
                  <a:schemeClr val="dk1"/>
                </a:solidFill>
                <a:latin typeface="Calibri"/>
                <a:ea typeface="Calibri"/>
                <a:cs typeface="Calibri"/>
                <a:sym typeface="Calibri"/>
              </a:rPr>
              <a:t>in 15 min </a:t>
            </a:r>
            <a:endParaRPr sz="1400" b="1" dirty="0">
              <a:solidFill>
                <a:schemeClr val="dk1"/>
              </a:solidFill>
              <a:latin typeface="Calibri"/>
              <a:ea typeface="Calibri"/>
              <a:cs typeface="Calibri"/>
              <a:sym typeface="Calibri"/>
            </a:endParaRPr>
          </a:p>
        </p:txBody>
      </p:sp>
      <p:pic>
        <p:nvPicPr>
          <p:cNvPr id="501" name="Google Shape;501;p31" descr="A close up of a cat's face&#10;&#10;Description automatically generated"/>
          <p:cNvPicPr preferRelativeResize="0"/>
          <p:nvPr/>
        </p:nvPicPr>
        <p:blipFill rotWithShape="1">
          <a:blip r:embed="rId8">
            <a:alphaModFix/>
          </a:blip>
          <a:srcRect/>
          <a:stretch/>
        </p:blipFill>
        <p:spPr>
          <a:xfrm>
            <a:off x="8558829" y="5006025"/>
            <a:ext cx="2286502" cy="1507969"/>
          </a:xfrm>
          <a:prstGeom prst="rect">
            <a:avLst/>
          </a:prstGeom>
          <a:noFill/>
          <a:ln>
            <a:noFill/>
          </a:ln>
        </p:spPr>
      </p:pic>
      <p:pic>
        <p:nvPicPr>
          <p:cNvPr id="502" name="Google Shape;502;p31" descr="A close up of a person's face&#10;&#10;Description automatically generated"/>
          <p:cNvPicPr preferRelativeResize="0"/>
          <p:nvPr/>
        </p:nvPicPr>
        <p:blipFill rotWithShape="1">
          <a:blip r:embed="rId9">
            <a:alphaModFix/>
          </a:blip>
          <a:srcRect/>
          <a:stretch/>
        </p:blipFill>
        <p:spPr>
          <a:xfrm>
            <a:off x="4239310" y="5001561"/>
            <a:ext cx="2385979" cy="1516669"/>
          </a:xfrm>
          <a:prstGeom prst="rect">
            <a:avLst/>
          </a:prstGeom>
          <a:noFill/>
          <a:ln>
            <a:noFill/>
          </a:ln>
        </p:spPr>
      </p:pic>
      <p:sp>
        <p:nvSpPr>
          <p:cNvPr id="503" name="Google Shape;503;p31"/>
          <p:cNvSpPr txBox="1"/>
          <p:nvPr/>
        </p:nvSpPr>
        <p:spPr>
          <a:xfrm>
            <a:off x="41539" y="6600209"/>
            <a:ext cx="11903910" cy="2769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a:solidFill>
                  <a:schemeClr val="dk1"/>
                </a:solidFill>
                <a:latin typeface="Calibri"/>
                <a:ea typeface="Calibri"/>
                <a:cs typeface="Calibri"/>
                <a:sym typeface="Calibri"/>
              </a:rPr>
              <a:t>Knudsen, L., Vizioli, L., Martino, F.D., Faes, L., Handwerker, D., Moeller, S., Bandettini, P.A., Huber, L., 2024. NORDIC denoising on VASO data, in: 2023 ISMRM. https://layerfmri.com/nordic/ </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FDF73-2F0F-D8B3-A77A-7989C604319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FE2238C-1B59-7062-5884-C5D7B09A2C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0721" y="1066695"/>
            <a:ext cx="6866774" cy="4966941"/>
          </a:xfrm>
          <a:prstGeom prst="rect">
            <a:avLst/>
          </a:prstGeom>
        </p:spPr>
      </p:pic>
      <p:sp>
        <p:nvSpPr>
          <p:cNvPr id="6" name="TextBox 5">
            <a:extLst>
              <a:ext uri="{FF2B5EF4-FFF2-40B4-BE49-F238E27FC236}">
                <a16:creationId xmlns:a16="http://schemas.microsoft.com/office/drawing/2014/main" id="{3F2A5743-FD00-738B-68E9-35F0A5F6C1BB}"/>
              </a:ext>
            </a:extLst>
          </p:cNvPr>
          <p:cNvSpPr txBox="1"/>
          <p:nvPr/>
        </p:nvSpPr>
        <p:spPr>
          <a:xfrm>
            <a:off x="1882894" y="328403"/>
            <a:ext cx="8946680" cy="461665"/>
          </a:xfrm>
          <a:prstGeom prst="rect">
            <a:avLst/>
          </a:prstGeom>
          <a:noFill/>
        </p:spPr>
        <p:txBody>
          <a:bodyPr wrap="none" rtlCol="0">
            <a:spAutoFit/>
          </a:bodyPr>
          <a:lstStyle/>
          <a:p>
            <a:pPr>
              <a:spcAft>
                <a:spcPts val="675"/>
              </a:spcAft>
            </a:pPr>
            <a:r>
              <a:rPr lang="en-US" sz="2400" b="1" dirty="0">
                <a:solidFill>
                  <a:srgbClr val="00B0F0"/>
                </a:solidFill>
                <a:latin typeface="Verdana"/>
                <a:cs typeface="Verdana"/>
              </a:rPr>
              <a:t>Layer Activity Modulation and Mapping with VASO </a:t>
            </a:r>
          </a:p>
        </p:txBody>
      </p:sp>
      <p:pic>
        <p:nvPicPr>
          <p:cNvPr id="7" name="Picture 6">
            <a:extLst>
              <a:ext uri="{FF2B5EF4-FFF2-40B4-BE49-F238E27FC236}">
                <a16:creationId xmlns:a16="http://schemas.microsoft.com/office/drawing/2014/main" id="{96C0BD5B-5403-1398-D591-00EB8E6B537C}"/>
              </a:ext>
            </a:extLst>
          </p:cNvPr>
          <p:cNvPicPr>
            <a:picLocks noChangeAspect="1"/>
          </p:cNvPicPr>
          <p:nvPr/>
        </p:nvPicPr>
        <p:blipFill rotWithShape="1">
          <a:blip r:embed="rId4">
            <a:extLst>
              <a:ext uri="{28A0092B-C50C-407E-A947-70E740481C1C}">
                <a14:useLocalDpi xmlns:a14="http://schemas.microsoft.com/office/drawing/2010/main" val="0"/>
              </a:ext>
            </a:extLst>
          </a:blip>
          <a:srcRect r="49412" b="61888"/>
          <a:stretch/>
        </p:blipFill>
        <p:spPr>
          <a:xfrm>
            <a:off x="644577" y="1374663"/>
            <a:ext cx="3683567" cy="2997686"/>
          </a:xfrm>
          <a:prstGeom prst="rect">
            <a:avLst/>
          </a:prstGeom>
          <a:ln w="57150">
            <a:solidFill>
              <a:schemeClr val="tx1"/>
            </a:solidFill>
          </a:ln>
        </p:spPr>
      </p:pic>
      <p:sp>
        <p:nvSpPr>
          <p:cNvPr id="8" name="Rectangle 7">
            <a:extLst>
              <a:ext uri="{FF2B5EF4-FFF2-40B4-BE49-F238E27FC236}">
                <a16:creationId xmlns:a16="http://schemas.microsoft.com/office/drawing/2014/main" id="{593E6818-7871-1331-4694-8C5152B06B13}"/>
              </a:ext>
            </a:extLst>
          </p:cNvPr>
          <p:cNvSpPr/>
          <p:nvPr/>
        </p:nvSpPr>
        <p:spPr>
          <a:xfrm>
            <a:off x="0" y="6175654"/>
            <a:ext cx="10734528" cy="707886"/>
          </a:xfrm>
          <a:prstGeom prst="rect">
            <a:avLst/>
          </a:prstGeom>
        </p:spPr>
        <p:txBody>
          <a:bodyPr wrap="square">
            <a:spAutoFit/>
          </a:bodyPr>
          <a:lstStyle/>
          <a:p>
            <a:pPr algn="just">
              <a:spcBef>
                <a:spcPts val="900"/>
              </a:spcBef>
            </a:pPr>
            <a:r>
              <a:rPr lang="en-US" sz="2000" b="1" i="1" dirty="0">
                <a:latin typeface="Calibri" panose="020F0502020204030204" pitchFamily="34" charset="0"/>
                <a:cs typeface="Calibri" panose="020F0502020204030204" pitchFamily="34" charset="0"/>
              </a:rPr>
              <a:t>High-resolution CBV-fMRI allows mapping of laminar activity and connectivity of cortical input and output in human M1  </a:t>
            </a:r>
            <a:r>
              <a:rPr lang="en-US" sz="2000" b="1" dirty="0">
                <a:latin typeface="Calibri" panose="020F0502020204030204" pitchFamily="34" charset="0"/>
                <a:ea typeface="Times New Roman" panose="02020603050405020304" pitchFamily="18" charset="0"/>
                <a:cs typeface="Times New Roman" panose="02020603050405020304" pitchFamily="18" charset="0"/>
              </a:rPr>
              <a:t>L. Huber, et al. Neuron, 96(6), pp. 1253-1267 (2017)</a:t>
            </a:r>
            <a:endParaRPr lang="en-US" sz="2000" b="1" dirty="0">
              <a:latin typeface="New York"/>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CE8B57A1-D5AA-50F6-6E59-1077F4575D59}"/>
              </a:ext>
            </a:extLst>
          </p:cNvPr>
          <p:cNvSpPr txBox="1"/>
          <p:nvPr/>
        </p:nvSpPr>
        <p:spPr>
          <a:xfrm>
            <a:off x="644577" y="4601914"/>
            <a:ext cx="1751442" cy="923330"/>
          </a:xfrm>
          <a:prstGeom prst="rect">
            <a:avLst/>
          </a:prstGeom>
          <a:noFill/>
        </p:spPr>
        <p:txBody>
          <a:bodyPr wrap="none" rtlCol="0">
            <a:spAutoFit/>
          </a:bodyPr>
          <a:lstStyle/>
          <a:p>
            <a:r>
              <a:rPr lang="en-US" dirty="0"/>
              <a:t>3D-EPI, TR=2.5s</a:t>
            </a:r>
          </a:p>
          <a:p>
            <a:r>
              <a:rPr lang="en-US" dirty="0"/>
              <a:t>FLASH GRAPPA 3</a:t>
            </a:r>
          </a:p>
          <a:p>
            <a:r>
              <a:rPr lang="en-US" dirty="0"/>
              <a:t>0.8 x 0.8 x 1</a:t>
            </a:r>
          </a:p>
        </p:txBody>
      </p:sp>
    </p:spTree>
    <p:extLst>
      <p:ext uri="{BB962C8B-B14F-4D97-AF65-F5344CB8AC3E}">
        <p14:creationId xmlns:p14="http://schemas.microsoft.com/office/powerpoint/2010/main" val="2619524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431BB-2351-9BCE-5CE7-8532D464B5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0EE82-4801-AF4B-23A1-E7F2CFA5AB61}"/>
              </a:ext>
            </a:extLst>
          </p:cNvPr>
          <p:cNvSpPr>
            <a:spLocks noGrp="1"/>
          </p:cNvSpPr>
          <p:nvPr>
            <p:ph type="title"/>
          </p:nvPr>
        </p:nvSpPr>
        <p:spPr>
          <a:xfrm>
            <a:off x="409433" y="440811"/>
            <a:ext cx="11505063" cy="351473"/>
          </a:xfrm>
        </p:spPr>
        <p:txBody>
          <a:bodyPr>
            <a:noAutofit/>
          </a:bodyPr>
          <a:lstStyle/>
          <a:p>
            <a:pPr algn="ctr"/>
            <a:r>
              <a:rPr lang="en-US" sz="2800" b="1" dirty="0">
                <a:latin typeface="+mn-lt"/>
              </a:rPr>
              <a:t>Resting State: </a:t>
            </a:r>
            <a:br>
              <a:rPr lang="en-US" sz="2800" b="1" dirty="0">
                <a:latin typeface="+mn-lt"/>
              </a:rPr>
            </a:br>
            <a:r>
              <a:rPr lang="en-US" sz="2400" b="1" dirty="0">
                <a:solidFill>
                  <a:srgbClr val="FF0000"/>
                </a:solidFill>
                <a:latin typeface="+mn-lt"/>
              </a:rPr>
              <a:t>Seeds in Layers of M1: Mapping of Areas Connected to Superficial and Deep Layers </a:t>
            </a:r>
            <a:endParaRPr lang="en-US" sz="2800" b="1" dirty="0">
              <a:solidFill>
                <a:srgbClr val="FF0000"/>
              </a:solidFill>
              <a:latin typeface="+mn-lt"/>
            </a:endParaRPr>
          </a:p>
        </p:txBody>
      </p:sp>
      <p:pic>
        <p:nvPicPr>
          <p:cNvPr id="15" name="Picture 14">
            <a:extLst>
              <a:ext uri="{FF2B5EF4-FFF2-40B4-BE49-F238E27FC236}">
                <a16:creationId xmlns:a16="http://schemas.microsoft.com/office/drawing/2014/main" id="{CCA1F9B2-8EB6-D33E-6BE5-09210AF75D2A}"/>
              </a:ext>
            </a:extLst>
          </p:cNvPr>
          <p:cNvPicPr>
            <a:picLocks noChangeAspect="1"/>
          </p:cNvPicPr>
          <p:nvPr/>
        </p:nvPicPr>
        <p:blipFill rotWithShape="1">
          <a:blip r:embed="rId3"/>
          <a:srcRect l="48418" t="40449" b="29969"/>
          <a:stretch/>
        </p:blipFill>
        <p:spPr>
          <a:xfrm>
            <a:off x="4211360" y="4423241"/>
            <a:ext cx="1798695" cy="1342363"/>
          </a:xfrm>
          <a:prstGeom prst="rect">
            <a:avLst/>
          </a:prstGeom>
        </p:spPr>
      </p:pic>
      <p:pic>
        <p:nvPicPr>
          <p:cNvPr id="21" name="Picture 20">
            <a:extLst>
              <a:ext uri="{FF2B5EF4-FFF2-40B4-BE49-F238E27FC236}">
                <a16:creationId xmlns:a16="http://schemas.microsoft.com/office/drawing/2014/main" id="{9078911F-2833-EAEC-6AC7-1F6727445DF0}"/>
              </a:ext>
            </a:extLst>
          </p:cNvPr>
          <p:cNvPicPr>
            <a:picLocks noChangeAspect="1"/>
          </p:cNvPicPr>
          <p:nvPr/>
        </p:nvPicPr>
        <p:blipFill rotWithShape="1">
          <a:blip r:embed="rId3"/>
          <a:srcRect l="-113" t="106" r="-1" b="-50"/>
          <a:stretch/>
        </p:blipFill>
        <p:spPr>
          <a:xfrm>
            <a:off x="4211360" y="1667035"/>
            <a:ext cx="1833601" cy="2382070"/>
          </a:xfrm>
          <a:prstGeom prst="rect">
            <a:avLst/>
          </a:prstGeom>
        </p:spPr>
      </p:pic>
      <p:grpSp>
        <p:nvGrpSpPr>
          <p:cNvPr id="10" name="Group 9">
            <a:extLst>
              <a:ext uri="{FF2B5EF4-FFF2-40B4-BE49-F238E27FC236}">
                <a16:creationId xmlns:a16="http://schemas.microsoft.com/office/drawing/2014/main" id="{B1774C17-EAA0-FA84-6785-D2FB3A8DED4E}"/>
              </a:ext>
            </a:extLst>
          </p:cNvPr>
          <p:cNvGrpSpPr/>
          <p:nvPr/>
        </p:nvGrpSpPr>
        <p:grpSpPr>
          <a:xfrm>
            <a:off x="8093269" y="1061309"/>
            <a:ext cx="1821888" cy="4704295"/>
            <a:chOff x="8093269" y="1061309"/>
            <a:chExt cx="1821888" cy="4704295"/>
          </a:xfrm>
        </p:grpSpPr>
        <p:pic>
          <p:nvPicPr>
            <p:cNvPr id="19" name="Picture 18">
              <a:extLst>
                <a:ext uri="{FF2B5EF4-FFF2-40B4-BE49-F238E27FC236}">
                  <a16:creationId xmlns:a16="http://schemas.microsoft.com/office/drawing/2014/main" id="{AD485CFB-D758-2FA1-38C0-1F36C8E25FE5}"/>
                </a:ext>
              </a:extLst>
            </p:cNvPr>
            <p:cNvPicPr>
              <a:picLocks noChangeAspect="1"/>
            </p:cNvPicPr>
            <p:nvPr/>
          </p:nvPicPr>
          <p:blipFill rotWithShape="1">
            <a:blip r:embed="rId4"/>
            <a:srcRect l="47517" t="40448" r="1" b="29971"/>
            <a:stretch/>
          </p:blipFill>
          <p:spPr>
            <a:xfrm>
              <a:off x="8093269" y="4423239"/>
              <a:ext cx="1821887" cy="1342365"/>
            </a:xfrm>
            <a:prstGeom prst="rect">
              <a:avLst/>
            </a:prstGeom>
          </p:spPr>
        </p:pic>
        <p:pic>
          <p:nvPicPr>
            <p:cNvPr id="16" name="Picture 15">
              <a:extLst>
                <a:ext uri="{FF2B5EF4-FFF2-40B4-BE49-F238E27FC236}">
                  <a16:creationId xmlns:a16="http://schemas.microsoft.com/office/drawing/2014/main" id="{B69ABEC9-E213-33C3-9A0C-6F58D1616C2C}"/>
                </a:ext>
              </a:extLst>
            </p:cNvPr>
            <p:cNvPicPr>
              <a:picLocks noChangeAspect="1"/>
            </p:cNvPicPr>
            <p:nvPr/>
          </p:nvPicPr>
          <p:blipFill>
            <a:blip r:embed="rId4"/>
            <a:stretch>
              <a:fillRect/>
            </a:stretch>
          </p:blipFill>
          <p:spPr>
            <a:xfrm>
              <a:off x="8096823" y="1672162"/>
              <a:ext cx="1818334" cy="2376946"/>
            </a:xfrm>
            <a:prstGeom prst="rect">
              <a:avLst/>
            </a:prstGeom>
          </p:spPr>
        </p:pic>
        <p:sp>
          <p:nvSpPr>
            <p:cNvPr id="3" name="TextBox 2">
              <a:extLst>
                <a:ext uri="{FF2B5EF4-FFF2-40B4-BE49-F238E27FC236}">
                  <a16:creationId xmlns:a16="http://schemas.microsoft.com/office/drawing/2014/main" id="{19B80872-D455-6C4C-A61C-816A6EF3FB82}"/>
                </a:ext>
              </a:extLst>
            </p:cNvPr>
            <p:cNvSpPr txBox="1"/>
            <p:nvPr/>
          </p:nvSpPr>
          <p:spPr>
            <a:xfrm>
              <a:off x="8403863" y="1061309"/>
              <a:ext cx="1345240" cy="523220"/>
            </a:xfrm>
            <a:prstGeom prst="rect">
              <a:avLst/>
            </a:prstGeom>
            <a:noFill/>
          </p:spPr>
          <p:txBody>
            <a:bodyPr wrap="none" rtlCol="0">
              <a:spAutoFit/>
            </a:bodyPr>
            <a:lstStyle/>
            <a:p>
              <a:pPr algn="ctr"/>
              <a:r>
                <a:rPr lang="en-US" sz="1400" b="1" dirty="0">
                  <a:solidFill>
                    <a:srgbClr val="00B050"/>
                  </a:solidFill>
                  <a:latin typeface="Verdana"/>
                  <a:cs typeface="Verdana"/>
                </a:rPr>
                <a:t>seed in </a:t>
              </a:r>
            </a:p>
            <a:p>
              <a:pPr algn="ctr"/>
              <a:r>
                <a:rPr lang="en-US" sz="1400" b="1" dirty="0">
                  <a:solidFill>
                    <a:srgbClr val="00B050"/>
                  </a:solidFill>
                  <a:latin typeface="Verdana"/>
                  <a:cs typeface="Verdana"/>
                </a:rPr>
                <a:t>deep layers</a:t>
              </a:r>
            </a:p>
          </p:txBody>
        </p:sp>
      </p:grpSp>
      <p:grpSp>
        <p:nvGrpSpPr>
          <p:cNvPr id="9" name="Group 8">
            <a:extLst>
              <a:ext uri="{FF2B5EF4-FFF2-40B4-BE49-F238E27FC236}">
                <a16:creationId xmlns:a16="http://schemas.microsoft.com/office/drawing/2014/main" id="{DED2E123-223A-4FF4-596D-97E43098634D}"/>
              </a:ext>
            </a:extLst>
          </p:cNvPr>
          <p:cNvGrpSpPr/>
          <p:nvPr/>
        </p:nvGrpSpPr>
        <p:grpSpPr>
          <a:xfrm>
            <a:off x="6096914" y="1077152"/>
            <a:ext cx="1909497" cy="4688454"/>
            <a:chOff x="6096914" y="1077152"/>
            <a:chExt cx="1909497" cy="4688454"/>
          </a:xfrm>
        </p:grpSpPr>
        <p:pic>
          <p:nvPicPr>
            <p:cNvPr id="20" name="Picture 19">
              <a:extLst>
                <a:ext uri="{FF2B5EF4-FFF2-40B4-BE49-F238E27FC236}">
                  <a16:creationId xmlns:a16="http://schemas.microsoft.com/office/drawing/2014/main" id="{2245C1DA-11D5-A560-188D-5A06C5010153}"/>
                </a:ext>
              </a:extLst>
            </p:cNvPr>
            <p:cNvPicPr>
              <a:picLocks noChangeAspect="1"/>
            </p:cNvPicPr>
            <p:nvPr/>
          </p:nvPicPr>
          <p:blipFill rotWithShape="1">
            <a:blip r:embed="rId5"/>
            <a:srcRect l="47428" t="40449" b="29969"/>
            <a:stretch/>
          </p:blipFill>
          <p:spPr>
            <a:xfrm>
              <a:off x="6118573" y="4423243"/>
              <a:ext cx="1866180" cy="1342363"/>
            </a:xfrm>
            <a:prstGeom prst="rect">
              <a:avLst/>
            </a:prstGeom>
          </p:spPr>
        </p:pic>
        <p:pic>
          <p:nvPicPr>
            <p:cNvPr id="18" name="Picture 17">
              <a:extLst>
                <a:ext uri="{FF2B5EF4-FFF2-40B4-BE49-F238E27FC236}">
                  <a16:creationId xmlns:a16="http://schemas.microsoft.com/office/drawing/2014/main" id="{DEF41920-3D5F-C3D4-3B2C-FB697B068965}"/>
                </a:ext>
              </a:extLst>
            </p:cNvPr>
            <p:cNvPicPr>
              <a:picLocks noChangeAspect="1"/>
            </p:cNvPicPr>
            <p:nvPr/>
          </p:nvPicPr>
          <p:blipFill>
            <a:blip r:embed="rId5"/>
            <a:stretch>
              <a:fillRect/>
            </a:stretch>
          </p:blipFill>
          <p:spPr>
            <a:xfrm>
              <a:off x="6132804" y="1672162"/>
              <a:ext cx="1859350" cy="2376946"/>
            </a:xfrm>
            <a:prstGeom prst="rect">
              <a:avLst/>
            </a:prstGeom>
          </p:spPr>
        </p:pic>
        <p:sp>
          <p:nvSpPr>
            <p:cNvPr id="22" name="TextBox 21">
              <a:extLst>
                <a:ext uri="{FF2B5EF4-FFF2-40B4-BE49-F238E27FC236}">
                  <a16:creationId xmlns:a16="http://schemas.microsoft.com/office/drawing/2014/main" id="{E6E01112-32B8-E248-9982-087F787580BD}"/>
                </a:ext>
              </a:extLst>
            </p:cNvPr>
            <p:cNvSpPr txBox="1"/>
            <p:nvPr/>
          </p:nvSpPr>
          <p:spPr>
            <a:xfrm>
              <a:off x="6096914" y="1077152"/>
              <a:ext cx="1909497" cy="523220"/>
            </a:xfrm>
            <a:prstGeom prst="rect">
              <a:avLst/>
            </a:prstGeom>
            <a:noFill/>
          </p:spPr>
          <p:txBody>
            <a:bodyPr wrap="none" rtlCol="0">
              <a:spAutoFit/>
            </a:bodyPr>
            <a:lstStyle/>
            <a:p>
              <a:pPr algn="ctr"/>
              <a:r>
                <a:rPr lang="en-US" sz="1400" b="1" dirty="0">
                  <a:solidFill>
                    <a:srgbClr val="00B0F0"/>
                  </a:solidFill>
                  <a:latin typeface="Verdana"/>
                  <a:cs typeface="Verdana"/>
                </a:rPr>
                <a:t>seed in </a:t>
              </a:r>
            </a:p>
            <a:p>
              <a:pPr algn="ctr"/>
              <a:r>
                <a:rPr lang="en-US" sz="1400" b="1" dirty="0">
                  <a:solidFill>
                    <a:srgbClr val="00B0F0"/>
                  </a:solidFill>
                  <a:latin typeface="Verdana"/>
                  <a:cs typeface="Verdana"/>
                </a:rPr>
                <a:t>superficial layers</a:t>
              </a:r>
            </a:p>
          </p:txBody>
        </p:sp>
      </p:grpSp>
      <p:pic>
        <p:nvPicPr>
          <p:cNvPr id="25" name="Picture 24">
            <a:extLst>
              <a:ext uri="{FF2B5EF4-FFF2-40B4-BE49-F238E27FC236}">
                <a16:creationId xmlns:a16="http://schemas.microsoft.com/office/drawing/2014/main" id="{C7D63C61-3F6C-7938-B19B-D67973F4C1AA}"/>
              </a:ext>
            </a:extLst>
          </p:cNvPr>
          <p:cNvPicPr>
            <a:picLocks noChangeAspect="1"/>
          </p:cNvPicPr>
          <p:nvPr/>
        </p:nvPicPr>
        <p:blipFill rotWithShape="1">
          <a:blip r:embed="rId6">
            <a:extLst>
              <a:ext uri="{28A0092B-C50C-407E-A947-70E740481C1C}">
                <a14:useLocalDpi xmlns:a14="http://schemas.microsoft.com/office/drawing/2010/main" val="0"/>
              </a:ext>
            </a:extLst>
          </a:blip>
          <a:srcRect r="49412" b="61888"/>
          <a:stretch/>
        </p:blipFill>
        <p:spPr>
          <a:xfrm>
            <a:off x="721990" y="1935679"/>
            <a:ext cx="3162880" cy="2573952"/>
          </a:xfrm>
          <a:prstGeom prst="rect">
            <a:avLst/>
          </a:prstGeom>
        </p:spPr>
      </p:pic>
      <p:sp>
        <p:nvSpPr>
          <p:cNvPr id="4" name="Rectangle 3">
            <a:extLst>
              <a:ext uri="{FF2B5EF4-FFF2-40B4-BE49-F238E27FC236}">
                <a16:creationId xmlns:a16="http://schemas.microsoft.com/office/drawing/2014/main" id="{ED74E429-BCF6-65F8-9EEF-E9B526F59F5B}"/>
              </a:ext>
            </a:extLst>
          </p:cNvPr>
          <p:cNvSpPr/>
          <p:nvPr/>
        </p:nvSpPr>
        <p:spPr>
          <a:xfrm>
            <a:off x="1208437" y="3429000"/>
            <a:ext cx="951061" cy="77486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0DB167-0887-C677-5183-8331527DBD00}"/>
              </a:ext>
            </a:extLst>
          </p:cNvPr>
          <p:cNvSpPr/>
          <p:nvPr/>
        </p:nvSpPr>
        <p:spPr>
          <a:xfrm>
            <a:off x="2651352" y="3429000"/>
            <a:ext cx="744991" cy="774865"/>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817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5AF4E-3BE2-1883-F20D-8F6F7766A79F}"/>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986974EF-89CC-F3AF-B5C1-AF662DCA1735}"/>
              </a:ext>
            </a:extLst>
          </p:cNvPr>
          <p:cNvGrpSpPr/>
          <p:nvPr/>
        </p:nvGrpSpPr>
        <p:grpSpPr>
          <a:xfrm>
            <a:off x="4026837" y="972411"/>
            <a:ext cx="4693754" cy="5379301"/>
            <a:chOff x="1086739" y="1637158"/>
            <a:chExt cx="3149585" cy="3720656"/>
          </a:xfrm>
        </p:grpSpPr>
        <p:pic>
          <p:nvPicPr>
            <p:cNvPr id="8" name="Picture 7">
              <a:extLst>
                <a:ext uri="{FF2B5EF4-FFF2-40B4-BE49-F238E27FC236}">
                  <a16:creationId xmlns:a16="http://schemas.microsoft.com/office/drawing/2014/main" id="{A7DBB523-CE71-E3AE-7B49-AB54BD9ED088}"/>
                </a:ext>
              </a:extLst>
            </p:cNvPr>
            <p:cNvPicPr>
              <a:picLocks noChangeAspect="1"/>
            </p:cNvPicPr>
            <p:nvPr/>
          </p:nvPicPr>
          <p:blipFill rotWithShape="1">
            <a:blip r:embed="rId3">
              <a:extLst>
                <a:ext uri="{28A0092B-C50C-407E-A947-70E740481C1C}">
                  <a14:useLocalDpi xmlns:a14="http://schemas.microsoft.com/office/drawing/2010/main" val="0"/>
                </a:ext>
              </a:extLst>
            </a:blip>
            <a:srcRect r="46578"/>
            <a:stretch/>
          </p:blipFill>
          <p:spPr>
            <a:xfrm>
              <a:off x="1086739" y="1637158"/>
              <a:ext cx="1670257" cy="3720656"/>
            </a:xfrm>
            <a:prstGeom prst="rect">
              <a:avLst/>
            </a:prstGeom>
          </p:spPr>
        </p:pic>
        <p:pic>
          <p:nvPicPr>
            <p:cNvPr id="10" name="Picture 9">
              <a:extLst>
                <a:ext uri="{FF2B5EF4-FFF2-40B4-BE49-F238E27FC236}">
                  <a16:creationId xmlns:a16="http://schemas.microsoft.com/office/drawing/2014/main" id="{5AC12DB8-92C5-9AE0-5D41-48D25CA68A8C}"/>
                </a:ext>
              </a:extLst>
            </p:cNvPr>
            <p:cNvPicPr>
              <a:picLocks noChangeAspect="1"/>
            </p:cNvPicPr>
            <p:nvPr/>
          </p:nvPicPr>
          <p:blipFill rotWithShape="1">
            <a:blip r:embed="rId3">
              <a:extLst>
                <a:ext uri="{28A0092B-C50C-407E-A947-70E740481C1C}">
                  <a14:useLocalDpi xmlns:a14="http://schemas.microsoft.com/office/drawing/2010/main" val="0"/>
                </a:ext>
              </a:extLst>
            </a:blip>
            <a:srcRect l="52949" r="-264"/>
            <a:stretch/>
          </p:blipFill>
          <p:spPr>
            <a:xfrm>
              <a:off x="2756996" y="1637158"/>
              <a:ext cx="1479328" cy="3720656"/>
            </a:xfrm>
            <a:prstGeom prst="rect">
              <a:avLst/>
            </a:prstGeom>
          </p:spPr>
        </p:pic>
      </p:grpSp>
      <p:pic>
        <p:nvPicPr>
          <p:cNvPr id="17" name="Picture 16">
            <a:extLst>
              <a:ext uri="{FF2B5EF4-FFF2-40B4-BE49-F238E27FC236}">
                <a16:creationId xmlns:a16="http://schemas.microsoft.com/office/drawing/2014/main" id="{AEFE418B-B219-9C7B-867B-0CB98954A93E}"/>
              </a:ext>
            </a:extLst>
          </p:cNvPr>
          <p:cNvPicPr>
            <a:picLocks noChangeAspect="1"/>
          </p:cNvPicPr>
          <p:nvPr/>
        </p:nvPicPr>
        <p:blipFill rotWithShape="1">
          <a:blip r:embed="rId4">
            <a:extLst>
              <a:ext uri="{28A0092B-C50C-407E-A947-70E740481C1C}">
                <a14:useLocalDpi xmlns:a14="http://schemas.microsoft.com/office/drawing/2010/main" val="0"/>
              </a:ext>
            </a:extLst>
          </a:blip>
          <a:srcRect r="49412" b="61888"/>
          <a:stretch/>
        </p:blipFill>
        <p:spPr>
          <a:xfrm>
            <a:off x="475719" y="2800936"/>
            <a:ext cx="2693020" cy="2191580"/>
          </a:xfrm>
          <a:prstGeom prst="rect">
            <a:avLst/>
          </a:prstGeom>
        </p:spPr>
      </p:pic>
      <p:sp>
        <p:nvSpPr>
          <p:cNvPr id="7" name="Title 1">
            <a:extLst>
              <a:ext uri="{FF2B5EF4-FFF2-40B4-BE49-F238E27FC236}">
                <a16:creationId xmlns:a16="http://schemas.microsoft.com/office/drawing/2014/main" id="{47A3ADD6-B518-7B08-CF37-A43CC5914F08}"/>
              </a:ext>
            </a:extLst>
          </p:cNvPr>
          <p:cNvSpPr>
            <a:spLocks noGrp="1"/>
          </p:cNvSpPr>
          <p:nvPr>
            <p:ph type="title"/>
          </p:nvPr>
        </p:nvSpPr>
        <p:spPr>
          <a:xfrm>
            <a:off x="245660" y="0"/>
            <a:ext cx="11505063" cy="1146211"/>
          </a:xfrm>
        </p:spPr>
        <p:txBody>
          <a:bodyPr>
            <a:noAutofit/>
          </a:bodyPr>
          <a:lstStyle/>
          <a:p>
            <a:pPr algn="ctr"/>
            <a:r>
              <a:rPr lang="en-US" sz="3200" b="1" dirty="0">
                <a:latin typeface="+mn-lt"/>
              </a:rPr>
              <a:t>Resting State: </a:t>
            </a:r>
            <a:br>
              <a:rPr lang="en-US" sz="3200" b="1" dirty="0">
                <a:latin typeface="+mn-lt"/>
              </a:rPr>
            </a:br>
            <a:r>
              <a:rPr lang="en-US" sz="2000" b="1" dirty="0">
                <a:solidFill>
                  <a:srgbClr val="FF0000"/>
                </a:solidFill>
                <a:latin typeface="+mn-lt"/>
              </a:rPr>
              <a:t>Seeds in S1 and Pre-motor cortex: Assessing Layer Connectivity Profiles in M1</a:t>
            </a:r>
            <a:endParaRPr lang="en-US" sz="2800" b="1" dirty="0">
              <a:solidFill>
                <a:srgbClr val="FF0000"/>
              </a:solidFill>
              <a:latin typeface="+mn-lt"/>
            </a:endParaRPr>
          </a:p>
        </p:txBody>
      </p:sp>
      <p:sp>
        <p:nvSpPr>
          <p:cNvPr id="2" name="TextBox 1">
            <a:extLst>
              <a:ext uri="{FF2B5EF4-FFF2-40B4-BE49-F238E27FC236}">
                <a16:creationId xmlns:a16="http://schemas.microsoft.com/office/drawing/2014/main" id="{CB890DE0-1597-08FC-5574-B7312C7367F0}"/>
              </a:ext>
            </a:extLst>
          </p:cNvPr>
          <p:cNvSpPr txBox="1"/>
          <p:nvPr/>
        </p:nvSpPr>
        <p:spPr>
          <a:xfrm>
            <a:off x="4635646" y="3972305"/>
            <a:ext cx="498855" cy="369332"/>
          </a:xfrm>
          <a:prstGeom prst="rect">
            <a:avLst/>
          </a:prstGeom>
          <a:noFill/>
        </p:spPr>
        <p:txBody>
          <a:bodyPr wrap="none" rtlCol="0">
            <a:spAutoFit/>
          </a:bodyPr>
          <a:lstStyle/>
          <a:p>
            <a:r>
              <a:rPr lang="en-US" b="1" dirty="0"/>
              <a:t>M1</a:t>
            </a:r>
          </a:p>
        </p:txBody>
      </p:sp>
      <p:sp>
        <p:nvSpPr>
          <p:cNvPr id="4" name="TextBox 3">
            <a:extLst>
              <a:ext uri="{FF2B5EF4-FFF2-40B4-BE49-F238E27FC236}">
                <a16:creationId xmlns:a16="http://schemas.microsoft.com/office/drawing/2014/main" id="{D821C0BD-D0D7-72D8-A627-4DBCE22026AC}"/>
              </a:ext>
            </a:extLst>
          </p:cNvPr>
          <p:cNvSpPr txBox="1"/>
          <p:nvPr/>
        </p:nvSpPr>
        <p:spPr>
          <a:xfrm>
            <a:off x="9696062" y="3527394"/>
            <a:ext cx="1660149" cy="369332"/>
          </a:xfrm>
          <a:prstGeom prst="rect">
            <a:avLst/>
          </a:prstGeom>
          <a:noFill/>
        </p:spPr>
        <p:txBody>
          <a:bodyPr wrap="square" rtlCol="0">
            <a:spAutoFit/>
          </a:bodyPr>
          <a:lstStyle/>
          <a:p>
            <a:r>
              <a:rPr lang="en-US" dirty="0"/>
              <a:t>Seed Locations</a:t>
            </a:r>
          </a:p>
        </p:txBody>
      </p:sp>
      <p:pic>
        <p:nvPicPr>
          <p:cNvPr id="11" name="Picture 10">
            <a:extLst>
              <a:ext uri="{FF2B5EF4-FFF2-40B4-BE49-F238E27FC236}">
                <a16:creationId xmlns:a16="http://schemas.microsoft.com/office/drawing/2014/main" id="{AC508810-9915-E460-D983-F75C47FDB37A}"/>
              </a:ext>
            </a:extLst>
          </p:cNvPr>
          <p:cNvPicPr>
            <a:picLocks noChangeAspect="1"/>
          </p:cNvPicPr>
          <p:nvPr/>
        </p:nvPicPr>
        <p:blipFill>
          <a:blip r:embed="rId5"/>
          <a:stretch>
            <a:fillRect/>
          </a:stretch>
        </p:blipFill>
        <p:spPr>
          <a:xfrm>
            <a:off x="9209279" y="4049882"/>
            <a:ext cx="2633716" cy="2115789"/>
          </a:xfrm>
          <a:prstGeom prst="rect">
            <a:avLst/>
          </a:prstGeom>
        </p:spPr>
      </p:pic>
      <p:sp>
        <p:nvSpPr>
          <p:cNvPr id="12" name="TextBox 11">
            <a:extLst>
              <a:ext uri="{FF2B5EF4-FFF2-40B4-BE49-F238E27FC236}">
                <a16:creationId xmlns:a16="http://schemas.microsoft.com/office/drawing/2014/main" id="{FB402216-D675-9C29-358F-64ECC4946351}"/>
              </a:ext>
            </a:extLst>
          </p:cNvPr>
          <p:cNvSpPr txBox="1"/>
          <p:nvPr/>
        </p:nvSpPr>
        <p:spPr>
          <a:xfrm>
            <a:off x="10849628" y="4450541"/>
            <a:ext cx="1029853" cy="369332"/>
          </a:xfrm>
          <a:prstGeom prst="rect">
            <a:avLst/>
          </a:prstGeom>
          <a:noFill/>
        </p:spPr>
        <p:txBody>
          <a:bodyPr wrap="square" rtlCol="0">
            <a:spAutoFit/>
          </a:bodyPr>
          <a:lstStyle/>
          <a:p>
            <a:r>
              <a:rPr lang="en-US" dirty="0">
                <a:solidFill>
                  <a:schemeClr val="bg1"/>
                </a:solidFill>
              </a:rPr>
              <a:t>target</a:t>
            </a:r>
          </a:p>
        </p:txBody>
      </p:sp>
      <p:sp>
        <p:nvSpPr>
          <p:cNvPr id="13" name="TextBox 12">
            <a:extLst>
              <a:ext uri="{FF2B5EF4-FFF2-40B4-BE49-F238E27FC236}">
                <a16:creationId xmlns:a16="http://schemas.microsoft.com/office/drawing/2014/main" id="{3C599E2A-1BCD-2A91-ADF3-7396AD85C8A6}"/>
              </a:ext>
            </a:extLst>
          </p:cNvPr>
          <p:cNvSpPr txBox="1"/>
          <p:nvPr/>
        </p:nvSpPr>
        <p:spPr>
          <a:xfrm rot="19096978">
            <a:off x="9338144" y="4472667"/>
            <a:ext cx="1644553" cy="369332"/>
          </a:xfrm>
          <a:prstGeom prst="rect">
            <a:avLst/>
          </a:prstGeom>
          <a:noFill/>
        </p:spPr>
        <p:txBody>
          <a:bodyPr wrap="square" rtlCol="0">
            <a:spAutoFit/>
          </a:bodyPr>
          <a:lstStyle/>
          <a:p>
            <a:r>
              <a:rPr lang="en-US" dirty="0">
                <a:solidFill>
                  <a:schemeClr val="accent6">
                    <a:lumMod val="60000"/>
                    <a:lumOff val="40000"/>
                  </a:schemeClr>
                </a:solidFill>
              </a:rPr>
              <a:t>Pre-motor seed</a:t>
            </a:r>
          </a:p>
        </p:txBody>
      </p:sp>
      <p:sp>
        <p:nvSpPr>
          <p:cNvPr id="14" name="TextBox 13">
            <a:extLst>
              <a:ext uri="{FF2B5EF4-FFF2-40B4-BE49-F238E27FC236}">
                <a16:creationId xmlns:a16="http://schemas.microsoft.com/office/drawing/2014/main" id="{25A07EE1-C18F-71F5-F17C-22D0AD8BA251}"/>
              </a:ext>
            </a:extLst>
          </p:cNvPr>
          <p:cNvSpPr txBox="1"/>
          <p:nvPr/>
        </p:nvSpPr>
        <p:spPr>
          <a:xfrm rot="17012458">
            <a:off x="11142850" y="5185850"/>
            <a:ext cx="902811" cy="369332"/>
          </a:xfrm>
          <a:prstGeom prst="rect">
            <a:avLst/>
          </a:prstGeom>
          <a:noFill/>
        </p:spPr>
        <p:txBody>
          <a:bodyPr wrap="square" rtlCol="0">
            <a:spAutoFit/>
          </a:bodyPr>
          <a:lstStyle/>
          <a:p>
            <a:r>
              <a:rPr lang="en-US" dirty="0">
                <a:solidFill>
                  <a:srgbClr val="FF0000"/>
                </a:solidFill>
              </a:rPr>
              <a:t>S1 seed</a:t>
            </a:r>
          </a:p>
        </p:txBody>
      </p:sp>
      <p:cxnSp>
        <p:nvCxnSpPr>
          <p:cNvPr id="5" name="Straight Connector 4">
            <a:extLst>
              <a:ext uri="{FF2B5EF4-FFF2-40B4-BE49-F238E27FC236}">
                <a16:creationId xmlns:a16="http://schemas.microsoft.com/office/drawing/2014/main" id="{D90795D2-60B1-99C5-F676-4024FB1751CC}"/>
              </a:ext>
            </a:extLst>
          </p:cNvPr>
          <p:cNvCxnSpPr/>
          <p:nvPr/>
        </p:nvCxnSpPr>
        <p:spPr>
          <a:xfrm>
            <a:off x="6515983" y="1146211"/>
            <a:ext cx="0" cy="541224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C49EE11-3286-C671-0DDA-B9A33EDA8D98}"/>
              </a:ext>
            </a:extLst>
          </p:cNvPr>
          <p:cNvSpPr txBox="1"/>
          <p:nvPr/>
        </p:nvSpPr>
        <p:spPr>
          <a:xfrm>
            <a:off x="6838843" y="3972305"/>
            <a:ext cx="498855" cy="369332"/>
          </a:xfrm>
          <a:prstGeom prst="rect">
            <a:avLst/>
          </a:prstGeom>
          <a:noFill/>
        </p:spPr>
        <p:txBody>
          <a:bodyPr wrap="none" rtlCol="0">
            <a:spAutoFit/>
          </a:bodyPr>
          <a:lstStyle/>
          <a:p>
            <a:r>
              <a:rPr lang="en-US" b="1" dirty="0"/>
              <a:t>M1</a:t>
            </a:r>
          </a:p>
        </p:txBody>
      </p:sp>
      <p:sp>
        <p:nvSpPr>
          <p:cNvPr id="18" name="TextBox 17">
            <a:extLst>
              <a:ext uri="{FF2B5EF4-FFF2-40B4-BE49-F238E27FC236}">
                <a16:creationId xmlns:a16="http://schemas.microsoft.com/office/drawing/2014/main" id="{D17BB9FA-2618-2E56-DA73-1A2D6D815674}"/>
              </a:ext>
            </a:extLst>
          </p:cNvPr>
          <p:cNvSpPr txBox="1"/>
          <p:nvPr/>
        </p:nvSpPr>
        <p:spPr>
          <a:xfrm>
            <a:off x="8912761" y="1745873"/>
            <a:ext cx="2248116" cy="646331"/>
          </a:xfrm>
          <a:prstGeom prst="rect">
            <a:avLst/>
          </a:prstGeom>
          <a:noFill/>
        </p:spPr>
        <p:txBody>
          <a:bodyPr wrap="none" rtlCol="0">
            <a:spAutoFit/>
          </a:bodyPr>
          <a:lstStyle/>
          <a:p>
            <a:r>
              <a:rPr lang="en-US" b="1" dirty="0"/>
              <a:t>Receives Feedback</a:t>
            </a:r>
          </a:p>
          <a:p>
            <a:r>
              <a:rPr lang="en-US" b="1" dirty="0"/>
              <a:t>Input from Pre-motor</a:t>
            </a:r>
          </a:p>
        </p:txBody>
      </p:sp>
      <p:sp>
        <p:nvSpPr>
          <p:cNvPr id="19" name="TextBox 18">
            <a:extLst>
              <a:ext uri="{FF2B5EF4-FFF2-40B4-BE49-F238E27FC236}">
                <a16:creationId xmlns:a16="http://schemas.microsoft.com/office/drawing/2014/main" id="{5F92CD9D-EF37-EF65-2E37-459B43BAAB6D}"/>
              </a:ext>
            </a:extLst>
          </p:cNvPr>
          <p:cNvSpPr txBox="1"/>
          <p:nvPr/>
        </p:nvSpPr>
        <p:spPr>
          <a:xfrm>
            <a:off x="2044681" y="1795456"/>
            <a:ext cx="2279470" cy="646331"/>
          </a:xfrm>
          <a:prstGeom prst="rect">
            <a:avLst/>
          </a:prstGeom>
          <a:noFill/>
        </p:spPr>
        <p:txBody>
          <a:bodyPr wrap="none" rtlCol="0">
            <a:spAutoFit/>
          </a:bodyPr>
          <a:lstStyle/>
          <a:p>
            <a:r>
              <a:rPr lang="en-US" b="1" dirty="0"/>
              <a:t>Receives Feedforward</a:t>
            </a:r>
          </a:p>
          <a:p>
            <a:r>
              <a:rPr lang="en-US" b="1" dirty="0"/>
              <a:t>Input from S1</a:t>
            </a:r>
          </a:p>
        </p:txBody>
      </p:sp>
    </p:spTree>
    <p:extLst>
      <p:ext uri="{BB962C8B-B14F-4D97-AF65-F5344CB8AC3E}">
        <p14:creationId xmlns:p14="http://schemas.microsoft.com/office/powerpoint/2010/main" val="168369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0A7A3-3B06-B03B-DD18-2783208490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53E24E-BE21-EFD3-666B-40905695C22D}"/>
              </a:ext>
            </a:extLst>
          </p:cNvPr>
          <p:cNvSpPr>
            <a:spLocks noGrp="1"/>
          </p:cNvSpPr>
          <p:nvPr>
            <p:ph type="title"/>
          </p:nvPr>
        </p:nvSpPr>
        <p:spPr>
          <a:xfrm>
            <a:off x="6721635" y="277404"/>
            <a:ext cx="5196812" cy="571500"/>
          </a:xfrm>
        </p:spPr>
        <p:txBody>
          <a:bodyPr>
            <a:normAutofit fontScale="90000"/>
          </a:bodyPr>
          <a:lstStyle/>
          <a:p>
            <a:r>
              <a:rPr lang="en-US" b="1" dirty="0">
                <a:solidFill>
                  <a:srgbClr val="00B0F0"/>
                </a:solidFill>
                <a:latin typeface="+mn-lt"/>
              </a:rPr>
              <a:t>Visual Hierarchy from Resting State Signal</a:t>
            </a:r>
          </a:p>
        </p:txBody>
      </p:sp>
      <p:sp>
        <p:nvSpPr>
          <p:cNvPr id="19" name="Rectangle 18">
            <a:extLst>
              <a:ext uri="{FF2B5EF4-FFF2-40B4-BE49-F238E27FC236}">
                <a16:creationId xmlns:a16="http://schemas.microsoft.com/office/drawing/2014/main" id="{0359EA59-9DF9-26A8-8AC7-8B3D56EE6C7E}"/>
              </a:ext>
            </a:extLst>
          </p:cNvPr>
          <p:cNvSpPr/>
          <p:nvPr/>
        </p:nvSpPr>
        <p:spPr bwMode="auto">
          <a:xfrm>
            <a:off x="6628259" y="2952499"/>
            <a:ext cx="2075459" cy="517585"/>
          </a:xfrm>
          <a:prstGeom prst="rect">
            <a:avLst/>
          </a:prstGeom>
          <a:noFill/>
          <a:ln w="31750">
            <a:solidFill>
              <a:srgbClr val="0433FF"/>
            </a:solidFill>
            <a:miter lim="800000"/>
            <a:headEnd/>
            <a:tailEnd/>
          </a:ln>
          <a:effectLst>
            <a:outerShdw blurRad="50800" dist="38100" dir="2700000" algn="tl" rotWithShape="0">
              <a:prstClr val="black">
                <a:alpha val="40000"/>
              </a:prstClr>
            </a:outerShdw>
          </a:effectLst>
        </p:spPr>
        <p:txBody>
          <a:bodyPr wrap="none" rtlCol="0" anchor="ctr">
            <a:prstTxWarp prst="textNoShape">
              <a:avLst/>
            </a:prstTxWarp>
          </a:bodyPr>
          <a:lstStyle/>
          <a:p>
            <a:pPr algn="ctr"/>
            <a:endParaRPr lang="en-US"/>
          </a:p>
        </p:txBody>
      </p:sp>
      <p:sp>
        <p:nvSpPr>
          <p:cNvPr id="21" name="Rectangle 20">
            <a:extLst>
              <a:ext uri="{FF2B5EF4-FFF2-40B4-BE49-F238E27FC236}">
                <a16:creationId xmlns:a16="http://schemas.microsoft.com/office/drawing/2014/main" id="{DD2F9E8E-4C76-423B-8A25-F63ABE3F1E67}"/>
              </a:ext>
            </a:extLst>
          </p:cNvPr>
          <p:cNvSpPr/>
          <p:nvPr/>
        </p:nvSpPr>
        <p:spPr bwMode="auto">
          <a:xfrm>
            <a:off x="7007158" y="4054864"/>
            <a:ext cx="1611680" cy="517585"/>
          </a:xfrm>
          <a:prstGeom prst="rect">
            <a:avLst/>
          </a:prstGeom>
          <a:noFill/>
          <a:ln w="31750">
            <a:solidFill>
              <a:srgbClr val="00A701"/>
            </a:solidFill>
            <a:miter lim="800000"/>
            <a:headEnd/>
            <a:tailEnd/>
          </a:ln>
          <a:effectLst>
            <a:outerShdw blurRad="50800" dist="38100" dir="2700000" algn="tl" rotWithShape="0">
              <a:prstClr val="black">
                <a:alpha val="40000"/>
              </a:prstClr>
            </a:outerShdw>
          </a:effectLst>
        </p:spPr>
        <p:txBody>
          <a:bodyPr wrap="none" rtlCol="0" anchor="ctr">
            <a:prstTxWarp prst="textNoShape">
              <a:avLst/>
            </a:prstTxWarp>
          </a:bodyPr>
          <a:lstStyle/>
          <a:p>
            <a:pPr algn="ctr"/>
            <a:endParaRPr lang="en-US" dirty="0"/>
          </a:p>
        </p:txBody>
      </p:sp>
      <p:cxnSp>
        <p:nvCxnSpPr>
          <p:cNvPr id="24" name="Straight Connector 23">
            <a:extLst>
              <a:ext uri="{FF2B5EF4-FFF2-40B4-BE49-F238E27FC236}">
                <a16:creationId xmlns:a16="http://schemas.microsoft.com/office/drawing/2014/main" id="{F1ACBFCE-BE4B-F897-5844-17EAF62EAC77}"/>
              </a:ext>
            </a:extLst>
          </p:cNvPr>
          <p:cNvCxnSpPr/>
          <p:nvPr/>
        </p:nvCxnSpPr>
        <p:spPr>
          <a:xfrm>
            <a:off x="6825336" y="2952496"/>
            <a:ext cx="0" cy="517585"/>
          </a:xfrm>
          <a:prstGeom prst="line">
            <a:avLst/>
          </a:prstGeom>
          <a:ln>
            <a:solidFill>
              <a:schemeClr val="tx1"/>
            </a:solidFill>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41FB3E2E-F332-BD0B-E9FA-B4B1E92401D0}"/>
              </a:ext>
            </a:extLst>
          </p:cNvPr>
          <p:cNvCxnSpPr/>
          <p:nvPr/>
        </p:nvCxnSpPr>
        <p:spPr>
          <a:xfrm>
            <a:off x="7560168" y="2952496"/>
            <a:ext cx="0" cy="517585"/>
          </a:xfrm>
          <a:prstGeom prst="line">
            <a:avLst/>
          </a:prstGeom>
          <a:ln>
            <a:solidFill>
              <a:schemeClr val="tx1"/>
            </a:solidFill>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666A946-6671-0B83-E260-04C788B66F2B}"/>
              </a:ext>
            </a:extLst>
          </p:cNvPr>
          <p:cNvCxnSpPr/>
          <p:nvPr/>
        </p:nvCxnSpPr>
        <p:spPr>
          <a:xfrm>
            <a:off x="8186229" y="2952496"/>
            <a:ext cx="0" cy="517585"/>
          </a:xfrm>
          <a:prstGeom prst="line">
            <a:avLst/>
          </a:prstGeom>
          <a:ln>
            <a:solidFill>
              <a:schemeClr val="tx1"/>
            </a:solidFill>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sp>
        <p:nvSpPr>
          <p:cNvPr id="27" name="Rectangle 26">
            <a:extLst>
              <a:ext uri="{FF2B5EF4-FFF2-40B4-BE49-F238E27FC236}">
                <a16:creationId xmlns:a16="http://schemas.microsoft.com/office/drawing/2014/main" id="{A058ECAF-02A6-3DC9-A3A1-3F7EBD96AA66}"/>
              </a:ext>
            </a:extLst>
          </p:cNvPr>
          <p:cNvSpPr/>
          <p:nvPr/>
        </p:nvSpPr>
        <p:spPr>
          <a:xfrm>
            <a:off x="6075304" y="2996050"/>
            <a:ext cx="646331" cy="369332"/>
          </a:xfrm>
          <a:prstGeom prst="rect">
            <a:avLst/>
          </a:prstGeom>
        </p:spPr>
        <p:txBody>
          <a:bodyPr wrap="none">
            <a:spAutoFit/>
          </a:bodyPr>
          <a:lstStyle/>
          <a:p>
            <a:r>
              <a:rPr lang="en-US" dirty="0"/>
              <a:t>CSF</a:t>
            </a:r>
          </a:p>
        </p:txBody>
      </p:sp>
      <p:sp>
        <p:nvSpPr>
          <p:cNvPr id="28" name="Rectangle 27">
            <a:extLst>
              <a:ext uri="{FF2B5EF4-FFF2-40B4-BE49-F238E27FC236}">
                <a16:creationId xmlns:a16="http://schemas.microsoft.com/office/drawing/2014/main" id="{E1B721C0-8BC2-5D23-063D-22BE9F79B308}"/>
              </a:ext>
            </a:extLst>
          </p:cNvPr>
          <p:cNvSpPr/>
          <p:nvPr/>
        </p:nvSpPr>
        <p:spPr>
          <a:xfrm>
            <a:off x="8756385" y="3022394"/>
            <a:ext cx="595035" cy="369332"/>
          </a:xfrm>
          <a:prstGeom prst="rect">
            <a:avLst/>
          </a:prstGeom>
        </p:spPr>
        <p:txBody>
          <a:bodyPr wrap="none">
            <a:spAutoFit/>
          </a:bodyPr>
          <a:lstStyle/>
          <a:p>
            <a:r>
              <a:rPr lang="en-US" dirty="0"/>
              <a:t>WM</a:t>
            </a:r>
          </a:p>
        </p:txBody>
      </p:sp>
      <p:sp>
        <p:nvSpPr>
          <p:cNvPr id="29" name="Rectangle 28">
            <a:extLst>
              <a:ext uri="{FF2B5EF4-FFF2-40B4-BE49-F238E27FC236}">
                <a16:creationId xmlns:a16="http://schemas.microsoft.com/office/drawing/2014/main" id="{D49949D2-A1E2-1F0F-0027-CABD98134F91}"/>
              </a:ext>
            </a:extLst>
          </p:cNvPr>
          <p:cNvSpPr/>
          <p:nvPr/>
        </p:nvSpPr>
        <p:spPr>
          <a:xfrm>
            <a:off x="6630861" y="3025085"/>
            <a:ext cx="248786" cy="369332"/>
          </a:xfrm>
          <a:prstGeom prst="rect">
            <a:avLst/>
          </a:prstGeom>
        </p:spPr>
        <p:txBody>
          <a:bodyPr wrap="none">
            <a:spAutoFit/>
          </a:bodyPr>
          <a:lstStyle/>
          <a:p>
            <a:r>
              <a:rPr lang="en-US" dirty="0"/>
              <a:t>I</a:t>
            </a:r>
          </a:p>
        </p:txBody>
      </p:sp>
      <p:sp>
        <p:nvSpPr>
          <p:cNvPr id="30" name="Rectangle 29">
            <a:extLst>
              <a:ext uri="{FF2B5EF4-FFF2-40B4-BE49-F238E27FC236}">
                <a16:creationId xmlns:a16="http://schemas.microsoft.com/office/drawing/2014/main" id="{DFEE2086-2543-12BD-6857-230ABFEFC6E7}"/>
              </a:ext>
            </a:extLst>
          </p:cNvPr>
          <p:cNvSpPr/>
          <p:nvPr/>
        </p:nvSpPr>
        <p:spPr>
          <a:xfrm>
            <a:off x="6838369" y="3025085"/>
            <a:ext cx="569387" cy="369332"/>
          </a:xfrm>
          <a:prstGeom prst="rect">
            <a:avLst/>
          </a:prstGeom>
        </p:spPr>
        <p:txBody>
          <a:bodyPr wrap="none">
            <a:spAutoFit/>
          </a:bodyPr>
          <a:lstStyle/>
          <a:p>
            <a:r>
              <a:rPr lang="en-US" dirty="0"/>
              <a:t>II/III</a:t>
            </a:r>
          </a:p>
        </p:txBody>
      </p:sp>
      <p:sp>
        <p:nvSpPr>
          <p:cNvPr id="31" name="Rectangle 30">
            <a:extLst>
              <a:ext uri="{FF2B5EF4-FFF2-40B4-BE49-F238E27FC236}">
                <a16:creationId xmlns:a16="http://schemas.microsoft.com/office/drawing/2014/main" id="{6B8923C6-1E34-969F-6BE6-86B220B8A6D2}"/>
              </a:ext>
            </a:extLst>
          </p:cNvPr>
          <p:cNvSpPr/>
          <p:nvPr/>
        </p:nvSpPr>
        <p:spPr>
          <a:xfrm>
            <a:off x="7633002" y="3022394"/>
            <a:ext cx="402674" cy="369332"/>
          </a:xfrm>
          <a:prstGeom prst="rect">
            <a:avLst/>
          </a:prstGeom>
        </p:spPr>
        <p:txBody>
          <a:bodyPr wrap="none">
            <a:spAutoFit/>
          </a:bodyPr>
          <a:lstStyle/>
          <a:p>
            <a:r>
              <a:rPr lang="en-US" dirty="0"/>
              <a:t>IV</a:t>
            </a:r>
          </a:p>
        </p:txBody>
      </p:sp>
      <p:sp>
        <p:nvSpPr>
          <p:cNvPr id="32" name="Rectangle 31">
            <a:extLst>
              <a:ext uri="{FF2B5EF4-FFF2-40B4-BE49-F238E27FC236}">
                <a16:creationId xmlns:a16="http://schemas.microsoft.com/office/drawing/2014/main" id="{5D400414-DE6E-C9ED-67F1-99D43C6A717E}"/>
              </a:ext>
            </a:extLst>
          </p:cNvPr>
          <p:cNvSpPr/>
          <p:nvPr/>
        </p:nvSpPr>
        <p:spPr>
          <a:xfrm>
            <a:off x="8147369" y="3022394"/>
            <a:ext cx="620683" cy="369332"/>
          </a:xfrm>
          <a:prstGeom prst="rect">
            <a:avLst/>
          </a:prstGeom>
        </p:spPr>
        <p:txBody>
          <a:bodyPr wrap="none">
            <a:spAutoFit/>
          </a:bodyPr>
          <a:lstStyle/>
          <a:p>
            <a:r>
              <a:rPr lang="en-US" dirty="0"/>
              <a:t>V/VI</a:t>
            </a:r>
          </a:p>
        </p:txBody>
      </p:sp>
      <p:sp>
        <p:nvSpPr>
          <p:cNvPr id="33" name="Rectangle 32">
            <a:extLst>
              <a:ext uri="{FF2B5EF4-FFF2-40B4-BE49-F238E27FC236}">
                <a16:creationId xmlns:a16="http://schemas.microsoft.com/office/drawing/2014/main" id="{A995FC47-D220-55FC-BF33-DAFC201769F6}"/>
              </a:ext>
            </a:extLst>
          </p:cNvPr>
          <p:cNvSpPr/>
          <p:nvPr/>
        </p:nvSpPr>
        <p:spPr bwMode="auto">
          <a:xfrm>
            <a:off x="6630861" y="1668033"/>
            <a:ext cx="2075459" cy="517585"/>
          </a:xfrm>
          <a:prstGeom prst="rect">
            <a:avLst/>
          </a:prstGeom>
          <a:noFill/>
          <a:ln w="31750">
            <a:solidFill>
              <a:srgbClr val="FFC000"/>
            </a:solidFill>
            <a:miter lim="800000"/>
            <a:headEnd/>
            <a:tailEnd/>
          </a:ln>
          <a:effectLst>
            <a:outerShdw blurRad="50800" dist="38100" dir="2700000" algn="tl" rotWithShape="0">
              <a:prstClr val="black">
                <a:alpha val="40000"/>
              </a:prstClr>
            </a:outerShdw>
          </a:effectLst>
        </p:spPr>
        <p:txBody>
          <a:bodyPr wrap="none" rtlCol="0" anchor="ctr">
            <a:prstTxWarp prst="textNoShape">
              <a:avLst/>
            </a:prstTxWarp>
          </a:bodyPr>
          <a:lstStyle/>
          <a:p>
            <a:pPr algn="ctr"/>
            <a:endParaRPr lang="en-US"/>
          </a:p>
        </p:txBody>
      </p:sp>
      <p:cxnSp>
        <p:nvCxnSpPr>
          <p:cNvPr id="34" name="Straight Connector 33">
            <a:extLst>
              <a:ext uri="{FF2B5EF4-FFF2-40B4-BE49-F238E27FC236}">
                <a16:creationId xmlns:a16="http://schemas.microsoft.com/office/drawing/2014/main" id="{9A8FFAD2-8695-CA05-49DA-2EC6B7838DE7}"/>
              </a:ext>
            </a:extLst>
          </p:cNvPr>
          <p:cNvCxnSpPr/>
          <p:nvPr/>
        </p:nvCxnSpPr>
        <p:spPr>
          <a:xfrm>
            <a:off x="6827938" y="1668030"/>
            <a:ext cx="0" cy="517585"/>
          </a:xfrm>
          <a:prstGeom prst="line">
            <a:avLst/>
          </a:prstGeom>
          <a:ln>
            <a:solidFill>
              <a:schemeClr val="tx1"/>
            </a:solidFill>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5BD424B1-B1C5-4470-11F3-A079656A2EC5}"/>
              </a:ext>
            </a:extLst>
          </p:cNvPr>
          <p:cNvCxnSpPr/>
          <p:nvPr/>
        </p:nvCxnSpPr>
        <p:spPr>
          <a:xfrm>
            <a:off x="7562770" y="1668030"/>
            <a:ext cx="0" cy="517585"/>
          </a:xfrm>
          <a:prstGeom prst="line">
            <a:avLst/>
          </a:prstGeom>
          <a:ln>
            <a:solidFill>
              <a:schemeClr val="tx1"/>
            </a:solidFill>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AC2D80A-2C2A-D30D-B266-A553D932EF6F}"/>
              </a:ext>
            </a:extLst>
          </p:cNvPr>
          <p:cNvCxnSpPr/>
          <p:nvPr/>
        </p:nvCxnSpPr>
        <p:spPr>
          <a:xfrm>
            <a:off x="8188831" y="1668030"/>
            <a:ext cx="0" cy="517585"/>
          </a:xfrm>
          <a:prstGeom prst="line">
            <a:avLst/>
          </a:prstGeom>
          <a:ln>
            <a:solidFill>
              <a:schemeClr val="tx1"/>
            </a:solidFill>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sp>
        <p:nvSpPr>
          <p:cNvPr id="37" name="Rectangle 36">
            <a:extLst>
              <a:ext uri="{FF2B5EF4-FFF2-40B4-BE49-F238E27FC236}">
                <a16:creationId xmlns:a16="http://schemas.microsoft.com/office/drawing/2014/main" id="{BBAE565A-A09E-D451-D7A3-CDD366038157}"/>
              </a:ext>
            </a:extLst>
          </p:cNvPr>
          <p:cNvSpPr/>
          <p:nvPr/>
        </p:nvSpPr>
        <p:spPr>
          <a:xfrm>
            <a:off x="6077906" y="1711584"/>
            <a:ext cx="646331" cy="369332"/>
          </a:xfrm>
          <a:prstGeom prst="rect">
            <a:avLst/>
          </a:prstGeom>
        </p:spPr>
        <p:txBody>
          <a:bodyPr wrap="none">
            <a:spAutoFit/>
          </a:bodyPr>
          <a:lstStyle/>
          <a:p>
            <a:r>
              <a:rPr lang="en-US" dirty="0"/>
              <a:t>CSF</a:t>
            </a:r>
          </a:p>
        </p:txBody>
      </p:sp>
      <p:sp>
        <p:nvSpPr>
          <p:cNvPr id="38" name="Rectangle 37">
            <a:extLst>
              <a:ext uri="{FF2B5EF4-FFF2-40B4-BE49-F238E27FC236}">
                <a16:creationId xmlns:a16="http://schemas.microsoft.com/office/drawing/2014/main" id="{965713CF-44E1-48AE-2FCF-762C9E4211C5}"/>
              </a:ext>
            </a:extLst>
          </p:cNvPr>
          <p:cNvSpPr/>
          <p:nvPr/>
        </p:nvSpPr>
        <p:spPr>
          <a:xfrm>
            <a:off x="6633463" y="1740619"/>
            <a:ext cx="248786" cy="369332"/>
          </a:xfrm>
          <a:prstGeom prst="rect">
            <a:avLst/>
          </a:prstGeom>
        </p:spPr>
        <p:txBody>
          <a:bodyPr wrap="none">
            <a:spAutoFit/>
          </a:bodyPr>
          <a:lstStyle/>
          <a:p>
            <a:r>
              <a:rPr lang="en-US" dirty="0"/>
              <a:t>I</a:t>
            </a:r>
          </a:p>
        </p:txBody>
      </p:sp>
      <p:sp>
        <p:nvSpPr>
          <p:cNvPr id="39" name="Rectangle 38">
            <a:extLst>
              <a:ext uri="{FF2B5EF4-FFF2-40B4-BE49-F238E27FC236}">
                <a16:creationId xmlns:a16="http://schemas.microsoft.com/office/drawing/2014/main" id="{C69AD7C8-AFE1-8FAC-6D25-65E7DD67908E}"/>
              </a:ext>
            </a:extLst>
          </p:cNvPr>
          <p:cNvSpPr/>
          <p:nvPr/>
        </p:nvSpPr>
        <p:spPr>
          <a:xfrm>
            <a:off x="6840971" y="1740619"/>
            <a:ext cx="569387" cy="369332"/>
          </a:xfrm>
          <a:prstGeom prst="rect">
            <a:avLst/>
          </a:prstGeom>
        </p:spPr>
        <p:txBody>
          <a:bodyPr wrap="none">
            <a:spAutoFit/>
          </a:bodyPr>
          <a:lstStyle/>
          <a:p>
            <a:r>
              <a:rPr lang="en-US" dirty="0"/>
              <a:t>II/III</a:t>
            </a:r>
          </a:p>
        </p:txBody>
      </p:sp>
      <p:sp>
        <p:nvSpPr>
          <p:cNvPr id="40" name="Rectangle 39">
            <a:extLst>
              <a:ext uri="{FF2B5EF4-FFF2-40B4-BE49-F238E27FC236}">
                <a16:creationId xmlns:a16="http://schemas.microsoft.com/office/drawing/2014/main" id="{5141BECD-F449-36A6-A4EF-E3327C515689}"/>
              </a:ext>
            </a:extLst>
          </p:cNvPr>
          <p:cNvSpPr/>
          <p:nvPr/>
        </p:nvSpPr>
        <p:spPr>
          <a:xfrm>
            <a:off x="7635604" y="1737928"/>
            <a:ext cx="402674" cy="369332"/>
          </a:xfrm>
          <a:prstGeom prst="rect">
            <a:avLst/>
          </a:prstGeom>
        </p:spPr>
        <p:txBody>
          <a:bodyPr wrap="none">
            <a:spAutoFit/>
          </a:bodyPr>
          <a:lstStyle/>
          <a:p>
            <a:r>
              <a:rPr lang="en-US" dirty="0"/>
              <a:t>IV</a:t>
            </a:r>
          </a:p>
        </p:txBody>
      </p:sp>
      <p:sp>
        <p:nvSpPr>
          <p:cNvPr id="41" name="Rectangle 40">
            <a:extLst>
              <a:ext uri="{FF2B5EF4-FFF2-40B4-BE49-F238E27FC236}">
                <a16:creationId xmlns:a16="http://schemas.microsoft.com/office/drawing/2014/main" id="{D3A45C53-1084-9CDC-D85B-AEA27421B29C}"/>
              </a:ext>
            </a:extLst>
          </p:cNvPr>
          <p:cNvSpPr/>
          <p:nvPr/>
        </p:nvSpPr>
        <p:spPr>
          <a:xfrm>
            <a:off x="8149971" y="1737928"/>
            <a:ext cx="620683" cy="369332"/>
          </a:xfrm>
          <a:prstGeom prst="rect">
            <a:avLst/>
          </a:prstGeom>
        </p:spPr>
        <p:txBody>
          <a:bodyPr wrap="none">
            <a:spAutoFit/>
          </a:bodyPr>
          <a:lstStyle/>
          <a:p>
            <a:r>
              <a:rPr lang="en-US" dirty="0"/>
              <a:t>V/VI</a:t>
            </a:r>
          </a:p>
        </p:txBody>
      </p:sp>
      <p:sp>
        <p:nvSpPr>
          <p:cNvPr id="51" name="Rectangle 50">
            <a:extLst>
              <a:ext uri="{FF2B5EF4-FFF2-40B4-BE49-F238E27FC236}">
                <a16:creationId xmlns:a16="http://schemas.microsoft.com/office/drawing/2014/main" id="{7E0E9A3A-DF02-BF17-3561-AB178C9AF2D2}"/>
              </a:ext>
            </a:extLst>
          </p:cNvPr>
          <p:cNvSpPr/>
          <p:nvPr/>
        </p:nvSpPr>
        <p:spPr>
          <a:xfrm>
            <a:off x="8755778" y="1737928"/>
            <a:ext cx="595035" cy="369332"/>
          </a:xfrm>
          <a:prstGeom prst="rect">
            <a:avLst/>
          </a:prstGeom>
        </p:spPr>
        <p:txBody>
          <a:bodyPr wrap="none">
            <a:spAutoFit/>
          </a:bodyPr>
          <a:lstStyle/>
          <a:p>
            <a:r>
              <a:rPr lang="en-US" dirty="0"/>
              <a:t>WM</a:t>
            </a:r>
          </a:p>
        </p:txBody>
      </p:sp>
      <p:sp>
        <p:nvSpPr>
          <p:cNvPr id="52" name="Rectangle 51">
            <a:extLst>
              <a:ext uri="{FF2B5EF4-FFF2-40B4-BE49-F238E27FC236}">
                <a16:creationId xmlns:a16="http://schemas.microsoft.com/office/drawing/2014/main" id="{E1A66B11-FAF2-0190-38F3-E59305161003}"/>
              </a:ext>
            </a:extLst>
          </p:cNvPr>
          <p:cNvSpPr/>
          <p:nvPr/>
        </p:nvSpPr>
        <p:spPr>
          <a:xfrm>
            <a:off x="6100951" y="2551051"/>
            <a:ext cx="1274708" cy="369332"/>
          </a:xfrm>
          <a:prstGeom prst="rect">
            <a:avLst/>
          </a:prstGeom>
        </p:spPr>
        <p:txBody>
          <a:bodyPr wrap="none">
            <a:spAutoFit/>
          </a:bodyPr>
          <a:lstStyle/>
          <a:p>
            <a:r>
              <a:rPr lang="en-US" dirty="0"/>
              <a:t>V1 (target)</a:t>
            </a:r>
          </a:p>
        </p:txBody>
      </p:sp>
      <p:sp>
        <p:nvSpPr>
          <p:cNvPr id="53" name="Rectangle 52">
            <a:extLst>
              <a:ext uri="{FF2B5EF4-FFF2-40B4-BE49-F238E27FC236}">
                <a16:creationId xmlns:a16="http://schemas.microsoft.com/office/drawing/2014/main" id="{C42AF6D9-99EA-E766-6DC6-3E6668FA1D18}"/>
              </a:ext>
            </a:extLst>
          </p:cNvPr>
          <p:cNvSpPr/>
          <p:nvPr/>
        </p:nvSpPr>
        <p:spPr>
          <a:xfrm>
            <a:off x="6899468" y="1091447"/>
            <a:ext cx="1467068" cy="461665"/>
          </a:xfrm>
          <a:prstGeom prst="rect">
            <a:avLst/>
          </a:prstGeom>
        </p:spPr>
        <p:txBody>
          <a:bodyPr wrap="none">
            <a:spAutoFit/>
          </a:bodyPr>
          <a:lstStyle/>
          <a:p>
            <a:r>
              <a:rPr lang="en-US" sz="2400" b="1" dirty="0"/>
              <a:t>MT (seed)</a:t>
            </a:r>
          </a:p>
        </p:txBody>
      </p:sp>
      <p:sp>
        <p:nvSpPr>
          <p:cNvPr id="54" name="Rectangle 53">
            <a:extLst>
              <a:ext uri="{FF2B5EF4-FFF2-40B4-BE49-F238E27FC236}">
                <a16:creationId xmlns:a16="http://schemas.microsoft.com/office/drawing/2014/main" id="{9E31DBCD-6E65-5A70-B9FA-AD2691BDDC7B}"/>
              </a:ext>
            </a:extLst>
          </p:cNvPr>
          <p:cNvSpPr/>
          <p:nvPr/>
        </p:nvSpPr>
        <p:spPr>
          <a:xfrm>
            <a:off x="7101737" y="4133736"/>
            <a:ext cx="1377300" cy="369332"/>
          </a:xfrm>
          <a:prstGeom prst="rect">
            <a:avLst/>
          </a:prstGeom>
        </p:spPr>
        <p:txBody>
          <a:bodyPr wrap="none">
            <a:spAutoFit/>
          </a:bodyPr>
          <a:lstStyle/>
          <a:p>
            <a:r>
              <a:rPr lang="en-US" dirty="0"/>
              <a:t>LGN (seed)</a:t>
            </a:r>
          </a:p>
        </p:txBody>
      </p:sp>
      <p:cxnSp>
        <p:nvCxnSpPr>
          <p:cNvPr id="57" name="Elbow Connector 56">
            <a:extLst>
              <a:ext uri="{FF2B5EF4-FFF2-40B4-BE49-F238E27FC236}">
                <a16:creationId xmlns:a16="http://schemas.microsoft.com/office/drawing/2014/main" id="{A37525A5-01D3-A2A7-5700-CABFF0A80D52}"/>
              </a:ext>
            </a:extLst>
          </p:cNvPr>
          <p:cNvCxnSpPr>
            <a:cxnSpLocks/>
            <a:stCxn id="21" idx="0"/>
          </p:cNvCxnSpPr>
          <p:nvPr/>
        </p:nvCxnSpPr>
        <p:spPr>
          <a:xfrm rot="5400000" flipH="1" flipV="1">
            <a:off x="7638897" y="3658085"/>
            <a:ext cx="570881" cy="222678"/>
          </a:xfrm>
          <a:prstGeom prst="bentConnector3">
            <a:avLst/>
          </a:prstGeom>
          <a:ln>
            <a:solidFill>
              <a:srgbClr val="00B050"/>
            </a:solidFill>
            <a:tailEnd type="triangle"/>
          </a:ln>
        </p:spPr>
        <p:style>
          <a:lnRef idx="2">
            <a:schemeClr val="accent1"/>
          </a:lnRef>
          <a:fillRef idx="0">
            <a:schemeClr val="accent1"/>
          </a:fillRef>
          <a:effectRef idx="1">
            <a:schemeClr val="accent1"/>
          </a:effectRef>
          <a:fontRef idx="minor">
            <a:schemeClr val="tx1"/>
          </a:fontRef>
        </p:style>
      </p:cxnSp>
      <p:grpSp>
        <p:nvGrpSpPr>
          <p:cNvPr id="68" name="Group 67">
            <a:extLst>
              <a:ext uri="{FF2B5EF4-FFF2-40B4-BE49-F238E27FC236}">
                <a16:creationId xmlns:a16="http://schemas.microsoft.com/office/drawing/2014/main" id="{88B6C8AD-DDE6-54DE-060D-0472E0D6AAD1}"/>
              </a:ext>
            </a:extLst>
          </p:cNvPr>
          <p:cNvGrpSpPr/>
          <p:nvPr/>
        </p:nvGrpSpPr>
        <p:grpSpPr>
          <a:xfrm>
            <a:off x="7375659" y="2173573"/>
            <a:ext cx="1089702" cy="765030"/>
            <a:chOff x="10107471" y="3559372"/>
            <a:chExt cx="1342297" cy="1395546"/>
          </a:xfrm>
        </p:grpSpPr>
        <p:cxnSp>
          <p:nvCxnSpPr>
            <p:cNvPr id="58" name="Elbow Connector 57">
              <a:extLst>
                <a:ext uri="{FF2B5EF4-FFF2-40B4-BE49-F238E27FC236}">
                  <a16:creationId xmlns:a16="http://schemas.microsoft.com/office/drawing/2014/main" id="{70BE1617-025A-EDE6-3619-A404955B7587}"/>
                </a:ext>
              </a:extLst>
            </p:cNvPr>
            <p:cNvCxnSpPr>
              <a:cxnSpLocks/>
            </p:cNvCxnSpPr>
            <p:nvPr/>
          </p:nvCxnSpPr>
          <p:spPr>
            <a:xfrm rot="5400000">
              <a:off x="10079971" y="3592770"/>
              <a:ext cx="1389647" cy="1334646"/>
            </a:xfrm>
            <a:prstGeom prst="bentConnector3">
              <a:avLst>
                <a:gd name="adj1" fmla="val 50000"/>
              </a:avLst>
            </a:prstGeom>
            <a:ln>
              <a:solidFill>
                <a:srgbClr val="FFC000"/>
              </a:solidFill>
              <a:tailEnd type="triangle"/>
            </a:ln>
          </p:spPr>
          <p:style>
            <a:lnRef idx="2">
              <a:schemeClr val="accent1"/>
            </a:lnRef>
            <a:fillRef idx="0">
              <a:schemeClr val="accent1"/>
            </a:fillRef>
            <a:effectRef idx="1">
              <a:schemeClr val="accent1"/>
            </a:effectRef>
            <a:fontRef idx="minor">
              <a:schemeClr val="tx1"/>
            </a:fontRef>
          </p:style>
        </p:cxnSp>
        <p:cxnSp>
          <p:nvCxnSpPr>
            <p:cNvPr id="67" name="Elbow Connector 66">
              <a:extLst>
                <a:ext uri="{FF2B5EF4-FFF2-40B4-BE49-F238E27FC236}">
                  <a16:creationId xmlns:a16="http://schemas.microsoft.com/office/drawing/2014/main" id="{FDBB5E2C-15D7-2248-47B7-3C82EA42076C}"/>
                </a:ext>
              </a:extLst>
            </p:cNvPr>
            <p:cNvCxnSpPr>
              <a:cxnSpLocks/>
            </p:cNvCxnSpPr>
            <p:nvPr/>
          </p:nvCxnSpPr>
          <p:spPr>
            <a:xfrm rot="5400000">
              <a:off x="10767756" y="4149173"/>
              <a:ext cx="1271813" cy="92211"/>
            </a:xfrm>
            <a:prstGeom prst="bentConnector3">
              <a:avLst>
                <a:gd name="adj1" fmla="val 54684"/>
              </a:avLst>
            </a:prstGeom>
            <a:ln>
              <a:solidFill>
                <a:srgbClr val="FFC000"/>
              </a:solidFill>
              <a:tailEnd type="triangle"/>
            </a:ln>
          </p:spPr>
          <p:style>
            <a:lnRef idx="2">
              <a:schemeClr val="accent1"/>
            </a:lnRef>
            <a:fillRef idx="0">
              <a:schemeClr val="accent1"/>
            </a:fillRef>
            <a:effectRef idx="1">
              <a:schemeClr val="accent1"/>
            </a:effectRef>
            <a:fontRef idx="minor">
              <a:schemeClr val="tx1"/>
            </a:fontRef>
          </p:style>
        </p:cxnSp>
      </p:grpSp>
      <p:sp>
        <p:nvSpPr>
          <p:cNvPr id="48" name="Rectangle 47">
            <a:extLst>
              <a:ext uri="{FF2B5EF4-FFF2-40B4-BE49-F238E27FC236}">
                <a16:creationId xmlns:a16="http://schemas.microsoft.com/office/drawing/2014/main" id="{51CC4065-4050-1EFD-6191-A021A4C73F8C}"/>
              </a:ext>
            </a:extLst>
          </p:cNvPr>
          <p:cNvSpPr/>
          <p:nvPr/>
        </p:nvSpPr>
        <p:spPr>
          <a:xfrm>
            <a:off x="0" y="6427113"/>
            <a:ext cx="1727201" cy="430887"/>
          </a:xfrm>
          <a:prstGeom prst="rect">
            <a:avLst/>
          </a:prstGeom>
        </p:spPr>
        <p:txBody>
          <a:bodyPr wrap="square">
            <a:spAutoFit/>
          </a:bodyPr>
          <a:lstStyle/>
          <a:p>
            <a:r>
              <a:rPr lang="en-US" sz="1100" b="1" dirty="0">
                <a:solidFill>
                  <a:srgbClr val="000000"/>
                </a:solidFill>
                <a:latin typeface="Calibri" panose="020F0502020204030204" pitchFamily="34" charset="0"/>
              </a:rPr>
              <a:t>3D-EPI</a:t>
            </a:r>
          </a:p>
          <a:p>
            <a:r>
              <a:rPr lang="en-US" sz="1100" b="1" dirty="0">
                <a:solidFill>
                  <a:srgbClr val="000000"/>
                </a:solidFill>
                <a:latin typeface="Calibri" panose="020F0502020204030204" pitchFamily="34" charset="0"/>
              </a:rPr>
              <a:t>TR = 2.5 s</a:t>
            </a:r>
          </a:p>
        </p:txBody>
      </p:sp>
      <p:sp>
        <p:nvSpPr>
          <p:cNvPr id="50" name="Rectangle 49">
            <a:extLst>
              <a:ext uri="{FF2B5EF4-FFF2-40B4-BE49-F238E27FC236}">
                <a16:creationId xmlns:a16="http://schemas.microsoft.com/office/drawing/2014/main" id="{4B91B31F-0F78-5EF5-EF50-713E4D52E048}"/>
              </a:ext>
            </a:extLst>
          </p:cNvPr>
          <p:cNvSpPr/>
          <p:nvPr/>
        </p:nvSpPr>
        <p:spPr>
          <a:xfrm>
            <a:off x="0" y="5996226"/>
            <a:ext cx="1845734" cy="430887"/>
          </a:xfrm>
          <a:prstGeom prst="rect">
            <a:avLst/>
          </a:prstGeom>
        </p:spPr>
        <p:txBody>
          <a:bodyPr wrap="square">
            <a:spAutoFit/>
          </a:bodyPr>
          <a:lstStyle/>
          <a:p>
            <a:r>
              <a:rPr lang="en-US" sz="1100" b="1" dirty="0">
                <a:solidFill>
                  <a:srgbClr val="000000"/>
                </a:solidFill>
                <a:latin typeface="Calibri" panose="020F0502020204030204" pitchFamily="34" charset="0"/>
              </a:rPr>
              <a:t>Res. 0.8 x 0.8 x 0.8 mm</a:t>
            </a:r>
            <a:r>
              <a:rPr lang="en-US" sz="1100" b="1" baseline="30000" dirty="0">
                <a:solidFill>
                  <a:srgbClr val="000000"/>
                </a:solidFill>
                <a:latin typeface="Calibri" panose="020F0502020204030204" pitchFamily="34" charset="0"/>
              </a:rPr>
              <a:t>3</a:t>
            </a:r>
          </a:p>
          <a:p>
            <a:r>
              <a:rPr lang="en-US" sz="1100" b="1" dirty="0">
                <a:solidFill>
                  <a:srgbClr val="000000"/>
                </a:solidFill>
                <a:latin typeface="Calibri" panose="020F0502020204030204" pitchFamily="34" charset="0"/>
              </a:rPr>
              <a:t>FLASH GRAPPA 3</a:t>
            </a:r>
            <a:endParaRPr lang="en-US" sz="1100" b="1" dirty="0"/>
          </a:p>
        </p:txBody>
      </p:sp>
      <p:pic>
        <p:nvPicPr>
          <p:cNvPr id="5" name="Picture 4">
            <a:extLst>
              <a:ext uri="{FF2B5EF4-FFF2-40B4-BE49-F238E27FC236}">
                <a16:creationId xmlns:a16="http://schemas.microsoft.com/office/drawing/2014/main" id="{944D1558-F38C-52E9-E1F4-97A23E529C73}"/>
              </a:ext>
            </a:extLst>
          </p:cNvPr>
          <p:cNvPicPr>
            <a:picLocks noChangeAspect="1"/>
          </p:cNvPicPr>
          <p:nvPr/>
        </p:nvPicPr>
        <p:blipFill>
          <a:blip r:embed="rId3"/>
          <a:stretch>
            <a:fillRect/>
          </a:stretch>
        </p:blipFill>
        <p:spPr>
          <a:xfrm>
            <a:off x="9779153" y="2383325"/>
            <a:ext cx="2045922" cy="2715772"/>
          </a:xfrm>
          <a:prstGeom prst="rect">
            <a:avLst/>
          </a:prstGeom>
        </p:spPr>
      </p:pic>
      <p:sp>
        <p:nvSpPr>
          <p:cNvPr id="3" name="Frame 2">
            <a:extLst>
              <a:ext uri="{FF2B5EF4-FFF2-40B4-BE49-F238E27FC236}">
                <a16:creationId xmlns:a16="http://schemas.microsoft.com/office/drawing/2014/main" id="{02FBF4D0-8B5D-A810-3C23-A9229901F75A}"/>
              </a:ext>
            </a:extLst>
          </p:cNvPr>
          <p:cNvSpPr/>
          <p:nvPr/>
        </p:nvSpPr>
        <p:spPr>
          <a:xfrm>
            <a:off x="1664793" y="857135"/>
            <a:ext cx="4378962" cy="4508079"/>
          </a:xfrm>
          <a:prstGeom prst="frame">
            <a:avLst>
              <a:gd name="adj1" fmla="val 1987"/>
            </a:avLst>
          </a:prstGeom>
          <a:ln>
            <a:solidFill>
              <a:srgbClr val="0432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D21263D3-78C5-6DE4-E401-C60BCD36D4DB}"/>
              </a:ext>
            </a:extLst>
          </p:cNvPr>
          <p:cNvSpPr txBox="1"/>
          <p:nvPr/>
        </p:nvSpPr>
        <p:spPr>
          <a:xfrm>
            <a:off x="93838" y="3945825"/>
            <a:ext cx="1581267" cy="923330"/>
          </a:xfrm>
          <a:prstGeom prst="rect">
            <a:avLst/>
          </a:prstGeom>
          <a:noFill/>
        </p:spPr>
        <p:txBody>
          <a:bodyPr wrap="none" rtlCol="0">
            <a:spAutoFit/>
          </a:bodyPr>
          <a:lstStyle/>
          <a:p>
            <a:r>
              <a:rPr lang="en-US" b="1" dirty="0"/>
              <a:t>Receives</a:t>
            </a:r>
          </a:p>
          <a:p>
            <a:r>
              <a:rPr lang="en-US" b="1" dirty="0"/>
              <a:t>Feedback</a:t>
            </a:r>
          </a:p>
          <a:p>
            <a:r>
              <a:rPr lang="en-US" b="1" dirty="0"/>
              <a:t>Input from MT</a:t>
            </a:r>
          </a:p>
        </p:txBody>
      </p:sp>
      <p:sp>
        <p:nvSpPr>
          <p:cNvPr id="44" name="TextBox 43">
            <a:extLst>
              <a:ext uri="{FF2B5EF4-FFF2-40B4-BE49-F238E27FC236}">
                <a16:creationId xmlns:a16="http://schemas.microsoft.com/office/drawing/2014/main" id="{E0DC4640-394C-5AD1-29DA-D90BE9E4DB2E}"/>
              </a:ext>
            </a:extLst>
          </p:cNvPr>
          <p:cNvSpPr txBox="1"/>
          <p:nvPr/>
        </p:nvSpPr>
        <p:spPr>
          <a:xfrm>
            <a:off x="-21722" y="1942679"/>
            <a:ext cx="1658531" cy="923330"/>
          </a:xfrm>
          <a:prstGeom prst="rect">
            <a:avLst/>
          </a:prstGeom>
          <a:noFill/>
        </p:spPr>
        <p:txBody>
          <a:bodyPr wrap="none" rtlCol="0">
            <a:spAutoFit/>
          </a:bodyPr>
          <a:lstStyle/>
          <a:p>
            <a:r>
              <a:rPr lang="en-US" b="1" dirty="0"/>
              <a:t>Receives</a:t>
            </a:r>
          </a:p>
          <a:p>
            <a:r>
              <a:rPr lang="en-US" b="1" dirty="0"/>
              <a:t>Feed-forward</a:t>
            </a:r>
          </a:p>
          <a:p>
            <a:r>
              <a:rPr lang="en-US" b="1" dirty="0"/>
              <a:t>Input from LGN</a:t>
            </a:r>
          </a:p>
        </p:txBody>
      </p:sp>
      <p:grpSp>
        <p:nvGrpSpPr>
          <p:cNvPr id="9" name="Group 8">
            <a:extLst>
              <a:ext uri="{FF2B5EF4-FFF2-40B4-BE49-F238E27FC236}">
                <a16:creationId xmlns:a16="http://schemas.microsoft.com/office/drawing/2014/main" id="{0F4B50CD-DB5B-9A1B-29CB-DDB70EA23507}"/>
              </a:ext>
            </a:extLst>
          </p:cNvPr>
          <p:cNvGrpSpPr/>
          <p:nvPr/>
        </p:nvGrpSpPr>
        <p:grpSpPr>
          <a:xfrm>
            <a:off x="2030749" y="431518"/>
            <a:ext cx="3594915" cy="5430976"/>
            <a:chOff x="1818099" y="431518"/>
            <a:chExt cx="3594915" cy="5430976"/>
          </a:xfrm>
        </p:grpSpPr>
        <p:grpSp>
          <p:nvGrpSpPr>
            <p:cNvPr id="6" name="Group 5">
              <a:extLst>
                <a:ext uri="{FF2B5EF4-FFF2-40B4-BE49-F238E27FC236}">
                  <a16:creationId xmlns:a16="http://schemas.microsoft.com/office/drawing/2014/main" id="{4DD92765-517D-6015-AFEE-7E67C8D5209E}"/>
                </a:ext>
              </a:extLst>
            </p:cNvPr>
            <p:cNvGrpSpPr/>
            <p:nvPr/>
          </p:nvGrpSpPr>
          <p:grpSpPr>
            <a:xfrm>
              <a:off x="1818099" y="1137324"/>
              <a:ext cx="3594915" cy="3961773"/>
              <a:chOff x="2188284" y="2152235"/>
              <a:chExt cx="2272272" cy="2504155"/>
            </a:xfrm>
          </p:grpSpPr>
          <p:pic>
            <p:nvPicPr>
              <p:cNvPr id="16" name="Picture 15">
                <a:extLst>
                  <a:ext uri="{FF2B5EF4-FFF2-40B4-BE49-F238E27FC236}">
                    <a16:creationId xmlns:a16="http://schemas.microsoft.com/office/drawing/2014/main" id="{AEAA2129-D1C3-82C7-2B3D-6FACCE404189}"/>
                  </a:ext>
                </a:extLst>
              </p:cNvPr>
              <p:cNvPicPr>
                <a:picLocks noChangeAspect="1"/>
              </p:cNvPicPr>
              <p:nvPr/>
            </p:nvPicPr>
            <p:blipFill rotWithShape="1">
              <a:blip r:embed="rId4"/>
              <a:srcRect l="49031" t="23217" b="29272"/>
              <a:stretch/>
            </p:blipFill>
            <p:spPr>
              <a:xfrm>
                <a:off x="2188284" y="2152235"/>
                <a:ext cx="2272272" cy="2504155"/>
              </a:xfrm>
              <a:prstGeom prst="rect">
                <a:avLst/>
              </a:prstGeom>
            </p:spPr>
          </p:pic>
          <p:sp>
            <p:nvSpPr>
              <p:cNvPr id="43" name="Rectangle 42">
                <a:extLst>
                  <a:ext uri="{FF2B5EF4-FFF2-40B4-BE49-F238E27FC236}">
                    <a16:creationId xmlns:a16="http://schemas.microsoft.com/office/drawing/2014/main" id="{E103D0CA-4F61-212B-0792-31F49F28E27E}"/>
                  </a:ext>
                </a:extLst>
              </p:cNvPr>
              <p:cNvSpPr/>
              <p:nvPr/>
            </p:nvSpPr>
            <p:spPr>
              <a:xfrm>
                <a:off x="3093597" y="3093410"/>
                <a:ext cx="1037421" cy="233447"/>
              </a:xfrm>
              <a:prstGeom prst="rect">
                <a:avLst/>
              </a:prstGeom>
            </p:spPr>
            <p:txBody>
              <a:bodyPr wrap="none">
                <a:spAutoFit/>
              </a:bodyPr>
              <a:lstStyle/>
              <a:p>
                <a:r>
                  <a:rPr lang="en-US" dirty="0"/>
                  <a:t>Using LGN seed</a:t>
                </a:r>
              </a:p>
            </p:txBody>
          </p:sp>
          <p:sp>
            <p:nvSpPr>
              <p:cNvPr id="45" name="Rectangle 44">
                <a:extLst>
                  <a:ext uri="{FF2B5EF4-FFF2-40B4-BE49-F238E27FC236}">
                    <a16:creationId xmlns:a16="http://schemas.microsoft.com/office/drawing/2014/main" id="{5A77921A-D1C1-E783-06E5-4DF3015ECD57}"/>
                  </a:ext>
                </a:extLst>
              </p:cNvPr>
              <p:cNvSpPr/>
              <p:nvPr/>
            </p:nvSpPr>
            <p:spPr>
              <a:xfrm>
                <a:off x="3010650" y="4367417"/>
                <a:ext cx="988097" cy="233447"/>
              </a:xfrm>
              <a:prstGeom prst="rect">
                <a:avLst/>
              </a:prstGeom>
            </p:spPr>
            <p:txBody>
              <a:bodyPr wrap="none">
                <a:spAutoFit/>
              </a:bodyPr>
              <a:lstStyle/>
              <a:p>
                <a:r>
                  <a:rPr lang="en-US" dirty="0"/>
                  <a:t>Using MT seed</a:t>
                </a:r>
              </a:p>
            </p:txBody>
          </p:sp>
        </p:grpSp>
        <p:sp>
          <p:nvSpPr>
            <p:cNvPr id="4" name="TextBox 3">
              <a:extLst>
                <a:ext uri="{FF2B5EF4-FFF2-40B4-BE49-F238E27FC236}">
                  <a16:creationId xmlns:a16="http://schemas.microsoft.com/office/drawing/2014/main" id="{941BC56D-26A7-E1E1-BED0-43CA36DAB454}"/>
                </a:ext>
              </a:extLst>
            </p:cNvPr>
            <p:cNvSpPr txBox="1"/>
            <p:nvPr/>
          </p:nvSpPr>
          <p:spPr>
            <a:xfrm>
              <a:off x="2809767" y="431518"/>
              <a:ext cx="2182008" cy="461665"/>
            </a:xfrm>
            <a:prstGeom prst="rect">
              <a:avLst/>
            </a:prstGeom>
            <a:noFill/>
          </p:spPr>
          <p:txBody>
            <a:bodyPr wrap="none" rtlCol="0">
              <a:spAutoFit/>
            </a:bodyPr>
            <a:lstStyle/>
            <a:p>
              <a:r>
                <a:rPr lang="en-US" sz="2400" b="1" dirty="0">
                  <a:solidFill>
                    <a:srgbClr val="0432FF"/>
                  </a:solidFill>
                </a:rPr>
                <a:t>V1 Layer Profile</a:t>
              </a:r>
            </a:p>
          </p:txBody>
        </p:sp>
        <p:sp>
          <p:nvSpPr>
            <p:cNvPr id="8" name="TextBox 7">
              <a:extLst>
                <a:ext uri="{FF2B5EF4-FFF2-40B4-BE49-F238E27FC236}">
                  <a16:creationId xmlns:a16="http://schemas.microsoft.com/office/drawing/2014/main" id="{43054B29-F2FE-2AED-5127-4A5E5CA9F631}"/>
                </a:ext>
              </a:extLst>
            </p:cNvPr>
            <p:cNvSpPr txBox="1"/>
            <p:nvPr/>
          </p:nvSpPr>
          <p:spPr>
            <a:xfrm>
              <a:off x="2061882" y="5493162"/>
              <a:ext cx="519694" cy="369332"/>
            </a:xfrm>
            <a:prstGeom prst="rect">
              <a:avLst/>
            </a:prstGeom>
            <a:noFill/>
          </p:spPr>
          <p:txBody>
            <a:bodyPr wrap="none" rtlCol="0">
              <a:spAutoFit/>
            </a:bodyPr>
            <a:lstStyle/>
            <a:p>
              <a:r>
                <a:rPr lang="en-US" dirty="0"/>
                <a:t>CSF</a:t>
              </a:r>
            </a:p>
          </p:txBody>
        </p:sp>
        <p:sp>
          <p:nvSpPr>
            <p:cNvPr id="46" name="TextBox 45">
              <a:extLst>
                <a:ext uri="{FF2B5EF4-FFF2-40B4-BE49-F238E27FC236}">
                  <a16:creationId xmlns:a16="http://schemas.microsoft.com/office/drawing/2014/main" id="{E46030BF-FBD5-B709-FEBA-513353B9B59A}"/>
                </a:ext>
              </a:extLst>
            </p:cNvPr>
            <p:cNvSpPr txBox="1"/>
            <p:nvPr/>
          </p:nvSpPr>
          <p:spPr>
            <a:xfrm flipH="1">
              <a:off x="4661222" y="5493162"/>
              <a:ext cx="661105" cy="369332"/>
            </a:xfrm>
            <a:prstGeom prst="rect">
              <a:avLst/>
            </a:prstGeom>
            <a:noFill/>
          </p:spPr>
          <p:txBody>
            <a:bodyPr wrap="square" rtlCol="0">
              <a:spAutoFit/>
            </a:bodyPr>
            <a:lstStyle/>
            <a:p>
              <a:r>
                <a:rPr lang="en-US" dirty="0"/>
                <a:t>WM</a:t>
              </a:r>
            </a:p>
          </p:txBody>
        </p:sp>
      </p:grpSp>
      <p:sp>
        <p:nvSpPr>
          <p:cNvPr id="47" name="Rectangle 46">
            <a:extLst>
              <a:ext uri="{FF2B5EF4-FFF2-40B4-BE49-F238E27FC236}">
                <a16:creationId xmlns:a16="http://schemas.microsoft.com/office/drawing/2014/main" id="{79677DC4-DE7B-4365-3991-EAB8E0EAFD56}"/>
              </a:ext>
            </a:extLst>
          </p:cNvPr>
          <p:cNvSpPr/>
          <p:nvPr/>
        </p:nvSpPr>
        <p:spPr>
          <a:xfrm>
            <a:off x="2198576" y="6145176"/>
            <a:ext cx="8164098" cy="646331"/>
          </a:xfrm>
          <a:prstGeom prst="rect">
            <a:avLst/>
          </a:prstGeom>
        </p:spPr>
        <p:txBody>
          <a:bodyPr wrap="square">
            <a:spAutoFit/>
          </a:bodyPr>
          <a:lstStyle/>
          <a:p>
            <a:pPr marL="406400" indent="-406400"/>
            <a:r>
              <a:rPr lang="en-US" dirty="0"/>
              <a:t>Huber L, et al.: </a:t>
            </a:r>
            <a:r>
              <a:rPr lang="en-US" b="1" dirty="0"/>
              <a:t>Layer-dependent functional connectivity methods</a:t>
            </a:r>
            <a:r>
              <a:rPr lang="en-US" dirty="0"/>
              <a:t>. </a:t>
            </a:r>
            <a:r>
              <a:rPr lang="en-US" i="1" dirty="0"/>
              <a:t>Prog </a:t>
            </a:r>
            <a:r>
              <a:rPr lang="en-US" i="1" dirty="0" err="1"/>
              <a:t>Neurobiol</a:t>
            </a:r>
            <a:r>
              <a:rPr lang="en-US" dirty="0"/>
              <a:t> 2020, doi:10.1016/j.pneurobio.2020.101835.</a:t>
            </a:r>
            <a:endParaRPr lang="en-US" dirty="0">
              <a:effectLst/>
            </a:endParaRPr>
          </a:p>
        </p:txBody>
      </p:sp>
    </p:spTree>
    <p:extLst>
      <p:ext uri="{BB962C8B-B14F-4D97-AF65-F5344CB8AC3E}">
        <p14:creationId xmlns:p14="http://schemas.microsoft.com/office/powerpoint/2010/main" val="30643871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D9182-F707-5908-B873-A5455D44D5B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6AD7DDE-F4F4-ECB2-4979-535ACFF34342}"/>
              </a:ext>
            </a:extLst>
          </p:cNvPr>
          <p:cNvPicPr>
            <a:picLocks noChangeAspect="1"/>
          </p:cNvPicPr>
          <p:nvPr/>
        </p:nvPicPr>
        <p:blipFill>
          <a:blip r:embed="rId2"/>
          <a:stretch>
            <a:fillRect/>
          </a:stretch>
        </p:blipFill>
        <p:spPr>
          <a:xfrm>
            <a:off x="3170712" y="1137955"/>
            <a:ext cx="5854736" cy="4950946"/>
          </a:xfrm>
          <a:prstGeom prst="rect">
            <a:avLst/>
          </a:prstGeom>
        </p:spPr>
      </p:pic>
      <p:sp>
        <p:nvSpPr>
          <p:cNvPr id="6" name="Rectangle 5">
            <a:extLst>
              <a:ext uri="{FF2B5EF4-FFF2-40B4-BE49-F238E27FC236}">
                <a16:creationId xmlns:a16="http://schemas.microsoft.com/office/drawing/2014/main" id="{730B1DFE-CADE-1F5A-4C38-B339B2B0CC61}"/>
              </a:ext>
            </a:extLst>
          </p:cNvPr>
          <p:cNvSpPr/>
          <p:nvPr/>
        </p:nvSpPr>
        <p:spPr>
          <a:xfrm>
            <a:off x="2013951" y="6088901"/>
            <a:ext cx="8164098" cy="646331"/>
          </a:xfrm>
          <a:prstGeom prst="rect">
            <a:avLst/>
          </a:prstGeom>
        </p:spPr>
        <p:txBody>
          <a:bodyPr wrap="square">
            <a:spAutoFit/>
          </a:bodyPr>
          <a:lstStyle/>
          <a:p>
            <a:pPr marL="406400" indent="-406400"/>
            <a:r>
              <a:rPr lang="en-US" dirty="0"/>
              <a:t>Huber L, et al.: </a:t>
            </a:r>
            <a:r>
              <a:rPr lang="en-US" b="1" dirty="0"/>
              <a:t>Layer-dependent functional connectivity methods</a:t>
            </a:r>
            <a:r>
              <a:rPr lang="en-US" dirty="0"/>
              <a:t>. </a:t>
            </a:r>
            <a:r>
              <a:rPr lang="en-US" i="1" dirty="0"/>
              <a:t>Prog </a:t>
            </a:r>
            <a:r>
              <a:rPr lang="en-US" i="1" dirty="0" err="1"/>
              <a:t>Neurobiol</a:t>
            </a:r>
            <a:r>
              <a:rPr lang="en-US" dirty="0"/>
              <a:t> 2020, doi:10.1016/j.pneurobio.2020.101835.</a:t>
            </a:r>
            <a:endParaRPr lang="en-US" dirty="0">
              <a:effectLst/>
            </a:endParaRPr>
          </a:p>
        </p:txBody>
      </p:sp>
      <p:sp>
        <p:nvSpPr>
          <p:cNvPr id="2" name="Title 1">
            <a:extLst>
              <a:ext uri="{FF2B5EF4-FFF2-40B4-BE49-F238E27FC236}">
                <a16:creationId xmlns:a16="http://schemas.microsoft.com/office/drawing/2014/main" id="{E6772CAE-E5AE-D84A-A574-F1DB8D659F13}"/>
              </a:ext>
            </a:extLst>
          </p:cNvPr>
          <p:cNvSpPr>
            <a:spLocks noGrp="1"/>
          </p:cNvSpPr>
          <p:nvPr>
            <p:ph type="title"/>
          </p:nvPr>
        </p:nvSpPr>
        <p:spPr>
          <a:xfrm>
            <a:off x="1638796" y="205874"/>
            <a:ext cx="9215252" cy="571500"/>
          </a:xfrm>
        </p:spPr>
        <p:txBody>
          <a:bodyPr>
            <a:normAutofit fontScale="90000"/>
          </a:bodyPr>
          <a:lstStyle/>
          <a:p>
            <a:r>
              <a:rPr lang="en-US" b="1" dirty="0">
                <a:solidFill>
                  <a:srgbClr val="00B0F0"/>
                </a:solidFill>
                <a:latin typeface="+mn-lt"/>
              </a:rPr>
              <a:t>Visual Hierarchy from Resting State Signal</a:t>
            </a:r>
          </a:p>
        </p:txBody>
      </p:sp>
    </p:spTree>
    <p:extLst>
      <p:ext uri="{BB962C8B-B14F-4D97-AF65-F5344CB8AC3E}">
        <p14:creationId xmlns:p14="http://schemas.microsoft.com/office/powerpoint/2010/main" val="6512144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6D503-1DD6-3D97-1BEC-4A60E2BFCDD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2AE0E89-3CF4-4B0B-C44E-4EC1D77C9B71}"/>
              </a:ext>
            </a:extLst>
          </p:cNvPr>
          <p:cNvPicPr>
            <a:picLocks noChangeAspect="1"/>
          </p:cNvPicPr>
          <p:nvPr/>
        </p:nvPicPr>
        <p:blipFill>
          <a:blip r:embed="rId2"/>
          <a:stretch>
            <a:fillRect/>
          </a:stretch>
        </p:blipFill>
        <p:spPr>
          <a:xfrm>
            <a:off x="3166097" y="490448"/>
            <a:ext cx="8819874" cy="5146563"/>
          </a:xfrm>
          <a:prstGeom prst="rect">
            <a:avLst/>
          </a:prstGeom>
        </p:spPr>
      </p:pic>
      <p:sp>
        <p:nvSpPr>
          <p:cNvPr id="5" name="Rectangle 4">
            <a:extLst>
              <a:ext uri="{FF2B5EF4-FFF2-40B4-BE49-F238E27FC236}">
                <a16:creationId xmlns:a16="http://schemas.microsoft.com/office/drawing/2014/main" id="{3C314837-5DF9-FA78-C851-32D9175662BF}"/>
              </a:ext>
            </a:extLst>
          </p:cNvPr>
          <p:cNvSpPr/>
          <p:nvPr/>
        </p:nvSpPr>
        <p:spPr>
          <a:xfrm>
            <a:off x="859735" y="5994641"/>
            <a:ext cx="10472530" cy="523220"/>
          </a:xfrm>
          <a:prstGeom prst="rect">
            <a:avLst/>
          </a:prstGeom>
        </p:spPr>
        <p:txBody>
          <a:bodyPr wrap="square">
            <a:spAutoFit/>
          </a:bodyPr>
          <a:lstStyle/>
          <a:p>
            <a:pPr marL="406400" indent="-406400"/>
            <a:r>
              <a:rPr lang="en-US" sz="1400" dirty="0"/>
              <a:t> 	</a:t>
            </a:r>
            <a:r>
              <a:rPr lang="en-US" sz="1400" dirty="0">
                <a:effectLst/>
              </a:rPr>
              <a:t>Yu Y, Huber L, Yang J, </a:t>
            </a:r>
            <a:r>
              <a:rPr lang="en-US" sz="1400" dirty="0" err="1">
                <a:effectLst/>
              </a:rPr>
              <a:t>Jangraw</a:t>
            </a:r>
            <a:r>
              <a:rPr lang="en-US" sz="1400" dirty="0">
                <a:effectLst/>
              </a:rPr>
              <a:t> DC, </a:t>
            </a:r>
            <a:r>
              <a:rPr lang="en-US" sz="1400" dirty="0" err="1">
                <a:effectLst/>
              </a:rPr>
              <a:t>Handwerker</a:t>
            </a:r>
            <a:r>
              <a:rPr lang="en-US" sz="1400" dirty="0">
                <a:effectLst/>
              </a:rPr>
              <a:t> DA, </a:t>
            </a:r>
            <a:r>
              <a:rPr lang="en-US" sz="1400" dirty="0" err="1">
                <a:effectLst/>
              </a:rPr>
              <a:t>Molfese</a:t>
            </a:r>
            <a:r>
              <a:rPr lang="en-US" sz="1400" dirty="0">
                <a:effectLst/>
              </a:rPr>
              <a:t> PJ, Chen G, </a:t>
            </a:r>
            <a:r>
              <a:rPr lang="en-US" sz="1400" dirty="0" err="1">
                <a:effectLst/>
              </a:rPr>
              <a:t>Ejima</a:t>
            </a:r>
            <a:r>
              <a:rPr lang="en-US" sz="1400" dirty="0">
                <a:effectLst/>
              </a:rPr>
              <a:t> Y, Wu J, </a:t>
            </a:r>
            <a:r>
              <a:rPr lang="en-US" sz="1400" dirty="0" err="1">
                <a:effectLst/>
              </a:rPr>
              <a:t>Bandettini</a:t>
            </a:r>
            <a:r>
              <a:rPr lang="en-US" sz="1400" dirty="0">
                <a:effectLst/>
              </a:rPr>
              <a:t> PA: </a:t>
            </a:r>
            <a:r>
              <a:rPr lang="en-US" sz="1400" b="1" dirty="0">
                <a:effectLst/>
              </a:rPr>
              <a:t>Layer-specific activation of sensory input and predictive feedback in the human primary somatosensory cortex</a:t>
            </a:r>
            <a:r>
              <a:rPr lang="en-US" sz="1400" dirty="0">
                <a:effectLst/>
              </a:rPr>
              <a:t>. </a:t>
            </a:r>
            <a:r>
              <a:rPr lang="en-US" sz="1400" i="1" dirty="0">
                <a:effectLst/>
              </a:rPr>
              <a:t>Sci Adv</a:t>
            </a:r>
            <a:r>
              <a:rPr lang="en-US" sz="1400" dirty="0">
                <a:effectLst/>
              </a:rPr>
              <a:t> 2019, </a:t>
            </a:r>
            <a:r>
              <a:rPr lang="en-US" sz="1400" b="1" dirty="0">
                <a:effectLst/>
              </a:rPr>
              <a:t>5</a:t>
            </a:r>
            <a:r>
              <a:rPr lang="en-US" sz="1400" dirty="0">
                <a:effectLst/>
              </a:rPr>
              <a:t>:eaav9053.</a:t>
            </a:r>
          </a:p>
        </p:txBody>
      </p:sp>
      <p:grpSp>
        <p:nvGrpSpPr>
          <p:cNvPr id="7" name="Group 6">
            <a:extLst>
              <a:ext uri="{FF2B5EF4-FFF2-40B4-BE49-F238E27FC236}">
                <a16:creationId xmlns:a16="http://schemas.microsoft.com/office/drawing/2014/main" id="{1386B1DE-BA0E-A624-B967-20D381758D69}"/>
              </a:ext>
            </a:extLst>
          </p:cNvPr>
          <p:cNvGrpSpPr/>
          <p:nvPr/>
        </p:nvGrpSpPr>
        <p:grpSpPr>
          <a:xfrm>
            <a:off x="0" y="1888808"/>
            <a:ext cx="2943478" cy="3836344"/>
            <a:chOff x="36881" y="1157288"/>
            <a:chExt cx="2943478" cy="3836344"/>
          </a:xfrm>
        </p:grpSpPr>
        <p:pic>
          <p:nvPicPr>
            <p:cNvPr id="6" name="Picture 5">
              <a:extLst>
                <a:ext uri="{FF2B5EF4-FFF2-40B4-BE49-F238E27FC236}">
                  <a16:creationId xmlns:a16="http://schemas.microsoft.com/office/drawing/2014/main" id="{909B53EF-0099-2F29-2FE7-6D2169047974}"/>
                </a:ext>
              </a:extLst>
            </p:cNvPr>
            <p:cNvPicPr>
              <a:picLocks noChangeAspect="1"/>
            </p:cNvPicPr>
            <p:nvPr/>
          </p:nvPicPr>
          <p:blipFill rotWithShape="1">
            <a:blip r:embed="rId3"/>
            <a:srcRect t="7790" r="3035"/>
            <a:stretch/>
          </p:blipFill>
          <p:spPr>
            <a:xfrm>
              <a:off x="36881" y="1157288"/>
              <a:ext cx="2943478" cy="3836344"/>
            </a:xfrm>
            <a:prstGeom prst="rect">
              <a:avLst/>
            </a:prstGeom>
          </p:spPr>
        </p:pic>
        <p:sp>
          <p:nvSpPr>
            <p:cNvPr id="3" name="Rectangle 2">
              <a:extLst>
                <a:ext uri="{FF2B5EF4-FFF2-40B4-BE49-F238E27FC236}">
                  <a16:creationId xmlns:a16="http://schemas.microsoft.com/office/drawing/2014/main" id="{9BA4F3CE-EC9A-877D-254F-39DA7A581746}"/>
                </a:ext>
              </a:extLst>
            </p:cNvPr>
            <p:cNvSpPr/>
            <p:nvPr/>
          </p:nvSpPr>
          <p:spPr>
            <a:xfrm>
              <a:off x="36881" y="1157288"/>
              <a:ext cx="1091832" cy="22717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 name="Picture 1">
            <a:extLst>
              <a:ext uri="{FF2B5EF4-FFF2-40B4-BE49-F238E27FC236}">
                <a16:creationId xmlns:a16="http://schemas.microsoft.com/office/drawing/2014/main" id="{5F6C05A1-5B3B-E822-827A-9B93B08C113E}"/>
              </a:ext>
            </a:extLst>
          </p:cNvPr>
          <p:cNvPicPr>
            <a:picLocks noChangeAspect="1"/>
          </p:cNvPicPr>
          <p:nvPr/>
        </p:nvPicPr>
        <p:blipFill>
          <a:blip r:embed="rId4"/>
          <a:stretch>
            <a:fillRect/>
          </a:stretch>
        </p:blipFill>
        <p:spPr>
          <a:xfrm>
            <a:off x="373583" y="58837"/>
            <a:ext cx="972303" cy="1466490"/>
          </a:xfrm>
          <a:prstGeom prst="rect">
            <a:avLst/>
          </a:prstGeom>
        </p:spPr>
      </p:pic>
      <p:sp>
        <p:nvSpPr>
          <p:cNvPr id="8" name="TextBox 7">
            <a:extLst>
              <a:ext uri="{FF2B5EF4-FFF2-40B4-BE49-F238E27FC236}">
                <a16:creationId xmlns:a16="http://schemas.microsoft.com/office/drawing/2014/main" id="{4835E325-92BF-8FDA-A265-7CA177080DBA}"/>
              </a:ext>
            </a:extLst>
          </p:cNvPr>
          <p:cNvSpPr txBox="1"/>
          <p:nvPr/>
        </p:nvSpPr>
        <p:spPr>
          <a:xfrm>
            <a:off x="265693" y="1513625"/>
            <a:ext cx="1188082" cy="369332"/>
          </a:xfrm>
          <a:prstGeom prst="rect">
            <a:avLst/>
          </a:prstGeom>
          <a:noFill/>
        </p:spPr>
        <p:txBody>
          <a:bodyPr wrap="none" rtlCol="0">
            <a:spAutoFit/>
          </a:bodyPr>
          <a:lstStyle/>
          <a:p>
            <a:r>
              <a:rPr lang="en-US" b="1" dirty="0"/>
              <a:t>Yuhui Chai</a:t>
            </a:r>
          </a:p>
        </p:txBody>
      </p:sp>
      <p:sp>
        <p:nvSpPr>
          <p:cNvPr id="9" name="Title 1">
            <a:extLst>
              <a:ext uri="{FF2B5EF4-FFF2-40B4-BE49-F238E27FC236}">
                <a16:creationId xmlns:a16="http://schemas.microsoft.com/office/drawing/2014/main" id="{8476D78E-E6F3-0F3F-F481-29FB3F7D2042}"/>
              </a:ext>
            </a:extLst>
          </p:cNvPr>
          <p:cNvSpPr txBox="1">
            <a:spLocks/>
          </p:cNvSpPr>
          <p:nvPr/>
        </p:nvSpPr>
        <p:spPr>
          <a:xfrm>
            <a:off x="1488374" y="-81052"/>
            <a:ext cx="9215252" cy="571500"/>
          </a:xfrm>
          <a:prstGeom prst="rect">
            <a:avLst/>
          </a:prstGeom>
        </p:spPr>
        <p:txBody>
          <a:bodyPr vert="horz" lIns="91440" tIns="45720" rIns="91440" bIns="45720" rtlCol="0" anchor="b">
            <a:normAutofit fontScale="3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rgbClr val="00B0F0"/>
                </a:solidFill>
                <a:latin typeface="+mn-lt"/>
              </a:rPr>
              <a:t>Differentiation of somatosensory input from predictive feedback</a:t>
            </a:r>
          </a:p>
        </p:txBody>
      </p:sp>
    </p:spTree>
    <p:extLst>
      <p:ext uri="{BB962C8B-B14F-4D97-AF65-F5344CB8AC3E}">
        <p14:creationId xmlns:p14="http://schemas.microsoft.com/office/powerpoint/2010/main" val="2448826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1522A-2823-B798-ABF4-908D074C206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685D8DBE-7189-EF9F-7B15-C18566F6893E}"/>
              </a:ext>
            </a:extLst>
          </p:cNvPr>
          <p:cNvSpPr/>
          <p:nvPr/>
        </p:nvSpPr>
        <p:spPr>
          <a:xfrm>
            <a:off x="1141722" y="5973792"/>
            <a:ext cx="10472530" cy="523220"/>
          </a:xfrm>
          <a:prstGeom prst="rect">
            <a:avLst/>
          </a:prstGeom>
        </p:spPr>
        <p:txBody>
          <a:bodyPr wrap="square">
            <a:spAutoFit/>
          </a:bodyPr>
          <a:lstStyle/>
          <a:p>
            <a:pPr marL="406400" indent="-406400"/>
            <a:r>
              <a:rPr lang="en-US" sz="1400" dirty="0"/>
              <a:t> 	</a:t>
            </a:r>
            <a:r>
              <a:rPr lang="en-US" sz="1400" dirty="0">
                <a:effectLst/>
              </a:rPr>
              <a:t>Yu Y, Huber L, Yang J, </a:t>
            </a:r>
            <a:r>
              <a:rPr lang="en-US" sz="1400" dirty="0" err="1">
                <a:effectLst/>
              </a:rPr>
              <a:t>Jangraw</a:t>
            </a:r>
            <a:r>
              <a:rPr lang="en-US" sz="1400" dirty="0">
                <a:effectLst/>
              </a:rPr>
              <a:t> DC, </a:t>
            </a:r>
            <a:r>
              <a:rPr lang="en-US" sz="1400" dirty="0" err="1">
                <a:effectLst/>
              </a:rPr>
              <a:t>Handwerker</a:t>
            </a:r>
            <a:r>
              <a:rPr lang="en-US" sz="1400" dirty="0">
                <a:effectLst/>
              </a:rPr>
              <a:t> DA, </a:t>
            </a:r>
            <a:r>
              <a:rPr lang="en-US" sz="1400" dirty="0" err="1">
                <a:effectLst/>
              </a:rPr>
              <a:t>Molfese</a:t>
            </a:r>
            <a:r>
              <a:rPr lang="en-US" sz="1400" dirty="0">
                <a:effectLst/>
              </a:rPr>
              <a:t> PJ, Chen G, </a:t>
            </a:r>
            <a:r>
              <a:rPr lang="en-US" sz="1400" dirty="0" err="1">
                <a:effectLst/>
              </a:rPr>
              <a:t>Ejima</a:t>
            </a:r>
            <a:r>
              <a:rPr lang="en-US" sz="1400" dirty="0">
                <a:effectLst/>
              </a:rPr>
              <a:t> Y, Wu J, </a:t>
            </a:r>
            <a:r>
              <a:rPr lang="en-US" sz="1400" dirty="0" err="1">
                <a:effectLst/>
              </a:rPr>
              <a:t>Bandettini</a:t>
            </a:r>
            <a:r>
              <a:rPr lang="en-US" sz="1400" dirty="0">
                <a:effectLst/>
              </a:rPr>
              <a:t> PA: </a:t>
            </a:r>
            <a:r>
              <a:rPr lang="en-US" sz="1400" b="1" dirty="0">
                <a:effectLst/>
              </a:rPr>
              <a:t>Layer-specific activation of sensory input and predictive feedback in the human primary somatosensory cortex</a:t>
            </a:r>
            <a:r>
              <a:rPr lang="en-US" sz="1400" dirty="0">
                <a:effectLst/>
              </a:rPr>
              <a:t>. </a:t>
            </a:r>
            <a:r>
              <a:rPr lang="en-US" sz="1400" i="1" dirty="0">
                <a:effectLst/>
              </a:rPr>
              <a:t>Sci Adv</a:t>
            </a:r>
            <a:r>
              <a:rPr lang="en-US" sz="1400" dirty="0">
                <a:effectLst/>
              </a:rPr>
              <a:t> 2019, </a:t>
            </a:r>
            <a:r>
              <a:rPr lang="en-US" sz="1400" b="1" dirty="0">
                <a:effectLst/>
              </a:rPr>
              <a:t>5</a:t>
            </a:r>
            <a:r>
              <a:rPr lang="en-US" sz="1400" dirty="0">
                <a:effectLst/>
              </a:rPr>
              <a:t>:eaav9053.</a:t>
            </a:r>
          </a:p>
        </p:txBody>
      </p:sp>
      <p:grpSp>
        <p:nvGrpSpPr>
          <p:cNvPr id="8" name="Group 7">
            <a:extLst>
              <a:ext uri="{FF2B5EF4-FFF2-40B4-BE49-F238E27FC236}">
                <a16:creationId xmlns:a16="http://schemas.microsoft.com/office/drawing/2014/main" id="{450E7266-1775-F5D4-CFDD-677057A46FD3}"/>
              </a:ext>
            </a:extLst>
          </p:cNvPr>
          <p:cNvGrpSpPr/>
          <p:nvPr/>
        </p:nvGrpSpPr>
        <p:grpSpPr>
          <a:xfrm>
            <a:off x="-9078" y="862895"/>
            <a:ext cx="3490853" cy="4462503"/>
            <a:chOff x="36881" y="1157288"/>
            <a:chExt cx="2943477" cy="3836344"/>
          </a:xfrm>
        </p:grpSpPr>
        <p:pic>
          <p:nvPicPr>
            <p:cNvPr id="9" name="Picture 8">
              <a:extLst>
                <a:ext uri="{FF2B5EF4-FFF2-40B4-BE49-F238E27FC236}">
                  <a16:creationId xmlns:a16="http://schemas.microsoft.com/office/drawing/2014/main" id="{CFBB0254-AC1A-ECBE-368A-8F52836378BB}"/>
                </a:ext>
              </a:extLst>
            </p:cNvPr>
            <p:cNvPicPr>
              <a:picLocks noChangeAspect="1"/>
            </p:cNvPicPr>
            <p:nvPr/>
          </p:nvPicPr>
          <p:blipFill rotWithShape="1">
            <a:blip r:embed="rId2"/>
            <a:srcRect l="5763" t="7790" r="3035"/>
            <a:stretch/>
          </p:blipFill>
          <p:spPr>
            <a:xfrm>
              <a:off x="211826" y="1157288"/>
              <a:ext cx="2768532" cy="3836344"/>
            </a:xfrm>
            <a:prstGeom prst="rect">
              <a:avLst/>
            </a:prstGeom>
          </p:spPr>
        </p:pic>
        <p:sp>
          <p:nvSpPr>
            <p:cNvPr id="10" name="Rectangle 9">
              <a:extLst>
                <a:ext uri="{FF2B5EF4-FFF2-40B4-BE49-F238E27FC236}">
                  <a16:creationId xmlns:a16="http://schemas.microsoft.com/office/drawing/2014/main" id="{AEB3FF43-0717-7029-F5F1-0B475F6E2B31}"/>
                </a:ext>
              </a:extLst>
            </p:cNvPr>
            <p:cNvSpPr/>
            <p:nvPr/>
          </p:nvSpPr>
          <p:spPr>
            <a:xfrm>
              <a:off x="36881" y="1157288"/>
              <a:ext cx="1091832" cy="22717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8F1DCDC0-FA69-F669-43F6-3225DDFB67E2}"/>
              </a:ext>
            </a:extLst>
          </p:cNvPr>
          <p:cNvSpPr txBox="1"/>
          <p:nvPr/>
        </p:nvSpPr>
        <p:spPr>
          <a:xfrm>
            <a:off x="7952671" y="5458445"/>
            <a:ext cx="444352" cy="369332"/>
          </a:xfrm>
          <a:prstGeom prst="rect">
            <a:avLst/>
          </a:prstGeom>
          <a:noFill/>
        </p:spPr>
        <p:txBody>
          <a:bodyPr wrap="none" rtlCol="0">
            <a:spAutoFit/>
          </a:bodyPr>
          <a:lstStyle/>
          <a:p>
            <a:r>
              <a:rPr lang="en-US" dirty="0"/>
              <a:t>D4</a:t>
            </a:r>
          </a:p>
        </p:txBody>
      </p:sp>
      <p:sp>
        <p:nvSpPr>
          <p:cNvPr id="4" name="Right Brace 3">
            <a:extLst>
              <a:ext uri="{FF2B5EF4-FFF2-40B4-BE49-F238E27FC236}">
                <a16:creationId xmlns:a16="http://schemas.microsoft.com/office/drawing/2014/main" id="{61B41BCF-0C48-DCE6-7FD0-D90C13DAD442}"/>
              </a:ext>
            </a:extLst>
          </p:cNvPr>
          <p:cNvSpPr/>
          <p:nvPr/>
        </p:nvSpPr>
        <p:spPr>
          <a:xfrm rot="5400000">
            <a:off x="7938525" y="1409415"/>
            <a:ext cx="391886" cy="769099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1" name="TextBox 10">
            <a:extLst>
              <a:ext uri="{FF2B5EF4-FFF2-40B4-BE49-F238E27FC236}">
                <a16:creationId xmlns:a16="http://schemas.microsoft.com/office/drawing/2014/main" id="{55E5756B-8384-EE2F-505B-9FD8C255DE08}"/>
              </a:ext>
            </a:extLst>
          </p:cNvPr>
          <p:cNvSpPr txBox="1"/>
          <p:nvPr/>
        </p:nvSpPr>
        <p:spPr>
          <a:xfrm>
            <a:off x="955565" y="74695"/>
            <a:ext cx="10658687" cy="369332"/>
          </a:xfrm>
          <a:prstGeom prst="rect">
            <a:avLst/>
          </a:prstGeom>
          <a:noFill/>
        </p:spPr>
        <p:txBody>
          <a:bodyPr wrap="none" rtlCol="0">
            <a:spAutoFit/>
          </a:bodyPr>
          <a:lstStyle/>
          <a:p>
            <a:r>
              <a:rPr lang="en-US" b="1" dirty="0">
                <a:solidFill>
                  <a:srgbClr val="FF0000"/>
                </a:solidFill>
              </a:rPr>
              <a:t>Strong prediction </a:t>
            </a:r>
            <a:r>
              <a:rPr lang="en-US" dirty="0">
                <a:solidFill>
                  <a:schemeClr val="accent1"/>
                </a:solidFill>
              </a:rPr>
              <a:t>-&gt; strong upper/lower layer activation, </a:t>
            </a:r>
            <a:r>
              <a:rPr lang="en-US" b="1" dirty="0">
                <a:solidFill>
                  <a:srgbClr val="FF0000"/>
                </a:solidFill>
              </a:rPr>
              <a:t>Weak prediction </a:t>
            </a:r>
            <a:r>
              <a:rPr lang="en-US" dirty="0">
                <a:solidFill>
                  <a:schemeClr val="accent1"/>
                </a:solidFill>
              </a:rPr>
              <a:t>-&gt; weak upper/lower layer activation</a:t>
            </a:r>
          </a:p>
        </p:txBody>
      </p:sp>
      <p:pic>
        <p:nvPicPr>
          <p:cNvPr id="12" name="Picture 11">
            <a:extLst>
              <a:ext uri="{FF2B5EF4-FFF2-40B4-BE49-F238E27FC236}">
                <a16:creationId xmlns:a16="http://schemas.microsoft.com/office/drawing/2014/main" id="{DB97004C-1B5F-4F10-66C2-8C89E9DA6D8E}"/>
              </a:ext>
            </a:extLst>
          </p:cNvPr>
          <p:cNvPicPr>
            <a:picLocks noChangeAspect="1"/>
          </p:cNvPicPr>
          <p:nvPr/>
        </p:nvPicPr>
        <p:blipFill>
          <a:blip r:embed="rId3"/>
          <a:stretch>
            <a:fillRect/>
          </a:stretch>
        </p:blipFill>
        <p:spPr>
          <a:xfrm>
            <a:off x="3829826" y="520829"/>
            <a:ext cx="2335606" cy="4579620"/>
          </a:xfrm>
          <a:prstGeom prst="rect">
            <a:avLst/>
          </a:prstGeom>
        </p:spPr>
      </p:pic>
      <p:pic>
        <p:nvPicPr>
          <p:cNvPr id="13" name="Picture 12">
            <a:extLst>
              <a:ext uri="{FF2B5EF4-FFF2-40B4-BE49-F238E27FC236}">
                <a16:creationId xmlns:a16="http://schemas.microsoft.com/office/drawing/2014/main" id="{55447071-444E-62D9-72C4-76A079F5C5AE}"/>
              </a:ext>
            </a:extLst>
          </p:cNvPr>
          <p:cNvPicPr>
            <a:picLocks noChangeAspect="1"/>
          </p:cNvPicPr>
          <p:nvPr/>
        </p:nvPicPr>
        <p:blipFill>
          <a:blip r:embed="rId4"/>
          <a:stretch>
            <a:fillRect/>
          </a:stretch>
        </p:blipFill>
        <p:spPr>
          <a:xfrm>
            <a:off x="6165432" y="541616"/>
            <a:ext cx="1939068" cy="4544691"/>
          </a:xfrm>
          <a:prstGeom prst="rect">
            <a:avLst/>
          </a:prstGeom>
        </p:spPr>
      </p:pic>
      <p:pic>
        <p:nvPicPr>
          <p:cNvPr id="14" name="Picture 13">
            <a:extLst>
              <a:ext uri="{FF2B5EF4-FFF2-40B4-BE49-F238E27FC236}">
                <a16:creationId xmlns:a16="http://schemas.microsoft.com/office/drawing/2014/main" id="{45880426-35C0-D713-915E-E0B090D4A701}"/>
              </a:ext>
            </a:extLst>
          </p:cNvPr>
          <p:cNvPicPr>
            <a:picLocks noChangeAspect="1"/>
          </p:cNvPicPr>
          <p:nvPr/>
        </p:nvPicPr>
        <p:blipFill>
          <a:blip r:embed="rId5"/>
          <a:stretch>
            <a:fillRect/>
          </a:stretch>
        </p:blipFill>
        <p:spPr>
          <a:xfrm>
            <a:off x="8119227" y="556857"/>
            <a:ext cx="1915336" cy="4489069"/>
          </a:xfrm>
          <a:prstGeom prst="rect">
            <a:avLst/>
          </a:prstGeom>
        </p:spPr>
      </p:pic>
      <p:pic>
        <p:nvPicPr>
          <p:cNvPr id="15" name="Picture 14">
            <a:extLst>
              <a:ext uri="{FF2B5EF4-FFF2-40B4-BE49-F238E27FC236}">
                <a16:creationId xmlns:a16="http://schemas.microsoft.com/office/drawing/2014/main" id="{B427273A-DAF9-40DD-D605-837D57602399}"/>
              </a:ext>
            </a:extLst>
          </p:cNvPr>
          <p:cNvPicPr>
            <a:picLocks noChangeAspect="1"/>
          </p:cNvPicPr>
          <p:nvPr/>
        </p:nvPicPr>
        <p:blipFill>
          <a:blip r:embed="rId6"/>
          <a:stretch>
            <a:fillRect/>
          </a:stretch>
        </p:blipFill>
        <p:spPr>
          <a:xfrm>
            <a:off x="10064629" y="543245"/>
            <a:ext cx="1915336" cy="4489068"/>
          </a:xfrm>
          <a:prstGeom prst="rect">
            <a:avLst/>
          </a:prstGeom>
        </p:spPr>
      </p:pic>
    </p:spTree>
    <p:extLst>
      <p:ext uri="{BB962C8B-B14F-4D97-AF65-F5344CB8AC3E}">
        <p14:creationId xmlns:p14="http://schemas.microsoft.com/office/powerpoint/2010/main" val="1232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CE01B-BE71-32CE-D50E-B359317CDD2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704C9FD8-4ECB-2ADE-3018-6F3B09E7CAC5}"/>
              </a:ext>
            </a:extLst>
          </p:cNvPr>
          <p:cNvPicPr>
            <a:picLocks noChangeAspect="1"/>
          </p:cNvPicPr>
          <p:nvPr/>
        </p:nvPicPr>
        <p:blipFill>
          <a:blip r:embed="rId2"/>
          <a:stretch>
            <a:fillRect/>
          </a:stretch>
        </p:blipFill>
        <p:spPr>
          <a:xfrm>
            <a:off x="5682241" y="1745002"/>
            <a:ext cx="5210517" cy="3444240"/>
          </a:xfrm>
          <a:prstGeom prst="rect">
            <a:avLst/>
          </a:prstGeom>
          <a:ln w="76200">
            <a:solidFill>
              <a:srgbClr val="006600"/>
            </a:solidFill>
          </a:ln>
        </p:spPr>
      </p:pic>
      <p:sp>
        <p:nvSpPr>
          <p:cNvPr id="3" name="Rectangle 2">
            <a:extLst>
              <a:ext uri="{FF2B5EF4-FFF2-40B4-BE49-F238E27FC236}">
                <a16:creationId xmlns:a16="http://schemas.microsoft.com/office/drawing/2014/main" id="{47937BBB-0448-58F9-8B79-D7EAD104845C}"/>
              </a:ext>
            </a:extLst>
          </p:cNvPr>
          <p:cNvSpPr/>
          <p:nvPr/>
        </p:nvSpPr>
        <p:spPr>
          <a:xfrm>
            <a:off x="7428930" y="1082485"/>
            <a:ext cx="1717138" cy="523220"/>
          </a:xfrm>
          <a:prstGeom prst="rect">
            <a:avLst/>
          </a:prstGeom>
        </p:spPr>
        <p:txBody>
          <a:bodyPr wrap="none">
            <a:spAutoFit/>
          </a:bodyPr>
          <a:lstStyle/>
          <a:p>
            <a:pPr algn="ctr"/>
            <a:r>
              <a:rPr lang="en-US" sz="2800" b="1" dirty="0">
                <a:solidFill>
                  <a:srgbClr val="006600"/>
                </a:solidFill>
              </a:rPr>
              <a:t>Emily Finn</a:t>
            </a:r>
            <a:endParaRPr lang="en-US" sz="2000" b="1" dirty="0">
              <a:solidFill>
                <a:srgbClr val="006600"/>
              </a:solidFill>
            </a:endParaRPr>
          </a:p>
        </p:txBody>
      </p:sp>
      <p:sp>
        <p:nvSpPr>
          <p:cNvPr id="8" name="Shape 79">
            <a:extLst>
              <a:ext uri="{FF2B5EF4-FFF2-40B4-BE49-F238E27FC236}">
                <a16:creationId xmlns:a16="http://schemas.microsoft.com/office/drawing/2014/main" id="{17E88B70-804E-836D-1067-7A1B7CBA139C}"/>
              </a:ext>
            </a:extLst>
          </p:cNvPr>
          <p:cNvSpPr txBox="1">
            <a:spLocks/>
          </p:cNvSpPr>
          <p:nvPr/>
        </p:nvSpPr>
        <p:spPr>
          <a:xfrm>
            <a:off x="1450023" y="234373"/>
            <a:ext cx="10480040" cy="763600"/>
          </a:xfrm>
          <a:prstGeom prst="rect">
            <a:avLst/>
          </a:prstGeom>
        </p:spPr>
        <p:txBody>
          <a:bodyPr spcFirstLastPara="1" vert="horz" wrap="square" lIns="121900" tIns="121900" rIns="121900" bIns="1219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rgbClr val="00B0F0"/>
                </a:solidFill>
                <a:latin typeface="+mn-lt"/>
              </a:rPr>
              <a:t>Role of human DLPFC in working memory</a:t>
            </a:r>
          </a:p>
        </p:txBody>
      </p:sp>
      <p:pic>
        <p:nvPicPr>
          <p:cNvPr id="9" name="Shape 80">
            <a:extLst>
              <a:ext uri="{FF2B5EF4-FFF2-40B4-BE49-F238E27FC236}">
                <a16:creationId xmlns:a16="http://schemas.microsoft.com/office/drawing/2014/main" id="{C4A2D197-D088-997D-F5DF-EA519B442B9B}"/>
              </a:ext>
            </a:extLst>
          </p:cNvPr>
          <p:cNvPicPr preferRelativeResize="0"/>
          <p:nvPr/>
        </p:nvPicPr>
        <p:blipFill>
          <a:blip r:embed="rId3">
            <a:alphaModFix/>
          </a:blip>
          <a:stretch>
            <a:fillRect/>
          </a:stretch>
        </p:blipFill>
        <p:spPr>
          <a:xfrm>
            <a:off x="1051705" y="1138253"/>
            <a:ext cx="3294975" cy="2986400"/>
          </a:xfrm>
          <a:prstGeom prst="rect">
            <a:avLst/>
          </a:prstGeom>
          <a:noFill/>
          <a:ln>
            <a:noFill/>
          </a:ln>
        </p:spPr>
      </p:pic>
      <p:grpSp>
        <p:nvGrpSpPr>
          <p:cNvPr id="10" name="Shape 82">
            <a:extLst>
              <a:ext uri="{FF2B5EF4-FFF2-40B4-BE49-F238E27FC236}">
                <a16:creationId xmlns:a16="http://schemas.microsoft.com/office/drawing/2014/main" id="{903DAFBA-0F24-EC9A-1E55-C2EFB5320303}"/>
              </a:ext>
            </a:extLst>
          </p:cNvPr>
          <p:cNvGrpSpPr/>
          <p:nvPr/>
        </p:nvGrpSpPr>
        <p:grpSpPr>
          <a:xfrm>
            <a:off x="1009391" y="3854963"/>
            <a:ext cx="3379601" cy="2580667"/>
            <a:chOff x="393675" y="3137350"/>
            <a:chExt cx="2534701" cy="1935500"/>
          </a:xfrm>
        </p:grpSpPr>
        <p:pic>
          <p:nvPicPr>
            <p:cNvPr id="11" name="Shape 83">
              <a:extLst>
                <a:ext uri="{FF2B5EF4-FFF2-40B4-BE49-F238E27FC236}">
                  <a16:creationId xmlns:a16="http://schemas.microsoft.com/office/drawing/2014/main" id="{0A513EF4-9243-D6D6-1EBA-59AA058E16E8}"/>
                </a:ext>
              </a:extLst>
            </p:cNvPr>
            <p:cNvPicPr preferRelativeResize="0"/>
            <p:nvPr/>
          </p:nvPicPr>
          <p:blipFill>
            <a:blip r:embed="rId4">
              <a:alphaModFix/>
            </a:blip>
            <a:stretch>
              <a:fillRect/>
            </a:stretch>
          </p:blipFill>
          <p:spPr>
            <a:xfrm>
              <a:off x="393675" y="3137350"/>
              <a:ext cx="2534701" cy="1751801"/>
            </a:xfrm>
            <a:prstGeom prst="rect">
              <a:avLst/>
            </a:prstGeom>
            <a:noFill/>
            <a:ln>
              <a:noFill/>
            </a:ln>
          </p:spPr>
        </p:pic>
        <p:sp>
          <p:nvSpPr>
            <p:cNvPr id="12" name="Shape 84">
              <a:extLst>
                <a:ext uri="{FF2B5EF4-FFF2-40B4-BE49-F238E27FC236}">
                  <a16:creationId xmlns:a16="http://schemas.microsoft.com/office/drawing/2014/main" id="{544FC565-80BC-7D1F-928A-0A1181A729A1}"/>
                </a:ext>
              </a:extLst>
            </p:cNvPr>
            <p:cNvSpPr txBox="1"/>
            <p:nvPr/>
          </p:nvSpPr>
          <p:spPr>
            <a:xfrm>
              <a:off x="1413025" y="4790250"/>
              <a:ext cx="1427100" cy="282600"/>
            </a:xfrm>
            <a:prstGeom prst="rect">
              <a:avLst/>
            </a:prstGeom>
            <a:noFill/>
            <a:ln>
              <a:noFill/>
            </a:ln>
          </p:spPr>
          <p:txBody>
            <a:bodyPr spcFirstLastPara="1" wrap="square" lIns="121900" tIns="121900" rIns="121900" bIns="121900" anchor="t" anchorCtr="0">
              <a:noAutofit/>
            </a:bodyPr>
            <a:lstStyle/>
            <a:p>
              <a:r>
                <a:rPr lang="en" sz="1067"/>
                <a:t>Curtis &amp; D’Esposito (2003)</a:t>
              </a:r>
              <a:endParaRPr sz="1067"/>
            </a:p>
          </p:txBody>
        </p:sp>
      </p:grpSp>
    </p:spTree>
    <p:extLst>
      <p:ext uri="{BB962C8B-B14F-4D97-AF65-F5344CB8AC3E}">
        <p14:creationId xmlns:p14="http://schemas.microsoft.com/office/powerpoint/2010/main" val="1535051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CDC41-0534-2C7B-0BA3-8BE998FAB67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F19B456-1913-E34A-78B4-D1F80976E809}"/>
              </a:ext>
            </a:extLst>
          </p:cNvPr>
          <p:cNvPicPr>
            <a:picLocks noChangeAspect="1"/>
          </p:cNvPicPr>
          <p:nvPr/>
        </p:nvPicPr>
        <p:blipFill>
          <a:blip r:embed="rId2"/>
          <a:stretch>
            <a:fillRect/>
          </a:stretch>
        </p:blipFill>
        <p:spPr>
          <a:xfrm>
            <a:off x="196197" y="428793"/>
            <a:ext cx="11799606" cy="6000413"/>
          </a:xfrm>
          <a:prstGeom prst="rect">
            <a:avLst/>
          </a:prstGeom>
          <a:ln w="38100">
            <a:solidFill>
              <a:schemeClr val="tx1"/>
            </a:solidFill>
          </a:ln>
        </p:spPr>
      </p:pic>
    </p:spTree>
    <p:extLst>
      <p:ext uri="{BB962C8B-B14F-4D97-AF65-F5344CB8AC3E}">
        <p14:creationId xmlns:p14="http://schemas.microsoft.com/office/powerpoint/2010/main" val="12572324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1F751-527E-E305-D28D-F5028CA38C33}"/>
            </a:ext>
          </a:extLst>
        </p:cNvPr>
        <p:cNvGrpSpPr/>
        <p:nvPr/>
      </p:nvGrpSpPr>
      <p:grpSpPr>
        <a:xfrm>
          <a:off x="0" y="0"/>
          <a:ext cx="0" cy="0"/>
          <a:chOff x="0" y="0"/>
          <a:chExt cx="0" cy="0"/>
        </a:xfrm>
      </p:grpSpPr>
      <p:pic>
        <p:nvPicPr>
          <p:cNvPr id="3" name="Picture 2" descr="Graphical user interface, application, website&#10;&#10;Description automatically generated">
            <a:extLst>
              <a:ext uri="{FF2B5EF4-FFF2-40B4-BE49-F238E27FC236}">
                <a16:creationId xmlns:a16="http://schemas.microsoft.com/office/drawing/2014/main" id="{4EB4A47F-A744-F155-5D76-D7A8398820D8}"/>
              </a:ext>
            </a:extLst>
          </p:cNvPr>
          <p:cNvPicPr>
            <a:picLocks noChangeAspect="1"/>
          </p:cNvPicPr>
          <p:nvPr/>
        </p:nvPicPr>
        <p:blipFill>
          <a:blip r:embed="rId2"/>
          <a:stretch>
            <a:fillRect/>
          </a:stretch>
        </p:blipFill>
        <p:spPr>
          <a:xfrm>
            <a:off x="0" y="937481"/>
            <a:ext cx="12192000" cy="4983037"/>
          </a:xfrm>
          <a:prstGeom prst="rect">
            <a:avLst/>
          </a:prstGeom>
        </p:spPr>
      </p:pic>
      <p:sp>
        <p:nvSpPr>
          <p:cNvPr id="4" name="TextBox 3">
            <a:extLst>
              <a:ext uri="{FF2B5EF4-FFF2-40B4-BE49-F238E27FC236}">
                <a16:creationId xmlns:a16="http://schemas.microsoft.com/office/drawing/2014/main" id="{CD58040D-9CF2-3461-A2F9-23FD3E4EACC1}"/>
              </a:ext>
            </a:extLst>
          </p:cNvPr>
          <p:cNvSpPr txBox="1"/>
          <p:nvPr/>
        </p:nvSpPr>
        <p:spPr>
          <a:xfrm>
            <a:off x="965200" y="6039198"/>
            <a:ext cx="10000110" cy="830997"/>
          </a:xfrm>
          <a:prstGeom prst="rect">
            <a:avLst/>
          </a:prstGeom>
          <a:noFill/>
        </p:spPr>
        <p:txBody>
          <a:bodyPr wrap="none" rtlCol="0">
            <a:spAutoFit/>
          </a:bodyPr>
          <a:lstStyle/>
          <a:p>
            <a:r>
              <a:rPr lang="en-US" sz="2400" b="1" i="1" dirty="0"/>
              <a:t>Layer-dependent activity in human prefrontal cortex during working memory</a:t>
            </a:r>
          </a:p>
          <a:p>
            <a:r>
              <a:rPr lang="en-US" sz="2400" b="1" dirty="0"/>
              <a:t>Emily Finn, et al. Nature Neuroscience, 22: 1687-1695 (2019).</a:t>
            </a:r>
          </a:p>
        </p:txBody>
      </p:sp>
      <p:sp>
        <p:nvSpPr>
          <p:cNvPr id="5" name="TextBox 4">
            <a:extLst>
              <a:ext uri="{FF2B5EF4-FFF2-40B4-BE49-F238E27FC236}">
                <a16:creationId xmlns:a16="http://schemas.microsoft.com/office/drawing/2014/main" id="{0EA2E317-7287-59FF-F292-C106A212457A}"/>
              </a:ext>
            </a:extLst>
          </p:cNvPr>
          <p:cNvSpPr txBox="1"/>
          <p:nvPr/>
        </p:nvSpPr>
        <p:spPr>
          <a:xfrm>
            <a:off x="310950" y="198817"/>
            <a:ext cx="5654305" cy="738664"/>
          </a:xfrm>
          <a:prstGeom prst="rect">
            <a:avLst/>
          </a:prstGeom>
          <a:noFill/>
        </p:spPr>
        <p:txBody>
          <a:bodyPr wrap="none" rtlCol="0">
            <a:spAutoFit/>
          </a:bodyPr>
          <a:lstStyle/>
          <a:p>
            <a:pPr marL="285750" indent="-285750">
              <a:spcAft>
                <a:spcPts val="1200"/>
              </a:spcAft>
              <a:buFont typeface="Arial" panose="020B0604020202020204" pitchFamily="34" charset="0"/>
              <a:buChar char="•"/>
            </a:pPr>
            <a:r>
              <a:rPr lang="en-US" sz="1600" dirty="0">
                <a:latin typeface="Verdana"/>
                <a:cs typeface="Verdana"/>
              </a:rPr>
              <a:t>Remember (Maintain) or Alphabetize (Manipulate)</a:t>
            </a:r>
          </a:p>
          <a:p>
            <a:pPr marL="285750" indent="-285750">
              <a:spcAft>
                <a:spcPts val="1200"/>
              </a:spcAft>
              <a:buFont typeface="Arial" panose="020B0604020202020204" pitchFamily="34" charset="0"/>
              <a:buChar char="•"/>
            </a:pPr>
            <a:r>
              <a:rPr lang="en-US" sz="1600" dirty="0">
                <a:latin typeface="Verdana"/>
                <a:cs typeface="Verdana"/>
              </a:rPr>
              <a:t>Respond or Don’t Respond</a:t>
            </a:r>
          </a:p>
        </p:txBody>
      </p:sp>
      <p:sp>
        <p:nvSpPr>
          <p:cNvPr id="6" name="TextBox 5">
            <a:extLst>
              <a:ext uri="{FF2B5EF4-FFF2-40B4-BE49-F238E27FC236}">
                <a16:creationId xmlns:a16="http://schemas.microsoft.com/office/drawing/2014/main" id="{4A5F338F-EFB7-2AB8-9CE6-9EE3152782ED}"/>
              </a:ext>
            </a:extLst>
          </p:cNvPr>
          <p:cNvSpPr txBox="1"/>
          <p:nvPr/>
        </p:nvSpPr>
        <p:spPr>
          <a:xfrm>
            <a:off x="6096000" y="979"/>
            <a:ext cx="4262064" cy="584775"/>
          </a:xfrm>
          <a:prstGeom prst="rect">
            <a:avLst/>
          </a:prstGeom>
          <a:noFill/>
        </p:spPr>
        <p:txBody>
          <a:bodyPr wrap="none" rtlCol="0">
            <a:spAutoFit/>
          </a:bodyPr>
          <a:lstStyle/>
          <a:p>
            <a:r>
              <a:rPr lang="en-US" sz="3200" b="1" dirty="0">
                <a:solidFill>
                  <a:srgbClr val="00B0F0"/>
                </a:solidFill>
              </a:rPr>
              <a:t>Layer Mapping in DLPFC</a:t>
            </a:r>
          </a:p>
        </p:txBody>
      </p:sp>
    </p:spTree>
    <p:extLst>
      <p:ext uri="{BB962C8B-B14F-4D97-AF65-F5344CB8AC3E}">
        <p14:creationId xmlns:p14="http://schemas.microsoft.com/office/powerpoint/2010/main" val="16513308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33">
          <a:extLst>
            <a:ext uri="{FF2B5EF4-FFF2-40B4-BE49-F238E27FC236}">
              <a16:creationId xmlns:a16="http://schemas.microsoft.com/office/drawing/2014/main" id="{7617945B-E797-AB9B-DBEB-9268649BF3C9}"/>
            </a:ext>
          </a:extLst>
        </p:cNvPr>
        <p:cNvGrpSpPr/>
        <p:nvPr/>
      </p:nvGrpSpPr>
      <p:grpSpPr>
        <a:xfrm>
          <a:off x="0" y="0"/>
          <a:ext cx="0" cy="0"/>
          <a:chOff x="0" y="0"/>
          <a:chExt cx="0" cy="0"/>
        </a:xfrm>
      </p:grpSpPr>
      <p:sp>
        <p:nvSpPr>
          <p:cNvPr id="334" name="Shape 334">
            <a:extLst>
              <a:ext uri="{FF2B5EF4-FFF2-40B4-BE49-F238E27FC236}">
                <a16:creationId xmlns:a16="http://schemas.microsoft.com/office/drawing/2014/main" id="{B4A8E6C2-D3A8-C70C-F719-F47E864F4FDA}"/>
              </a:ext>
            </a:extLst>
          </p:cNvPr>
          <p:cNvSpPr txBox="1">
            <a:spLocks noGrp="1"/>
          </p:cNvSpPr>
          <p:nvPr>
            <p:ph type="title"/>
          </p:nvPr>
        </p:nvSpPr>
        <p:spPr>
          <a:xfrm>
            <a:off x="2231862" y="607999"/>
            <a:ext cx="8212301" cy="763600"/>
          </a:xfrm>
          <a:prstGeom prst="rect">
            <a:avLst/>
          </a:prstGeom>
        </p:spPr>
        <p:txBody>
          <a:bodyPr spcFirstLastPara="1" vert="horz" wrap="square" lIns="121900" tIns="121900" rIns="121900" bIns="121900" rtlCol="0" anchor="t" anchorCtr="0">
            <a:noAutofit/>
          </a:bodyPr>
          <a:lstStyle/>
          <a:p>
            <a:r>
              <a:rPr lang="en-US" b="1" dirty="0">
                <a:latin typeface="+mn-lt"/>
              </a:rPr>
              <a:t>Layer Specific DLPFC Activity</a:t>
            </a:r>
            <a:endParaRPr b="1" dirty="0">
              <a:latin typeface="+mn-lt"/>
            </a:endParaRPr>
          </a:p>
        </p:txBody>
      </p:sp>
      <p:sp>
        <p:nvSpPr>
          <p:cNvPr id="335" name="Shape 335">
            <a:extLst>
              <a:ext uri="{FF2B5EF4-FFF2-40B4-BE49-F238E27FC236}">
                <a16:creationId xmlns:a16="http://schemas.microsoft.com/office/drawing/2014/main" id="{C74CDDFB-BDC1-FAF0-E8E1-AD7DEB7C13BC}"/>
              </a:ext>
            </a:extLst>
          </p:cNvPr>
          <p:cNvSpPr txBox="1">
            <a:spLocks noGrp="1"/>
          </p:cNvSpPr>
          <p:nvPr>
            <p:ph type="body" idx="1"/>
          </p:nvPr>
        </p:nvSpPr>
        <p:spPr>
          <a:xfrm>
            <a:off x="415599" y="1937213"/>
            <a:ext cx="11360800" cy="3549188"/>
          </a:xfrm>
          <a:prstGeom prst="rect">
            <a:avLst/>
          </a:prstGeom>
        </p:spPr>
        <p:txBody>
          <a:bodyPr spcFirstLastPara="1" vert="horz" wrap="square" lIns="121900" tIns="121900" rIns="121900" bIns="121900" rtlCol="0" anchor="t" anchorCtr="0">
            <a:noAutofit/>
          </a:bodyPr>
          <a:lstStyle/>
          <a:p>
            <a:pPr indent="-423323">
              <a:spcBef>
                <a:spcPts val="2133"/>
              </a:spcBef>
              <a:buSzPts val="1400"/>
            </a:pPr>
            <a:r>
              <a:rPr lang="en" dirty="0">
                <a:solidFill>
                  <a:srgbClr val="00B0F0"/>
                </a:solidFill>
              </a:rPr>
              <a:t>Superficial layers </a:t>
            </a:r>
            <a:r>
              <a:rPr lang="en" dirty="0"/>
              <a:t>are preferentially active during the delay phase, and specifically while participants are </a:t>
            </a:r>
            <a:r>
              <a:rPr lang="en" i="1" dirty="0"/>
              <a:t>manipulating</a:t>
            </a:r>
            <a:r>
              <a:rPr lang="en" dirty="0"/>
              <a:t> information held in working memory, as opposed to merely maintaining; this presumably reflects recurrent local excitatory activity </a:t>
            </a:r>
          </a:p>
          <a:p>
            <a:pPr indent="-423323">
              <a:spcBef>
                <a:spcPts val="2133"/>
              </a:spcBef>
              <a:buSzPts val="1400"/>
            </a:pPr>
            <a:endParaRPr dirty="0"/>
          </a:p>
          <a:p>
            <a:pPr indent="-423323">
              <a:buSzPts val="1400"/>
            </a:pPr>
            <a:r>
              <a:rPr lang="en" dirty="0">
                <a:solidFill>
                  <a:srgbClr val="00B0F0"/>
                </a:solidFill>
              </a:rPr>
              <a:t>Deeper layers </a:t>
            </a:r>
            <a:r>
              <a:rPr lang="en" dirty="0"/>
              <a:t>are preferentially active during the response phase, presumably reflecting output to other parts of cortex (i.e., motor regions)</a:t>
            </a:r>
            <a:endParaRPr dirty="0"/>
          </a:p>
        </p:txBody>
      </p:sp>
    </p:spTree>
    <p:extLst>
      <p:ext uri="{BB962C8B-B14F-4D97-AF65-F5344CB8AC3E}">
        <p14:creationId xmlns:p14="http://schemas.microsoft.com/office/powerpoint/2010/main" val="152139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94FB4-4D15-F658-2C0E-3A060E7B4C4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46C84EA-C32A-4748-29E0-273CD1A55963}"/>
              </a:ext>
            </a:extLst>
          </p:cNvPr>
          <p:cNvPicPr>
            <a:picLocks noChangeAspect="1"/>
          </p:cNvPicPr>
          <p:nvPr/>
        </p:nvPicPr>
        <p:blipFill>
          <a:blip r:embed="rId2"/>
          <a:stretch>
            <a:fillRect/>
          </a:stretch>
        </p:blipFill>
        <p:spPr>
          <a:xfrm>
            <a:off x="5341607" y="194310"/>
            <a:ext cx="5482707" cy="6301740"/>
          </a:xfrm>
          <a:prstGeom prst="rect">
            <a:avLst/>
          </a:prstGeom>
        </p:spPr>
      </p:pic>
      <p:sp>
        <p:nvSpPr>
          <p:cNvPr id="3" name="TextBox 2">
            <a:extLst>
              <a:ext uri="{FF2B5EF4-FFF2-40B4-BE49-F238E27FC236}">
                <a16:creationId xmlns:a16="http://schemas.microsoft.com/office/drawing/2014/main" id="{DC2CB49E-0A57-5B9B-C996-53336E2556C6}"/>
              </a:ext>
            </a:extLst>
          </p:cNvPr>
          <p:cNvSpPr txBox="1"/>
          <p:nvPr/>
        </p:nvSpPr>
        <p:spPr>
          <a:xfrm>
            <a:off x="281940" y="419100"/>
            <a:ext cx="4411979" cy="2339102"/>
          </a:xfrm>
          <a:prstGeom prst="rect">
            <a:avLst/>
          </a:prstGeom>
          <a:noFill/>
        </p:spPr>
        <p:txBody>
          <a:bodyPr wrap="square" rtlCol="0">
            <a:spAutoFit/>
          </a:bodyPr>
          <a:lstStyle/>
          <a:p>
            <a:r>
              <a:rPr lang="en-US" sz="2000" b="1" dirty="0">
                <a:solidFill>
                  <a:schemeClr val="accent1"/>
                </a:solidFill>
              </a:rPr>
              <a:t>Real and Mock Afterimage Comparison</a:t>
            </a:r>
          </a:p>
          <a:p>
            <a:endParaRPr lang="en-US" b="1" dirty="0">
              <a:solidFill>
                <a:schemeClr val="accent1"/>
              </a:solidFill>
            </a:endParaRPr>
          </a:p>
          <a:p>
            <a:endParaRPr lang="en-US" b="1" dirty="0"/>
          </a:p>
          <a:p>
            <a:r>
              <a:rPr lang="en-US" b="1" dirty="0"/>
              <a:t>The human brain mechanisms of afterimages: From networks to cortical layers</a:t>
            </a:r>
            <a:r>
              <a:rPr lang="en-US" dirty="0"/>
              <a:t>, </a:t>
            </a:r>
            <a:r>
              <a:rPr lang="en-US" dirty="0" err="1"/>
              <a:t>Kronemer</a:t>
            </a:r>
            <a:r>
              <a:rPr lang="en-US" dirty="0"/>
              <a:t> et al. </a:t>
            </a:r>
            <a:r>
              <a:rPr lang="en-US" i="1" dirty="0"/>
              <a:t>The human brain mechanisms of afterimages: From networks to cortical layers  </a:t>
            </a:r>
            <a:r>
              <a:rPr lang="en-US" dirty="0"/>
              <a:t>BioRxiv, 2025  </a:t>
            </a:r>
          </a:p>
        </p:txBody>
      </p:sp>
      <p:pic>
        <p:nvPicPr>
          <p:cNvPr id="4" name="Picture 3">
            <a:extLst>
              <a:ext uri="{FF2B5EF4-FFF2-40B4-BE49-F238E27FC236}">
                <a16:creationId xmlns:a16="http://schemas.microsoft.com/office/drawing/2014/main" id="{F007B9F0-F2D7-339A-FBC4-5532AB1A0FA4}"/>
              </a:ext>
            </a:extLst>
          </p:cNvPr>
          <p:cNvPicPr>
            <a:picLocks noChangeAspect="1"/>
          </p:cNvPicPr>
          <p:nvPr/>
        </p:nvPicPr>
        <p:blipFill>
          <a:blip r:embed="rId3"/>
          <a:stretch>
            <a:fillRect/>
          </a:stretch>
        </p:blipFill>
        <p:spPr>
          <a:xfrm>
            <a:off x="520700" y="3246120"/>
            <a:ext cx="1491231" cy="2249170"/>
          </a:xfrm>
          <a:prstGeom prst="rect">
            <a:avLst/>
          </a:prstGeom>
        </p:spPr>
      </p:pic>
      <p:sp>
        <p:nvSpPr>
          <p:cNvPr id="5" name="TextBox 4">
            <a:extLst>
              <a:ext uri="{FF2B5EF4-FFF2-40B4-BE49-F238E27FC236}">
                <a16:creationId xmlns:a16="http://schemas.microsoft.com/office/drawing/2014/main" id="{B6AFD68C-750F-0311-5306-2E70B11BE1FF}"/>
              </a:ext>
            </a:extLst>
          </p:cNvPr>
          <p:cNvSpPr txBox="1"/>
          <p:nvPr/>
        </p:nvSpPr>
        <p:spPr>
          <a:xfrm>
            <a:off x="410599" y="5495290"/>
            <a:ext cx="1745478" cy="369332"/>
          </a:xfrm>
          <a:prstGeom prst="rect">
            <a:avLst/>
          </a:prstGeom>
          <a:noFill/>
        </p:spPr>
        <p:txBody>
          <a:bodyPr wrap="none" rtlCol="0">
            <a:spAutoFit/>
          </a:bodyPr>
          <a:lstStyle/>
          <a:p>
            <a:r>
              <a:rPr lang="en-US" b="1" dirty="0"/>
              <a:t>Sharif </a:t>
            </a:r>
            <a:r>
              <a:rPr lang="en-US" b="1" dirty="0" err="1"/>
              <a:t>Kronemer</a:t>
            </a:r>
            <a:endParaRPr lang="en-US" b="1" dirty="0"/>
          </a:p>
        </p:txBody>
      </p:sp>
    </p:spTree>
    <p:extLst>
      <p:ext uri="{BB962C8B-B14F-4D97-AF65-F5344CB8AC3E}">
        <p14:creationId xmlns:p14="http://schemas.microsoft.com/office/powerpoint/2010/main" val="24607941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7BFBD9-8D2A-50D6-137F-68A47E3984E0}"/>
              </a:ext>
            </a:extLst>
          </p:cNvPr>
          <p:cNvPicPr>
            <a:picLocks noChangeAspect="1"/>
          </p:cNvPicPr>
          <p:nvPr/>
        </p:nvPicPr>
        <p:blipFill>
          <a:blip r:embed="rId2"/>
          <a:stretch>
            <a:fillRect/>
          </a:stretch>
        </p:blipFill>
        <p:spPr>
          <a:xfrm>
            <a:off x="186848" y="2694774"/>
            <a:ext cx="6922079" cy="3656947"/>
          </a:xfrm>
          <a:prstGeom prst="rect">
            <a:avLst/>
          </a:prstGeom>
        </p:spPr>
      </p:pic>
      <p:pic>
        <p:nvPicPr>
          <p:cNvPr id="3" name="Picture 2">
            <a:extLst>
              <a:ext uri="{FF2B5EF4-FFF2-40B4-BE49-F238E27FC236}">
                <a16:creationId xmlns:a16="http://schemas.microsoft.com/office/drawing/2014/main" id="{CE77249A-41F2-F6CF-A425-A05D834BFB65}"/>
              </a:ext>
            </a:extLst>
          </p:cNvPr>
          <p:cNvPicPr>
            <a:picLocks noChangeAspect="1"/>
          </p:cNvPicPr>
          <p:nvPr/>
        </p:nvPicPr>
        <p:blipFill>
          <a:blip r:embed="rId3"/>
          <a:stretch>
            <a:fillRect/>
          </a:stretch>
        </p:blipFill>
        <p:spPr>
          <a:xfrm>
            <a:off x="7442459" y="65314"/>
            <a:ext cx="4314164" cy="6727371"/>
          </a:xfrm>
          <a:prstGeom prst="rect">
            <a:avLst/>
          </a:prstGeom>
        </p:spPr>
      </p:pic>
      <p:sp>
        <p:nvSpPr>
          <p:cNvPr id="4" name="TextBox 3">
            <a:extLst>
              <a:ext uri="{FF2B5EF4-FFF2-40B4-BE49-F238E27FC236}">
                <a16:creationId xmlns:a16="http://schemas.microsoft.com/office/drawing/2014/main" id="{6E2BF4E1-831C-99E0-D735-DAF2F6943FEB}"/>
              </a:ext>
            </a:extLst>
          </p:cNvPr>
          <p:cNvSpPr txBox="1"/>
          <p:nvPr/>
        </p:nvSpPr>
        <p:spPr>
          <a:xfrm>
            <a:off x="7108927" y="2714013"/>
            <a:ext cx="519694" cy="369332"/>
          </a:xfrm>
          <a:prstGeom prst="rect">
            <a:avLst/>
          </a:prstGeom>
          <a:noFill/>
        </p:spPr>
        <p:txBody>
          <a:bodyPr wrap="none" rtlCol="0">
            <a:spAutoFit/>
          </a:bodyPr>
          <a:lstStyle/>
          <a:p>
            <a:r>
              <a:rPr lang="en-US" dirty="0"/>
              <a:t>CSF</a:t>
            </a:r>
          </a:p>
        </p:txBody>
      </p:sp>
      <p:sp>
        <p:nvSpPr>
          <p:cNvPr id="6" name="TextBox 5">
            <a:extLst>
              <a:ext uri="{FF2B5EF4-FFF2-40B4-BE49-F238E27FC236}">
                <a16:creationId xmlns:a16="http://schemas.microsoft.com/office/drawing/2014/main" id="{3619D625-FD5C-5CFB-33F0-BBA9E8EF03C6}"/>
              </a:ext>
            </a:extLst>
          </p:cNvPr>
          <p:cNvSpPr txBox="1"/>
          <p:nvPr/>
        </p:nvSpPr>
        <p:spPr>
          <a:xfrm>
            <a:off x="7142497" y="3774656"/>
            <a:ext cx="667063" cy="369332"/>
          </a:xfrm>
          <a:prstGeom prst="rect">
            <a:avLst/>
          </a:prstGeom>
          <a:noFill/>
        </p:spPr>
        <p:txBody>
          <a:bodyPr wrap="square">
            <a:spAutoFit/>
          </a:bodyPr>
          <a:lstStyle/>
          <a:p>
            <a:r>
              <a:rPr lang="en-US" sz="1800" dirty="0"/>
              <a:t>WM</a:t>
            </a:r>
            <a:endParaRPr lang="en-US" dirty="0"/>
          </a:p>
        </p:txBody>
      </p:sp>
      <p:sp>
        <p:nvSpPr>
          <p:cNvPr id="7" name="TextBox 6">
            <a:extLst>
              <a:ext uri="{FF2B5EF4-FFF2-40B4-BE49-F238E27FC236}">
                <a16:creationId xmlns:a16="http://schemas.microsoft.com/office/drawing/2014/main" id="{633BF40E-A85A-1DA8-7F34-8E993AB68AEB}"/>
              </a:ext>
            </a:extLst>
          </p:cNvPr>
          <p:cNvSpPr txBox="1"/>
          <p:nvPr/>
        </p:nvSpPr>
        <p:spPr>
          <a:xfrm>
            <a:off x="1019331" y="584616"/>
            <a:ext cx="6089596" cy="1384995"/>
          </a:xfrm>
          <a:prstGeom prst="rect">
            <a:avLst/>
          </a:prstGeom>
          <a:noFill/>
        </p:spPr>
        <p:txBody>
          <a:bodyPr wrap="square" rtlCol="0">
            <a:spAutoFit/>
          </a:bodyPr>
          <a:lstStyle/>
          <a:p>
            <a:r>
              <a:rPr lang="en-US" b="1" dirty="0">
                <a:solidFill>
                  <a:schemeClr val="accent1"/>
                </a:solidFill>
              </a:rPr>
              <a:t>In V1, True Afterimage shows:</a:t>
            </a:r>
          </a:p>
          <a:p>
            <a:endParaRPr lang="en-US" b="1" dirty="0"/>
          </a:p>
          <a:p>
            <a:r>
              <a:rPr lang="en-US" sz="2400" b="1" dirty="0"/>
              <a:t>More deep and less upper layer activity post primary stimulus than mock afterimage.</a:t>
            </a:r>
          </a:p>
        </p:txBody>
      </p:sp>
      <p:sp>
        <p:nvSpPr>
          <p:cNvPr id="8" name="Frame 7">
            <a:extLst>
              <a:ext uri="{FF2B5EF4-FFF2-40B4-BE49-F238E27FC236}">
                <a16:creationId xmlns:a16="http://schemas.microsoft.com/office/drawing/2014/main" id="{3F7024D7-0B04-2501-1492-9DC55F268747}"/>
              </a:ext>
            </a:extLst>
          </p:cNvPr>
          <p:cNvSpPr/>
          <p:nvPr/>
        </p:nvSpPr>
        <p:spPr>
          <a:xfrm>
            <a:off x="7476028" y="5321508"/>
            <a:ext cx="1652982" cy="1536492"/>
          </a:xfrm>
          <a:prstGeom prst="frame">
            <a:avLst>
              <a:gd name="adj1" fmla="val 4695"/>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Connector 9">
            <a:extLst>
              <a:ext uri="{FF2B5EF4-FFF2-40B4-BE49-F238E27FC236}">
                <a16:creationId xmlns:a16="http://schemas.microsoft.com/office/drawing/2014/main" id="{9EA46A0B-ED60-8F58-CF14-065590A96834}"/>
              </a:ext>
            </a:extLst>
          </p:cNvPr>
          <p:cNvCxnSpPr/>
          <p:nvPr/>
        </p:nvCxnSpPr>
        <p:spPr>
          <a:xfrm>
            <a:off x="7255239" y="4173968"/>
            <a:ext cx="4527030"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4858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F33D9-808F-1C4F-90F0-4E5EDF09FF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1EBDB4-EC4C-DA5B-C387-B981632155BE}"/>
              </a:ext>
            </a:extLst>
          </p:cNvPr>
          <p:cNvSpPr txBox="1">
            <a:spLocks/>
          </p:cNvSpPr>
          <p:nvPr/>
        </p:nvSpPr>
        <p:spPr bwMode="auto">
          <a:xfrm>
            <a:off x="3160748" y="-38852"/>
            <a:ext cx="6880111" cy="653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6154" tIns="38076" rIns="76154" bIns="38076" numCol="1" anchor="ctr" anchorCtr="0" compatLnSpc="1">
            <a:prstTxWarp prst="textNoShape">
              <a:avLst/>
            </a:prstTxWarp>
          </a:bodyPr>
          <a:lstStyle>
            <a:lvl1pPr algn="ctr" defTabSz="380775" rtl="0" fontAlgn="base">
              <a:spcBef>
                <a:spcPct val="0"/>
              </a:spcBef>
              <a:spcAft>
                <a:spcPct val="0"/>
              </a:spcAft>
              <a:defRPr sz="2300" kern="1200">
                <a:solidFill>
                  <a:schemeClr val="tx2"/>
                </a:solidFill>
                <a:latin typeface="Verdana"/>
                <a:ea typeface="ＭＳ Ｐゴシック" pitchFamily="-106" charset="-128"/>
                <a:cs typeface="Verdana"/>
              </a:defRPr>
            </a:lvl1pPr>
            <a:lvl2pPr algn="ctr" defTabSz="380775" rtl="0" fontAlgn="base">
              <a:spcBef>
                <a:spcPct val="0"/>
              </a:spcBef>
              <a:spcAft>
                <a:spcPct val="0"/>
              </a:spcAft>
              <a:defRPr sz="2300">
                <a:solidFill>
                  <a:schemeClr val="tx2"/>
                </a:solidFill>
                <a:latin typeface="Verdana" pitchFamily="-106" charset="0"/>
                <a:ea typeface="ＭＳ Ｐゴシック" pitchFamily="-106" charset="-128"/>
                <a:cs typeface="Verdana" pitchFamily="34" charset="0"/>
              </a:defRPr>
            </a:lvl2pPr>
            <a:lvl3pPr algn="ctr" defTabSz="380775" rtl="0" fontAlgn="base">
              <a:spcBef>
                <a:spcPct val="0"/>
              </a:spcBef>
              <a:spcAft>
                <a:spcPct val="0"/>
              </a:spcAft>
              <a:defRPr sz="2300">
                <a:solidFill>
                  <a:schemeClr val="tx2"/>
                </a:solidFill>
                <a:latin typeface="Verdana" pitchFamily="-106" charset="0"/>
                <a:ea typeface="ＭＳ Ｐゴシック" pitchFamily="-106" charset="-128"/>
                <a:cs typeface="Verdana" pitchFamily="34" charset="0"/>
              </a:defRPr>
            </a:lvl3pPr>
            <a:lvl4pPr algn="ctr" defTabSz="380775" rtl="0" fontAlgn="base">
              <a:spcBef>
                <a:spcPct val="0"/>
              </a:spcBef>
              <a:spcAft>
                <a:spcPct val="0"/>
              </a:spcAft>
              <a:defRPr sz="2300">
                <a:solidFill>
                  <a:schemeClr val="tx2"/>
                </a:solidFill>
                <a:latin typeface="Verdana" pitchFamily="-106" charset="0"/>
                <a:ea typeface="ＭＳ Ｐゴシック" pitchFamily="-106" charset="-128"/>
                <a:cs typeface="Verdana" pitchFamily="34" charset="0"/>
              </a:defRPr>
            </a:lvl4pPr>
            <a:lvl5pPr algn="ctr" defTabSz="380775" rtl="0" fontAlgn="base">
              <a:spcBef>
                <a:spcPct val="0"/>
              </a:spcBef>
              <a:spcAft>
                <a:spcPct val="0"/>
              </a:spcAft>
              <a:defRPr sz="2300">
                <a:solidFill>
                  <a:schemeClr val="tx2"/>
                </a:solidFill>
                <a:latin typeface="Verdana" pitchFamily="-106" charset="0"/>
                <a:ea typeface="ＭＳ Ｐゴシック" pitchFamily="-106" charset="-128"/>
                <a:cs typeface="Verdana" pitchFamily="34" charset="0"/>
              </a:defRPr>
            </a:lvl5pPr>
            <a:lvl6pPr marL="380775" algn="ctr" defTabSz="380775" rtl="0" eaLnBrk="1" fontAlgn="base" hangingPunct="1">
              <a:spcBef>
                <a:spcPct val="0"/>
              </a:spcBef>
              <a:spcAft>
                <a:spcPct val="0"/>
              </a:spcAft>
              <a:defRPr sz="2300">
                <a:solidFill>
                  <a:schemeClr val="tx2"/>
                </a:solidFill>
                <a:latin typeface="Verdana" pitchFamily="-106" charset="0"/>
                <a:ea typeface="ＭＳ Ｐゴシック" pitchFamily="-106" charset="-128"/>
              </a:defRPr>
            </a:lvl6pPr>
            <a:lvl7pPr marL="761551" algn="ctr" defTabSz="380775" rtl="0" eaLnBrk="1" fontAlgn="base" hangingPunct="1">
              <a:spcBef>
                <a:spcPct val="0"/>
              </a:spcBef>
              <a:spcAft>
                <a:spcPct val="0"/>
              </a:spcAft>
              <a:defRPr sz="2300">
                <a:solidFill>
                  <a:schemeClr val="tx2"/>
                </a:solidFill>
                <a:latin typeface="Verdana" pitchFamily="-106" charset="0"/>
                <a:ea typeface="ＭＳ Ｐゴシック" pitchFamily="-106" charset="-128"/>
              </a:defRPr>
            </a:lvl7pPr>
            <a:lvl8pPr marL="1142324" algn="ctr" defTabSz="380775" rtl="0" eaLnBrk="1" fontAlgn="base" hangingPunct="1">
              <a:spcBef>
                <a:spcPct val="0"/>
              </a:spcBef>
              <a:spcAft>
                <a:spcPct val="0"/>
              </a:spcAft>
              <a:defRPr sz="2300">
                <a:solidFill>
                  <a:schemeClr val="tx2"/>
                </a:solidFill>
                <a:latin typeface="Verdana" pitchFamily="-106" charset="0"/>
                <a:ea typeface="ＭＳ Ｐゴシック" pitchFamily="-106" charset="-128"/>
              </a:defRPr>
            </a:lvl8pPr>
            <a:lvl9pPr marL="1523097" algn="ctr" defTabSz="380775" rtl="0" eaLnBrk="1" fontAlgn="base" hangingPunct="1">
              <a:spcBef>
                <a:spcPct val="0"/>
              </a:spcBef>
              <a:spcAft>
                <a:spcPct val="0"/>
              </a:spcAft>
              <a:defRPr sz="2300">
                <a:solidFill>
                  <a:schemeClr val="tx2"/>
                </a:solidFill>
                <a:latin typeface="Verdana" pitchFamily="-106" charset="0"/>
                <a:ea typeface="ＭＳ Ｐゴシック" pitchFamily="-106" charset="-128"/>
              </a:defRPr>
            </a:lvl9pPr>
          </a:lstStyle>
          <a:p>
            <a:pPr algn="l"/>
            <a:r>
              <a:rPr lang="en-US" sz="3600" b="1" dirty="0">
                <a:solidFill>
                  <a:srgbClr val="00B0F0"/>
                </a:solidFill>
                <a:latin typeface="+mn-lt"/>
              </a:rPr>
              <a:t>Whole brain layer-fMRI with VASO </a:t>
            </a:r>
          </a:p>
        </p:txBody>
      </p:sp>
      <p:grpSp>
        <p:nvGrpSpPr>
          <p:cNvPr id="17" name="scanner screen shots">
            <a:extLst>
              <a:ext uri="{FF2B5EF4-FFF2-40B4-BE49-F238E27FC236}">
                <a16:creationId xmlns:a16="http://schemas.microsoft.com/office/drawing/2014/main" id="{D5665275-433A-C90C-BFCB-11B927182C81}"/>
              </a:ext>
            </a:extLst>
          </p:cNvPr>
          <p:cNvGrpSpPr/>
          <p:nvPr/>
        </p:nvGrpSpPr>
        <p:grpSpPr>
          <a:xfrm>
            <a:off x="4581530" y="617697"/>
            <a:ext cx="7225430" cy="5285392"/>
            <a:chOff x="4449894" y="617691"/>
            <a:chExt cx="7607300" cy="5933043"/>
          </a:xfrm>
        </p:grpSpPr>
        <p:pic>
          <p:nvPicPr>
            <p:cNvPr id="4" name="Picture 3">
              <a:extLst>
                <a:ext uri="{FF2B5EF4-FFF2-40B4-BE49-F238E27FC236}">
                  <a16:creationId xmlns:a16="http://schemas.microsoft.com/office/drawing/2014/main" id="{23E7D121-643C-2080-3A12-594802687DE7}"/>
                </a:ext>
              </a:extLst>
            </p:cNvPr>
            <p:cNvPicPr>
              <a:picLocks noChangeAspect="1"/>
            </p:cNvPicPr>
            <p:nvPr/>
          </p:nvPicPr>
          <p:blipFill rotWithShape="1">
            <a:blip r:embed="rId3"/>
            <a:srcRect b="2511"/>
            <a:stretch/>
          </p:blipFill>
          <p:spPr>
            <a:xfrm>
              <a:off x="4449894" y="617691"/>
              <a:ext cx="7607300" cy="5933043"/>
            </a:xfrm>
            <a:prstGeom prst="rect">
              <a:avLst/>
            </a:prstGeom>
          </p:spPr>
        </p:pic>
        <p:sp>
          <p:nvSpPr>
            <p:cNvPr id="5" name="TextBox 4">
              <a:extLst>
                <a:ext uri="{FF2B5EF4-FFF2-40B4-BE49-F238E27FC236}">
                  <a16:creationId xmlns:a16="http://schemas.microsoft.com/office/drawing/2014/main" id="{A0793ACB-E8CE-B1DC-14E2-081B07067164}"/>
                </a:ext>
              </a:extLst>
            </p:cNvPr>
            <p:cNvSpPr txBox="1"/>
            <p:nvPr/>
          </p:nvSpPr>
          <p:spPr>
            <a:xfrm>
              <a:off x="9869761" y="617691"/>
              <a:ext cx="2187433" cy="1053746"/>
            </a:xfrm>
            <a:prstGeom prst="rect">
              <a:avLst/>
            </a:prstGeom>
            <a:solidFill>
              <a:schemeClr val="tx1"/>
            </a:solidFill>
          </p:spPr>
          <p:txBody>
            <a:bodyPr wrap="square" rtlCol="0">
              <a:spAutoFit/>
            </a:bodyPr>
            <a:lstStyle/>
            <a:p>
              <a:pPr>
                <a:spcAft>
                  <a:spcPts val="0"/>
                </a:spcAft>
              </a:pPr>
              <a:r>
                <a:rPr lang="en-US" sz="1100" dirty="0">
                  <a:solidFill>
                    <a:schemeClr val="bg1"/>
                  </a:solidFill>
                  <a:latin typeface="Verdana"/>
                  <a:cs typeface="Verdana"/>
                </a:rPr>
                <a:t>7T, 0.8x0.8x0.85mm</a:t>
              </a:r>
              <a:r>
                <a:rPr lang="en-US" sz="1100" baseline="30000" dirty="0">
                  <a:solidFill>
                    <a:schemeClr val="bg1"/>
                  </a:solidFill>
                  <a:latin typeface="Verdana"/>
                  <a:cs typeface="Verdana"/>
                </a:rPr>
                <a:t>3</a:t>
              </a:r>
            </a:p>
            <a:p>
              <a:pPr>
                <a:spcAft>
                  <a:spcPts val="0"/>
                </a:spcAft>
              </a:pPr>
              <a:r>
                <a:rPr lang="en-US" sz="1100" dirty="0">
                  <a:solidFill>
                    <a:schemeClr val="bg1"/>
                  </a:solidFill>
                  <a:latin typeface="Verdana"/>
                  <a:cs typeface="Verdana"/>
                </a:rPr>
                <a:t>72 slices, TE=24/41ms for PF=6/8 and PF = 8/8 </a:t>
              </a:r>
            </a:p>
            <a:p>
              <a:pPr>
                <a:spcAft>
                  <a:spcPts val="0"/>
                </a:spcAft>
              </a:pPr>
              <a:r>
                <a:rPr lang="en-US" sz="1100" dirty="0">
                  <a:solidFill>
                    <a:schemeClr val="bg1"/>
                  </a:solidFill>
                  <a:latin typeface="Verdana"/>
                  <a:cs typeface="Verdana"/>
                </a:rPr>
                <a:t>TR = 6.5 s and 7.4 s</a:t>
              </a:r>
            </a:p>
            <a:p>
              <a:pPr>
                <a:spcAft>
                  <a:spcPts val="1200"/>
                </a:spcAft>
              </a:pPr>
              <a:endParaRPr lang="en-US" sz="1100" dirty="0">
                <a:solidFill>
                  <a:schemeClr val="bg1"/>
                </a:solidFill>
                <a:latin typeface="Verdana"/>
                <a:cs typeface="Verdana"/>
              </a:endParaRPr>
            </a:p>
          </p:txBody>
        </p:sp>
      </p:grpSp>
      <p:grpSp>
        <p:nvGrpSpPr>
          <p:cNvPr id="34" name="three projection maps">
            <a:extLst>
              <a:ext uri="{FF2B5EF4-FFF2-40B4-BE49-F238E27FC236}">
                <a16:creationId xmlns:a16="http://schemas.microsoft.com/office/drawing/2014/main" id="{1AE349B7-3F27-236A-D01F-6D1236958477}"/>
              </a:ext>
            </a:extLst>
          </p:cNvPr>
          <p:cNvGrpSpPr/>
          <p:nvPr/>
        </p:nvGrpSpPr>
        <p:grpSpPr>
          <a:xfrm>
            <a:off x="10043631" y="1393805"/>
            <a:ext cx="1763329" cy="4486134"/>
            <a:chOff x="9869761" y="1481124"/>
            <a:chExt cx="2322239" cy="5391703"/>
          </a:xfrm>
        </p:grpSpPr>
        <p:pic>
          <p:nvPicPr>
            <p:cNvPr id="15" name="Picture 14">
              <a:extLst>
                <a:ext uri="{FF2B5EF4-FFF2-40B4-BE49-F238E27FC236}">
                  <a16:creationId xmlns:a16="http://schemas.microsoft.com/office/drawing/2014/main" id="{520D2110-DA07-DB69-0A9D-A9C336B86A91}"/>
                </a:ext>
              </a:extLst>
            </p:cNvPr>
            <p:cNvPicPr>
              <a:picLocks noChangeAspect="1"/>
            </p:cNvPicPr>
            <p:nvPr/>
          </p:nvPicPr>
          <p:blipFill>
            <a:blip r:embed="rId4"/>
            <a:stretch>
              <a:fillRect/>
            </a:stretch>
          </p:blipFill>
          <p:spPr>
            <a:xfrm>
              <a:off x="9869761" y="1481124"/>
              <a:ext cx="2322239" cy="1800013"/>
            </a:xfrm>
            <a:prstGeom prst="rect">
              <a:avLst/>
            </a:prstGeom>
          </p:spPr>
        </p:pic>
        <p:pic>
          <p:nvPicPr>
            <p:cNvPr id="16" name="Picture 15">
              <a:extLst>
                <a:ext uri="{FF2B5EF4-FFF2-40B4-BE49-F238E27FC236}">
                  <a16:creationId xmlns:a16="http://schemas.microsoft.com/office/drawing/2014/main" id="{E5C91B46-EADF-309A-2E9C-6ACBD0F574F2}"/>
                </a:ext>
              </a:extLst>
            </p:cNvPr>
            <p:cNvPicPr>
              <a:picLocks noChangeAspect="1"/>
            </p:cNvPicPr>
            <p:nvPr/>
          </p:nvPicPr>
          <p:blipFill rotWithShape="1">
            <a:blip r:embed="rId5"/>
            <a:srcRect l="-641" t="-65" r="-75" b="993"/>
            <a:stretch/>
          </p:blipFill>
          <p:spPr>
            <a:xfrm>
              <a:off x="9869761" y="3281136"/>
              <a:ext cx="2322239" cy="1770567"/>
            </a:xfrm>
            <a:prstGeom prst="rect">
              <a:avLst/>
            </a:prstGeom>
          </p:spPr>
        </p:pic>
        <p:sp>
          <p:nvSpPr>
            <p:cNvPr id="27" name="TextBox 26">
              <a:extLst>
                <a:ext uri="{FF2B5EF4-FFF2-40B4-BE49-F238E27FC236}">
                  <a16:creationId xmlns:a16="http://schemas.microsoft.com/office/drawing/2014/main" id="{91F4B45E-92AE-66E9-2880-A725EE15FE8E}"/>
                </a:ext>
              </a:extLst>
            </p:cNvPr>
            <p:cNvSpPr txBox="1"/>
            <p:nvPr/>
          </p:nvSpPr>
          <p:spPr>
            <a:xfrm>
              <a:off x="11029704" y="2091078"/>
              <a:ext cx="702436" cy="338554"/>
            </a:xfrm>
            <a:prstGeom prst="rect">
              <a:avLst/>
            </a:prstGeom>
            <a:noFill/>
          </p:spPr>
          <p:txBody>
            <a:bodyPr wrap="none" rtlCol="0">
              <a:spAutoFit/>
            </a:bodyPr>
            <a:lstStyle/>
            <a:p>
              <a:pPr>
                <a:spcAft>
                  <a:spcPts val="1200"/>
                </a:spcAft>
              </a:pPr>
              <a:r>
                <a:rPr lang="en-US" sz="1600" dirty="0" err="1">
                  <a:solidFill>
                    <a:schemeClr val="bg1"/>
                  </a:solidFill>
                  <a:latin typeface="Verdana"/>
                  <a:cs typeface="Verdana"/>
                </a:rPr>
                <a:t>tSNR</a:t>
              </a:r>
              <a:endParaRPr lang="en-US" sz="1600" dirty="0">
                <a:solidFill>
                  <a:schemeClr val="bg1"/>
                </a:solidFill>
                <a:latin typeface="Verdana"/>
                <a:cs typeface="Verdana"/>
              </a:endParaRPr>
            </a:p>
          </p:txBody>
        </p:sp>
        <p:pic>
          <p:nvPicPr>
            <p:cNvPr id="29" name="Picture 28">
              <a:extLst>
                <a:ext uri="{FF2B5EF4-FFF2-40B4-BE49-F238E27FC236}">
                  <a16:creationId xmlns:a16="http://schemas.microsoft.com/office/drawing/2014/main" id="{9FF18577-C778-9DAB-7D76-622480A960C8}"/>
                </a:ext>
              </a:extLst>
            </p:cNvPr>
            <p:cNvPicPr>
              <a:picLocks noChangeAspect="1"/>
            </p:cNvPicPr>
            <p:nvPr/>
          </p:nvPicPr>
          <p:blipFill>
            <a:blip r:embed="rId6"/>
            <a:stretch>
              <a:fillRect/>
            </a:stretch>
          </p:blipFill>
          <p:spPr>
            <a:xfrm>
              <a:off x="11029704" y="2568676"/>
              <a:ext cx="1008332" cy="233578"/>
            </a:xfrm>
            <a:prstGeom prst="rect">
              <a:avLst/>
            </a:prstGeom>
          </p:spPr>
        </p:pic>
        <p:sp>
          <p:nvSpPr>
            <p:cNvPr id="30" name="TextBox 29">
              <a:extLst>
                <a:ext uri="{FF2B5EF4-FFF2-40B4-BE49-F238E27FC236}">
                  <a16:creationId xmlns:a16="http://schemas.microsoft.com/office/drawing/2014/main" id="{2DD958CD-6B7A-8C50-B80D-9A5C19B6AC47}"/>
                </a:ext>
              </a:extLst>
            </p:cNvPr>
            <p:cNvSpPr txBox="1"/>
            <p:nvPr/>
          </p:nvSpPr>
          <p:spPr>
            <a:xfrm>
              <a:off x="10996636" y="2560363"/>
              <a:ext cx="1099981" cy="261610"/>
            </a:xfrm>
            <a:prstGeom prst="rect">
              <a:avLst/>
            </a:prstGeom>
            <a:noFill/>
          </p:spPr>
          <p:txBody>
            <a:bodyPr wrap="none" rtlCol="0">
              <a:spAutoFit/>
            </a:bodyPr>
            <a:lstStyle/>
            <a:p>
              <a:pPr>
                <a:spcAft>
                  <a:spcPts val="1200"/>
                </a:spcAft>
              </a:pPr>
              <a:r>
                <a:rPr lang="en-US" sz="1100" dirty="0">
                  <a:latin typeface="Verdana"/>
                  <a:cs typeface="Verdana"/>
                </a:rPr>
                <a:t>0             25</a:t>
              </a:r>
            </a:p>
          </p:txBody>
        </p:sp>
        <p:pic>
          <p:nvPicPr>
            <p:cNvPr id="6" name="Picture 5">
              <a:extLst>
                <a:ext uri="{FF2B5EF4-FFF2-40B4-BE49-F238E27FC236}">
                  <a16:creationId xmlns:a16="http://schemas.microsoft.com/office/drawing/2014/main" id="{BEA2403D-425C-D89C-25C5-812276A78435}"/>
                </a:ext>
              </a:extLst>
            </p:cNvPr>
            <p:cNvPicPr>
              <a:picLocks noChangeAspect="1"/>
            </p:cNvPicPr>
            <p:nvPr/>
          </p:nvPicPr>
          <p:blipFill>
            <a:blip r:embed="rId7"/>
            <a:stretch>
              <a:fillRect/>
            </a:stretch>
          </p:blipFill>
          <p:spPr>
            <a:xfrm>
              <a:off x="9869761" y="5051703"/>
              <a:ext cx="2322239" cy="1821124"/>
            </a:xfrm>
            <a:prstGeom prst="rect">
              <a:avLst/>
            </a:prstGeom>
          </p:spPr>
        </p:pic>
        <p:sp>
          <p:nvSpPr>
            <p:cNvPr id="28" name="TextBox 27">
              <a:extLst>
                <a:ext uri="{FF2B5EF4-FFF2-40B4-BE49-F238E27FC236}">
                  <a16:creationId xmlns:a16="http://schemas.microsoft.com/office/drawing/2014/main" id="{1A8ED469-0E3E-A54A-8AC5-77D17A9A6717}"/>
                </a:ext>
              </a:extLst>
            </p:cNvPr>
            <p:cNvSpPr txBox="1"/>
            <p:nvPr/>
          </p:nvSpPr>
          <p:spPr>
            <a:xfrm>
              <a:off x="10845088" y="3837755"/>
              <a:ext cx="1109455" cy="452697"/>
            </a:xfrm>
            <a:prstGeom prst="rect">
              <a:avLst/>
            </a:prstGeom>
            <a:noFill/>
          </p:spPr>
          <p:txBody>
            <a:bodyPr wrap="square" rtlCol="0">
              <a:spAutoFit/>
            </a:bodyPr>
            <a:lstStyle/>
            <a:p>
              <a:pPr>
                <a:spcAft>
                  <a:spcPts val="1200"/>
                </a:spcAft>
              </a:pPr>
              <a:r>
                <a:rPr lang="en-US" dirty="0">
                  <a:solidFill>
                    <a:schemeClr val="bg1"/>
                  </a:solidFill>
                  <a:latin typeface="Verdana"/>
                  <a:cs typeface="Verdana"/>
                </a:rPr>
                <a:t>BOLD</a:t>
              </a:r>
            </a:p>
          </p:txBody>
        </p:sp>
        <p:sp>
          <p:nvSpPr>
            <p:cNvPr id="31" name="TextBox 30">
              <a:extLst>
                <a:ext uri="{FF2B5EF4-FFF2-40B4-BE49-F238E27FC236}">
                  <a16:creationId xmlns:a16="http://schemas.microsoft.com/office/drawing/2014/main" id="{D442AE76-D691-C155-4BD9-95937E1BD948}"/>
                </a:ext>
              </a:extLst>
            </p:cNvPr>
            <p:cNvSpPr txBox="1"/>
            <p:nvPr/>
          </p:nvSpPr>
          <p:spPr>
            <a:xfrm>
              <a:off x="10898772" y="5608321"/>
              <a:ext cx="1139264" cy="452697"/>
            </a:xfrm>
            <a:prstGeom prst="rect">
              <a:avLst/>
            </a:prstGeom>
            <a:noFill/>
          </p:spPr>
          <p:txBody>
            <a:bodyPr wrap="square" rtlCol="0">
              <a:spAutoFit/>
            </a:bodyPr>
            <a:lstStyle/>
            <a:p>
              <a:pPr>
                <a:spcAft>
                  <a:spcPts val="1200"/>
                </a:spcAft>
              </a:pPr>
              <a:r>
                <a:rPr lang="en-US" dirty="0">
                  <a:solidFill>
                    <a:schemeClr val="bg1"/>
                  </a:solidFill>
                  <a:latin typeface="Verdana"/>
                  <a:cs typeface="Verdana"/>
                </a:rPr>
                <a:t>VASO</a:t>
              </a:r>
            </a:p>
          </p:txBody>
        </p:sp>
      </p:grpSp>
      <p:grpSp>
        <p:nvGrpSpPr>
          <p:cNvPr id="11" name="Our sequence MAGEC">
            <a:extLst>
              <a:ext uri="{FF2B5EF4-FFF2-40B4-BE49-F238E27FC236}">
                <a16:creationId xmlns:a16="http://schemas.microsoft.com/office/drawing/2014/main" id="{907F22E9-46E8-4599-24BE-E273AFD6C3CA}"/>
              </a:ext>
            </a:extLst>
          </p:cNvPr>
          <p:cNvGrpSpPr/>
          <p:nvPr/>
        </p:nvGrpSpPr>
        <p:grpSpPr>
          <a:xfrm>
            <a:off x="264095" y="756014"/>
            <a:ext cx="6891335" cy="2144851"/>
            <a:chOff x="189325" y="4713149"/>
            <a:chExt cx="6891335" cy="2144851"/>
          </a:xfrm>
        </p:grpSpPr>
        <p:grpSp>
          <p:nvGrpSpPr>
            <p:cNvPr id="9" name="Group 8">
              <a:extLst>
                <a:ext uri="{FF2B5EF4-FFF2-40B4-BE49-F238E27FC236}">
                  <a16:creationId xmlns:a16="http://schemas.microsoft.com/office/drawing/2014/main" id="{45391A39-76ED-4E86-DD31-534E55F07F00}"/>
                </a:ext>
              </a:extLst>
            </p:cNvPr>
            <p:cNvGrpSpPr/>
            <p:nvPr/>
          </p:nvGrpSpPr>
          <p:grpSpPr>
            <a:xfrm>
              <a:off x="189325" y="4713149"/>
              <a:ext cx="4104886" cy="2144851"/>
              <a:chOff x="189325" y="4713149"/>
              <a:chExt cx="4104886" cy="2144851"/>
            </a:xfrm>
          </p:grpSpPr>
          <p:sp>
            <p:nvSpPr>
              <p:cNvPr id="7" name="TextBox 6">
                <a:extLst>
                  <a:ext uri="{FF2B5EF4-FFF2-40B4-BE49-F238E27FC236}">
                    <a16:creationId xmlns:a16="http://schemas.microsoft.com/office/drawing/2014/main" id="{FCFE8C04-3EB8-883E-A804-48635C92C307}"/>
                  </a:ext>
                </a:extLst>
              </p:cNvPr>
              <p:cNvSpPr txBox="1"/>
              <p:nvPr/>
            </p:nvSpPr>
            <p:spPr>
              <a:xfrm>
                <a:off x="221108" y="4713149"/>
                <a:ext cx="4073103" cy="338554"/>
              </a:xfrm>
              <a:prstGeom prst="rect">
                <a:avLst/>
              </a:prstGeom>
              <a:noFill/>
            </p:spPr>
            <p:txBody>
              <a:bodyPr wrap="none" rtlCol="0">
                <a:spAutoFit/>
              </a:bodyPr>
              <a:lstStyle/>
              <a:p>
                <a:pPr>
                  <a:spcAft>
                    <a:spcPts val="1200"/>
                  </a:spcAft>
                </a:pPr>
                <a:r>
                  <a:rPr lang="en-US" sz="1600" dirty="0">
                    <a:latin typeface="Verdana"/>
                    <a:cs typeface="Verdana"/>
                  </a:rPr>
                  <a:t>MAGEC VASO, </a:t>
                </a:r>
                <a:r>
                  <a:rPr lang="en-US" sz="1100" dirty="0">
                    <a:latin typeface="Verdana"/>
                    <a:cs typeface="Verdana"/>
                  </a:rPr>
                  <a:t>T1 weighting between segments </a:t>
                </a:r>
                <a:endParaRPr lang="en-US" sz="1600" dirty="0">
                  <a:latin typeface="Verdana"/>
                  <a:cs typeface="Verdana"/>
                </a:endParaRPr>
              </a:p>
            </p:txBody>
          </p:sp>
          <p:pic>
            <p:nvPicPr>
              <p:cNvPr id="22" name="Picture 21">
                <a:extLst>
                  <a:ext uri="{FF2B5EF4-FFF2-40B4-BE49-F238E27FC236}">
                    <a16:creationId xmlns:a16="http://schemas.microsoft.com/office/drawing/2014/main" id="{08F4D067-F6AF-D0E8-CF54-479FA667432A}"/>
                  </a:ext>
                </a:extLst>
              </p:cNvPr>
              <p:cNvPicPr>
                <a:picLocks noChangeAspect="1"/>
              </p:cNvPicPr>
              <p:nvPr/>
            </p:nvPicPr>
            <p:blipFill rotWithShape="1">
              <a:blip r:embed="rId8"/>
              <a:srcRect t="48064"/>
              <a:stretch/>
            </p:blipFill>
            <p:spPr>
              <a:xfrm>
                <a:off x="189325" y="4996694"/>
                <a:ext cx="2923291" cy="1861306"/>
              </a:xfrm>
              <a:prstGeom prst="rect">
                <a:avLst/>
              </a:prstGeom>
            </p:spPr>
          </p:pic>
          <p:cxnSp>
            <p:nvCxnSpPr>
              <p:cNvPr id="8" name="Straight Connector 7">
                <a:extLst>
                  <a:ext uri="{FF2B5EF4-FFF2-40B4-BE49-F238E27FC236}">
                    <a16:creationId xmlns:a16="http://schemas.microsoft.com/office/drawing/2014/main" id="{1B751335-933F-8A17-71F3-50737A06E1B8}"/>
                  </a:ext>
                </a:extLst>
              </p:cNvPr>
              <p:cNvCxnSpPr/>
              <p:nvPr/>
            </p:nvCxnSpPr>
            <p:spPr>
              <a:xfrm>
                <a:off x="687823" y="6465536"/>
                <a:ext cx="25462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8C86155C-7B85-FCB5-7AC4-20EB7A2C2FA5}"/>
                </a:ext>
              </a:extLst>
            </p:cNvPr>
            <p:cNvSpPr/>
            <p:nvPr/>
          </p:nvSpPr>
          <p:spPr>
            <a:xfrm>
              <a:off x="984660" y="4996694"/>
              <a:ext cx="6096000" cy="261610"/>
            </a:xfrm>
            <a:prstGeom prst="rect">
              <a:avLst/>
            </a:prstGeom>
          </p:spPr>
          <p:txBody>
            <a:bodyPr>
              <a:spAutoFit/>
            </a:bodyPr>
            <a:lstStyle/>
            <a:p>
              <a:r>
                <a:rPr lang="en-US" sz="1100" dirty="0"/>
                <a:t>(Multiple Acquisitions with Global Excitation Cycling)</a:t>
              </a:r>
            </a:p>
          </p:txBody>
        </p:sp>
      </p:grpSp>
      <p:sp>
        <p:nvSpPr>
          <p:cNvPr id="3" name="Rectangle 2">
            <a:extLst>
              <a:ext uri="{FF2B5EF4-FFF2-40B4-BE49-F238E27FC236}">
                <a16:creationId xmlns:a16="http://schemas.microsoft.com/office/drawing/2014/main" id="{62EDF6F2-75E8-F72E-9CF9-A67BDA6C320F}"/>
              </a:ext>
            </a:extLst>
          </p:cNvPr>
          <p:cNvSpPr/>
          <p:nvPr/>
        </p:nvSpPr>
        <p:spPr>
          <a:xfrm>
            <a:off x="162057" y="4718326"/>
            <a:ext cx="4340743" cy="1477328"/>
          </a:xfrm>
          <a:prstGeom prst="rect">
            <a:avLst/>
          </a:prstGeom>
        </p:spPr>
        <p:txBody>
          <a:bodyPr wrap="square">
            <a:spAutoFit/>
          </a:bodyPr>
          <a:lstStyle/>
          <a:p>
            <a:pPr>
              <a:spcBef>
                <a:spcPts val="1200"/>
              </a:spcBef>
            </a:pPr>
            <a:r>
              <a:rPr lang="en-US" dirty="0">
                <a:solidFill>
                  <a:srgbClr val="FF0000"/>
                </a:solidFill>
                <a:latin typeface="Times New Roman" panose="02020603050405020304" pitchFamily="18" charset="0"/>
                <a:ea typeface="Times New Roman" panose="02020603050405020304" pitchFamily="18" charset="0"/>
              </a:rPr>
              <a:t>Chai Y, Li L, Huber L, Poser BA, Bandettini PA: </a:t>
            </a:r>
            <a:r>
              <a:rPr lang="en-US" b="1" dirty="0">
                <a:solidFill>
                  <a:srgbClr val="FF0000"/>
                </a:solidFill>
                <a:latin typeface="Times New Roman" panose="02020603050405020304" pitchFamily="18" charset="0"/>
                <a:ea typeface="Times New Roman" panose="02020603050405020304" pitchFamily="18" charset="0"/>
              </a:rPr>
              <a:t>Integrated VASO and perfusion contrast: A new tool for laminar functional MRI</a:t>
            </a:r>
            <a:r>
              <a:rPr lang="en-US" dirty="0">
                <a:solidFill>
                  <a:srgbClr val="FF0000"/>
                </a:solidFill>
                <a:latin typeface="Times New Roman" panose="02020603050405020304" pitchFamily="18" charset="0"/>
                <a:ea typeface="Times New Roman" panose="02020603050405020304" pitchFamily="18" charset="0"/>
              </a:rPr>
              <a:t>. </a:t>
            </a:r>
            <a:r>
              <a:rPr lang="en-US" i="1" dirty="0">
                <a:solidFill>
                  <a:srgbClr val="FF0000"/>
                </a:solidFill>
                <a:latin typeface="Times New Roman" panose="02020603050405020304" pitchFamily="18" charset="0"/>
                <a:ea typeface="Times New Roman" panose="02020603050405020304" pitchFamily="18" charset="0"/>
              </a:rPr>
              <a:t>Neuroimage</a:t>
            </a:r>
            <a:r>
              <a:rPr lang="en-US" dirty="0">
                <a:solidFill>
                  <a:srgbClr val="FF0000"/>
                </a:solidFill>
                <a:latin typeface="Times New Roman" panose="02020603050405020304" pitchFamily="18" charset="0"/>
                <a:ea typeface="Times New Roman" panose="02020603050405020304" pitchFamily="18" charset="0"/>
              </a:rPr>
              <a:t> 2020, </a:t>
            </a:r>
            <a:r>
              <a:rPr lang="en-US" b="1" dirty="0">
                <a:solidFill>
                  <a:srgbClr val="FF0000"/>
                </a:solidFill>
                <a:latin typeface="Times New Roman" panose="02020603050405020304" pitchFamily="18" charset="0"/>
                <a:ea typeface="Times New Roman" panose="02020603050405020304" pitchFamily="18" charset="0"/>
              </a:rPr>
              <a:t>207</a:t>
            </a:r>
            <a:r>
              <a:rPr lang="en-US" dirty="0">
                <a:solidFill>
                  <a:srgbClr val="FF0000"/>
                </a:solidFill>
                <a:latin typeface="Times New Roman" panose="02020603050405020304" pitchFamily="18" charset="0"/>
                <a:ea typeface="Times New Roman" panose="02020603050405020304" pitchFamily="18" charset="0"/>
              </a:rPr>
              <a:t>:116358</a:t>
            </a:r>
            <a:r>
              <a:rPr lang="en-US" dirty="0">
                <a:latin typeface="Times New Roman" panose="02020603050405020304" pitchFamily="18" charset="0"/>
                <a:ea typeface="Times New Roman" panose="02020603050405020304" pitchFamily="18" charset="0"/>
              </a:rPr>
              <a:t>.</a:t>
            </a:r>
          </a:p>
        </p:txBody>
      </p:sp>
      <p:sp>
        <p:nvSpPr>
          <p:cNvPr id="12" name="Rectangle 11">
            <a:extLst>
              <a:ext uri="{FF2B5EF4-FFF2-40B4-BE49-F238E27FC236}">
                <a16:creationId xmlns:a16="http://schemas.microsoft.com/office/drawing/2014/main" id="{C0284BBF-3523-EE34-82B0-81E53B7E5B81}"/>
              </a:ext>
            </a:extLst>
          </p:cNvPr>
          <p:cNvSpPr/>
          <p:nvPr/>
        </p:nvSpPr>
        <p:spPr>
          <a:xfrm>
            <a:off x="212678" y="3066815"/>
            <a:ext cx="4291434" cy="1477328"/>
          </a:xfrm>
          <a:prstGeom prst="rect">
            <a:avLst/>
          </a:prstGeom>
        </p:spPr>
        <p:txBody>
          <a:bodyPr wrap="square">
            <a:spAutoFit/>
          </a:bodyPr>
          <a:lstStyle/>
          <a:p>
            <a:pPr>
              <a:spcBef>
                <a:spcPts val="1200"/>
              </a:spcBef>
            </a:pPr>
            <a:r>
              <a:rPr lang="en-US" dirty="0">
                <a:solidFill>
                  <a:srgbClr val="FF0000"/>
                </a:solidFill>
                <a:latin typeface="Times New Roman" panose="02020603050405020304" pitchFamily="18" charset="0"/>
                <a:ea typeface="Times New Roman" panose="02020603050405020304" pitchFamily="18" charset="0"/>
              </a:rPr>
              <a:t>Huber L, Finn ES, Chai Y, Goebel R, </a:t>
            </a:r>
            <a:r>
              <a:rPr lang="en-US" dirty="0" err="1">
                <a:solidFill>
                  <a:srgbClr val="FF0000"/>
                </a:solidFill>
                <a:latin typeface="Times New Roman" panose="02020603050405020304" pitchFamily="18" charset="0"/>
                <a:ea typeface="Times New Roman" panose="02020603050405020304" pitchFamily="18" charset="0"/>
              </a:rPr>
              <a:t>Stirnberg</a:t>
            </a:r>
            <a:r>
              <a:rPr lang="en-US" dirty="0">
                <a:solidFill>
                  <a:srgbClr val="FF0000"/>
                </a:solidFill>
                <a:latin typeface="Times New Roman" panose="02020603050405020304" pitchFamily="18" charset="0"/>
                <a:ea typeface="Times New Roman" panose="02020603050405020304" pitchFamily="18" charset="0"/>
              </a:rPr>
              <a:t> R, </a:t>
            </a:r>
            <a:r>
              <a:rPr lang="en-US" dirty="0" err="1">
                <a:solidFill>
                  <a:srgbClr val="FF0000"/>
                </a:solidFill>
                <a:latin typeface="Times New Roman" panose="02020603050405020304" pitchFamily="18" charset="0"/>
                <a:ea typeface="Times New Roman" panose="02020603050405020304" pitchFamily="18" charset="0"/>
              </a:rPr>
              <a:t>Stöcker</a:t>
            </a:r>
            <a:r>
              <a:rPr lang="en-US" dirty="0">
                <a:solidFill>
                  <a:srgbClr val="FF0000"/>
                </a:solidFill>
                <a:latin typeface="Times New Roman" panose="02020603050405020304" pitchFamily="18" charset="0"/>
                <a:ea typeface="Times New Roman" panose="02020603050405020304" pitchFamily="18" charset="0"/>
              </a:rPr>
              <a:t> T, Marrett S, </a:t>
            </a:r>
            <a:r>
              <a:rPr lang="en-US" dirty="0" err="1">
                <a:solidFill>
                  <a:srgbClr val="FF0000"/>
                </a:solidFill>
                <a:latin typeface="Times New Roman" panose="02020603050405020304" pitchFamily="18" charset="0"/>
                <a:ea typeface="Times New Roman" panose="02020603050405020304" pitchFamily="18" charset="0"/>
              </a:rPr>
              <a:t>Uludag</a:t>
            </a:r>
            <a:r>
              <a:rPr lang="en-US" dirty="0">
                <a:solidFill>
                  <a:srgbClr val="FF0000"/>
                </a:solidFill>
                <a:latin typeface="Times New Roman" panose="02020603050405020304" pitchFamily="18" charset="0"/>
                <a:ea typeface="Times New Roman" panose="02020603050405020304" pitchFamily="18" charset="0"/>
              </a:rPr>
              <a:t> K, Kim SG, Han SH, et al.: </a:t>
            </a:r>
            <a:r>
              <a:rPr lang="en-US" b="1" dirty="0">
                <a:solidFill>
                  <a:srgbClr val="FF0000"/>
                </a:solidFill>
                <a:latin typeface="Times New Roman" panose="02020603050405020304" pitchFamily="18" charset="0"/>
                <a:ea typeface="Times New Roman" panose="02020603050405020304" pitchFamily="18" charset="0"/>
              </a:rPr>
              <a:t>Layer-dependent functional connectivity methods</a:t>
            </a:r>
            <a:r>
              <a:rPr lang="en-US" dirty="0">
                <a:solidFill>
                  <a:srgbClr val="FF0000"/>
                </a:solidFill>
                <a:latin typeface="Times New Roman" panose="02020603050405020304" pitchFamily="18" charset="0"/>
                <a:ea typeface="Times New Roman" panose="02020603050405020304" pitchFamily="18" charset="0"/>
              </a:rPr>
              <a:t>. </a:t>
            </a:r>
            <a:r>
              <a:rPr lang="en-US" i="1" dirty="0">
                <a:solidFill>
                  <a:srgbClr val="FF0000"/>
                </a:solidFill>
                <a:latin typeface="Times New Roman" panose="02020603050405020304" pitchFamily="18" charset="0"/>
                <a:ea typeface="Times New Roman" panose="02020603050405020304" pitchFamily="18" charset="0"/>
              </a:rPr>
              <a:t>Prog </a:t>
            </a:r>
            <a:r>
              <a:rPr lang="en-US" i="1" dirty="0" err="1">
                <a:solidFill>
                  <a:srgbClr val="FF0000"/>
                </a:solidFill>
                <a:latin typeface="Times New Roman" panose="02020603050405020304" pitchFamily="18" charset="0"/>
                <a:ea typeface="Times New Roman" panose="02020603050405020304" pitchFamily="18" charset="0"/>
              </a:rPr>
              <a:t>Neurobiol</a:t>
            </a:r>
            <a:r>
              <a:rPr lang="en-US" dirty="0">
                <a:solidFill>
                  <a:srgbClr val="FF0000"/>
                </a:solidFill>
                <a:latin typeface="Times New Roman" panose="02020603050405020304" pitchFamily="18" charset="0"/>
                <a:ea typeface="Times New Roman" panose="02020603050405020304" pitchFamily="18" charset="0"/>
              </a:rPr>
              <a:t> 2020, doi:10.1016.</a:t>
            </a:r>
            <a:endParaRPr lang="en-US"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680089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80652-F56E-1653-D8AF-B58BF7541286}"/>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E424B740-0C70-79B3-579C-93AC61A1AC3B}"/>
              </a:ext>
            </a:extLst>
          </p:cNvPr>
          <p:cNvGrpSpPr/>
          <p:nvPr/>
        </p:nvGrpSpPr>
        <p:grpSpPr>
          <a:xfrm>
            <a:off x="114300" y="1378158"/>
            <a:ext cx="11973403" cy="3665330"/>
            <a:chOff x="-228124" y="2543172"/>
            <a:chExt cx="14095096" cy="4314828"/>
          </a:xfrm>
        </p:grpSpPr>
        <p:pic>
          <p:nvPicPr>
            <p:cNvPr id="3" name="Picture 2">
              <a:extLst>
                <a:ext uri="{FF2B5EF4-FFF2-40B4-BE49-F238E27FC236}">
                  <a16:creationId xmlns:a16="http://schemas.microsoft.com/office/drawing/2014/main" id="{63299340-AED3-3A17-9F26-F2694F238B80}"/>
                </a:ext>
              </a:extLst>
            </p:cNvPr>
            <p:cNvPicPr>
              <a:picLocks noChangeAspect="1"/>
            </p:cNvPicPr>
            <p:nvPr/>
          </p:nvPicPr>
          <p:blipFill>
            <a:blip r:embed="rId2"/>
            <a:stretch>
              <a:fillRect/>
            </a:stretch>
          </p:blipFill>
          <p:spPr>
            <a:xfrm>
              <a:off x="3295650" y="2543174"/>
              <a:ext cx="3523774" cy="4314825"/>
            </a:xfrm>
            <a:prstGeom prst="rect">
              <a:avLst/>
            </a:prstGeom>
          </p:spPr>
        </p:pic>
        <p:pic>
          <p:nvPicPr>
            <p:cNvPr id="5" name="Picture 4">
              <a:extLst>
                <a:ext uri="{FF2B5EF4-FFF2-40B4-BE49-F238E27FC236}">
                  <a16:creationId xmlns:a16="http://schemas.microsoft.com/office/drawing/2014/main" id="{0C2D7675-3371-F069-529E-CDBEB6CCD47A}"/>
                </a:ext>
              </a:extLst>
            </p:cNvPr>
            <p:cNvPicPr>
              <a:picLocks noChangeAspect="1"/>
            </p:cNvPicPr>
            <p:nvPr/>
          </p:nvPicPr>
          <p:blipFill>
            <a:blip r:embed="rId3"/>
            <a:stretch>
              <a:fillRect/>
            </a:stretch>
          </p:blipFill>
          <p:spPr>
            <a:xfrm>
              <a:off x="6819424" y="2543173"/>
              <a:ext cx="3523774" cy="4314825"/>
            </a:xfrm>
            <a:prstGeom prst="rect">
              <a:avLst/>
            </a:prstGeom>
          </p:spPr>
        </p:pic>
        <p:pic>
          <p:nvPicPr>
            <p:cNvPr id="7" name="Picture 6">
              <a:extLst>
                <a:ext uri="{FF2B5EF4-FFF2-40B4-BE49-F238E27FC236}">
                  <a16:creationId xmlns:a16="http://schemas.microsoft.com/office/drawing/2014/main" id="{390F2C78-1330-58B7-A128-5841EA38036D}"/>
                </a:ext>
              </a:extLst>
            </p:cNvPr>
            <p:cNvPicPr>
              <a:picLocks noChangeAspect="1"/>
            </p:cNvPicPr>
            <p:nvPr/>
          </p:nvPicPr>
          <p:blipFill>
            <a:blip r:embed="rId4"/>
            <a:stretch>
              <a:fillRect/>
            </a:stretch>
          </p:blipFill>
          <p:spPr>
            <a:xfrm>
              <a:off x="10343198" y="2543172"/>
              <a:ext cx="3523774" cy="4314825"/>
            </a:xfrm>
            <a:prstGeom prst="rect">
              <a:avLst/>
            </a:prstGeom>
          </p:spPr>
        </p:pic>
        <p:pic>
          <p:nvPicPr>
            <p:cNvPr id="9" name="Picture 8">
              <a:extLst>
                <a:ext uri="{FF2B5EF4-FFF2-40B4-BE49-F238E27FC236}">
                  <a16:creationId xmlns:a16="http://schemas.microsoft.com/office/drawing/2014/main" id="{217BEC5F-E558-E65C-37C6-804718DA1A99}"/>
                </a:ext>
              </a:extLst>
            </p:cNvPr>
            <p:cNvPicPr>
              <a:picLocks noChangeAspect="1"/>
            </p:cNvPicPr>
            <p:nvPr/>
          </p:nvPicPr>
          <p:blipFill>
            <a:blip r:embed="rId5"/>
            <a:stretch>
              <a:fillRect/>
            </a:stretch>
          </p:blipFill>
          <p:spPr>
            <a:xfrm>
              <a:off x="-228124" y="2543175"/>
              <a:ext cx="3523774" cy="4314825"/>
            </a:xfrm>
            <a:prstGeom prst="rect">
              <a:avLst/>
            </a:prstGeom>
          </p:spPr>
        </p:pic>
      </p:grpSp>
      <p:sp>
        <p:nvSpPr>
          <p:cNvPr id="11" name="TextBox 10">
            <a:extLst>
              <a:ext uri="{FF2B5EF4-FFF2-40B4-BE49-F238E27FC236}">
                <a16:creationId xmlns:a16="http://schemas.microsoft.com/office/drawing/2014/main" id="{3E844767-830C-0863-FBDF-A6648446D449}"/>
              </a:ext>
            </a:extLst>
          </p:cNvPr>
          <p:cNvSpPr txBox="1"/>
          <p:nvPr/>
        </p:nvSpPr>
        <p:spPr>
          <a:xfrm>
            <a:off x="227941" y="257172"/>
            <a:ext cx="8239050" cy="923330"/>
          </a:xfrm>
          <a:prstGeom prst="rect">
            <a:avLst/>
          </a:prstGeom>
          <a:noFill/>
        </p:spPr>
        <p:txBody>
          <a:bodyPr wrap="none" rtlCol="0">
            <a:spAutoFit/>
          </a:bodyPr>
          <a:lstStyle/>
          <a:p>
            <a:pPr>
              <a:spcAft>
                <a:spcPts val="1200"/>
              </a:spcAft>
            </a:pPr>
            <a:r>
              <a:rPr lang="en-US" sz="2200" dirty="0">
                <a:latin typeface="Verdana"/>
                <a:cs typeface="Verdana"/>
              </a:rPr>
              <a:t>NIH data: 5 runs of movie watching MAGEC-SS-SI-VASO</a:t>
            </a:r>
          </a:p>
          <a:p>
            <a:pPr>
              <a:spcAft>
                <a:spcPts val="1200"/>
              </a:spcAft>
            </a:pPr>
            <a:r>
              <a:rPr lang="en-US" sz="2200" dirty="0">
                <a:latin typeface="Verdana"/>
                <a:cs typeface="Verdana"/>
              </a:rPr>
              <a:t>selected networks from HCP with GLM</a:t>
            </a:r>
          </a:p>
        </p:txBody>
      </p:sp>
      <p:sp>
        <p:nvSpPr>
          <p:cNvPr id="12" name="TextBox 11">
            <a:extLst>
              <a:ext uri="{FF2B5EF4-FFF2-40B4-BE49-F238E27FC236}">
                <a16:creationId xmlns:a16="http://schemas.microsoft.com/office/drawing/2014/main" id="{E0CA6181-2055-6E8B-D4A4-63F326702B6D}"/>
              </a:ext>
            </a:extLst>
          </p:cNvPr>
          <p:cNvSpPr txBox="1"/>
          <p:nvPr/>
        </p:nvSpPr>
        <p:spPr>
          <a:xfrm>
            <a:off x="227941" y="5241145"/>
            <a:ext cx="3678892" cy="1107996"/>
          </a:xfrm>
          <a:prstGeom prst="rect">
            <a:avLst/>
          </a:prstGeom>
          <a:noFill/>
        </p:spPr>
        <p:txBody>
          <a:bodyPr wrap="none" rtlCol="0">
            <a:spAutoFit/>
          </a:bodyPr>
          <a:lstStyle/>
          <a:p>
            <a:pPr>
              <a:spcAft>
                <a:spcPts val="0"/>
              </a:spcAft>
            </a:pPr>
            <a:r>
              <a:rPr lang="en-US" sz="2200" dirty="0">
                <a:latin typeface="Verdana"/>
                <a:cs typeface="Verdana"/>
              </a:rPr>
              <a:t>‘old’ MAGENTOM 7T, NIH</a:t>
            </a:r>
          </a:p>
          <a:p>
            <a:pPr>
              <a:spcAft>
                <a:spcPts val="0"/>
              </a:spcAft>
            </a:pPr>
            <a:r>
              <a:rPr lang="en-US" sz="2200" dirty="0">
                <a:latin typeface="Verdana"/>
                <a:cs typeface="Verdana"/>
              </a:rPr>
              <a:t>0.8 mm isotropic </a:t>
            </a:r>
          </a:p>
          <a:p>
            <a:pPr>
              <a:spcAft>
                <a:spcPts val="0"/>
              </a:spcAft>
            </a:pPr>
            <a:r>
              <a:rPr lang="en-US" sz="2200" dirty="0">
                <a:latin typeface="Verdana"/>
                <a:cs typeface="Verdana"/>
              </a:rPr>
              <a:t>104 slices (8 removed) </a:t>
            </a:r>
          </a:p>
        </p:txBody>
      </p:sp>
      <p:grpSp>
        <p:nvGrpSpPr>
          <p:cNvPr id="17" name="Group 16">
            <a:extLst>
              <a:ext uri="{FF2B5EF4-FFF2-40B4-BE49-F238E27FC236}">
                <a16:creationId xmlns:a16="http://schemas.microsoft.com/office/drawing/2014/main" id="{BBA24164-5A30-4D26-DADA-BBC871B3241D}"/>
              </a:ext>
            </a:extLst>
          </p:cNvPr>
          <p:cNvGrpSpPr/>
          <p:nvPr/>
        </p:nvGrpSpPr>
        <p:grpSpPr>
          <a:xfrm>
            <a:off x="9378463" y="503394"/>
            <a:ext cx="2425125" cy="444525"/>
            <a:chOff x="9378463" y="503394"/>
            <a:chExt cx="2425125" cy="444525"/>
          </a:xfrm>
        </p:grpSpPr>
        <p:pic>
          <p:nvPicPr>
            <p:cNvPr id="16" name="Picture 15">
              <a:extLst>
                <a:ext uri="{FF2B5EF4-FFF2-40B4-BE49-F238E27FC236}">
                  <a16:creationId xmlns:a16="http://schemas.microsoft.com/office/drawing/2014/main" id="{A0248DB9-86C8-E87E-2DAF-2B90E0F1F03C}"/>
                </a:ext>
              </a:extLst>
            </p:cNvPr>
            <p:cNvPicPr>
              <a:picLocks noChangeAspect="1"/>
            </p:cNvPicPr>
            <p:nvPr/>
          </p:nvPicPr>
          <p:blipFill>
            <a:blip r:embed="rId6"/>
            <a:stretch>
              <a:fillRect/>
            </a:stretch>
          </p:blipFill>
          <p:spPr>
            <a:xfrm>
              <a:off x="9378463" y="517032"/>
              <a:ext cx="2425125" cy="430887"/>
            </a:xfrm>
            <a:prstGeom prst="rect">
              <a:avLst/>
            </a:prstGeom>
          </p:spPr>
        </p:pic>
        <p:sp>
          <p:nvSpPr>
            <p:cNvPr id="13" name="TextBox 12">
              <a:extLst>
                <a:ext uri="{FF2B5EF4-FFF2-40B4-BE49-F238E27FC236}">
                  <a16:creationId xmlns:a16="http://schemas.microsoft.com/office/drawing/2014/main" id="{EDC18C84-A5C3-03C0-C368-868A7885A92B}"/>
                </a:ext>
              </a:extLst>
            </p:cNvPr>
            <p:cNvSpPr txBox="1"/>
            <p:nvPr/>
          </p:nvSpPr>
          <p:spPr>
            <a:xfrm>
              <a:off x="9466135" y="503394"/>
              <a:ext cx="2249783" cy="430887"/>
            </a:xfrm>
            <a:prstGeom prst="rect">
              <a:avLst/>
            </a:prstGeom>
            <a:noFill/>
          </p:spPr>
          <p:txBody>
            <a:bodyPr wrap="none" rtlCol="0">
              <a:spAutoFit/>
            </a:bodyPr>
            <a:lstStyle/>
            <a:p>
              <a:pPr>
                <a:spcAft>
                  <a:spcPts val="1200"/>
                </a:spcAft>
              </a:pPr>
              <a:r>
                <a:rPr lang="en-US" sz="2200" dirty="0">
                  <a:latin typeface="Verdana"/>
                  <a:cs typeface="Verdana"/>
                </a:rPr>
                <a:t>VASO z-scores</a:t>
              </a:r>
            </a:p>
          </p:txBody>
        </p:sp>
      </p:grpSp>
      <p:sp>
        <p:nvSpPr>
          <p:cNvPr id="14" name="TextBox 13">
            <a:extLst>
              <a:ext uri="{FF2B5EF4-FFF2-40B4-BE49-F238E27FC236}">
                <a16:creationId xmlns:a16="http://schemas.microsoft.com/office/drawing/2014/main" id="{3CF1C1FA-4910-F0F3-D223-5BCD63C8B7A1}"/>
              </a:ext>
            </a:extLst>
          </p:cNvPr>
          <p:cNvSpPr txBox="1"/>
          <p:nvPr/>
        </p:nvSpPr>
        <p:spPr>
          <a:xfrm>
            <a:off x="7869668" y="948566"/>
            <a:ext cx="4094391" cy="430887"/>
          </a:xfrm>
          <a:prstGeom prst="rect">
            <a:avLst/>
          </a:prstGeom>
          <a:noFill/>
        </p:spPr>
        <p:txBody>
          <a:bodyPr wrap="none" rtlCol="0">
            <a:spAutoFit/>
          </a:bodyPr>
          <a:lstStyle/>
          <a:p>
            <a:pPr>
              <a:spcAft>
                <a:spcPts val="1200"/>
              </a:spcAft>
            </a:pPr>
            <a:r>
              <a:rPr lang="en-US" sz="2200" dirty="0">
                <a:latin typeface="Verdana"/>
                <a:cs typeface="Verdana"/>
              </a:rPr>
              <a:t>Background is MEAN VASO </a:t>
            </a:r>
          </a:p>
        </p:txBody>
      </p:sp>
    </p:spTree>
    <p:extLst>
      <p:ext uri="{BB962C8B-B14F-4D97-AF65-F5344CB8AC3E}">
        <p14:creationId xmlns:p14="http://schemas.microsoft.com/office/powerpoint/2010/main" val="15487640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C72E4-88B8-8B59-1B4A-510309C0C15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06D9A08-14ED-E80D-43F7-1A4BAF4B51AE}"/>
              </a:ext>
            </a:extLst>
          </p:cNvPr>
          <p:cNvPicPr>
            <a:picLocks noChangeAspect="1"/>
          </p:cNvPicPr>
          <p:nvPr/>
        </p:nvPicPr>
        <p:blipFill>
          <a:blip r:embed="rId2"/>
          <a:srcRect l="-94" t="4022" b="465"/>
          <a:stretch/>
        </p:blipFill>
        <p:spPr>
          <a:xfrm>
            <a:off x="4593847" y="702644"/>
            <a:ext cx="7331453" cy="5635688"/>
          </a:xfrm>
          <a:prstGeom prst="rect">
            <a:avLst/>
          </a:prstGeom>
          <a:ln>
            <a:solidFill>
              <a:schemeClr val="tx1"/>
            </a:solidFill>
          </a:ln>
        </p:spPr>
      </p:pic>
      <p:sp>
        <p:nvSpPr>
          <p:cNvPr id="4" name="TextBox 3">
            <a:extLst>
              <a:ext uri="{FF2B5EF4-FFF2-40B4-BE49-F238E27FC236}">
                <a16:creationId xmlns:a16="http://schemas.microsoft.com/office/drawing/2014/main" id="{77D67E8F-52A3-4405-84CE-E036684099FD}"/>
              </a:ext>
            </a:extLst>
          </p:cNvPr>
          <p:cNvSpPr txBox="1"/>
          <p:nvPr/>
        </p:nvSpPr>
        <p:spPr>
          <a:xfrm>
            <a:off x="20476" y="2746592"/>
            <a:ext cx="4646646" cy="2308324"/>
          </a:xfrm>
          <a:prstGeom prst="rect">
            <a:avLst/>
          </a:prstGeom>
          <a:noFill/>
        </p:spPr>
        <p:txBody>
          <a:bodyPr wrap="square" rtlCol="0">
            <a:spAutoFit/>
          </a:bodyPr>
          <a:lstStyle/>
          <a:p>
            <a:pPr marL="285750" indent="-285750">
              <a:buFont typeface="Arial" panose="020B0604020202020204" pitchFamily="34" charset="0"/>
              <a:buChar char="•"/>
            </a:pPr>
            <a:r>
              <a:rPr lang="en-US" sz="1800" b="1" dirty="0"/>
              <a:t>Functional and Structural Data are Intrinsically Registered (same data)</a:t>
            </a:r>
          </a:p>
          <a:p>
            <a:pPr marL="285750" indent="-285750">
              <a:buFont typeface="Arial" panose="020B0604020202020204" pitchFamily="34" charset="0"/>
              <a:buChar char="•"/>
            </a:pPr>
            <a:endParaRPr lang="en-US" sz="1800" b="1" dirty="0"/>
          </a:p>
          <a:p>
            <a:pPr marL="285750" indent="-285750">
              <a:buFont typeface="Arial" panose="020B0604020202020204" pitchFamily="34" charset="0"/>
              <a:buChar char="•"/>
            </a:pPr>
            <a:r>
              <a:rPr lang="en-US" sz="1800" b="1" dirty="0"/>
              <a:t>Functional Maps are Binned Across Depth</a:t>
            </a:r>
          </a:p>
          <a:p>
            <a:pPr marL="285750" indent="-285750">
              <a:buFont typeface="Arial" panose="020B0604020202020204" pitchFamily="34" charset="0"/>
              <a:buChar char="•"/>
            </a:pPr>
            <a:endParaRPr lang="en-US" sz="1800" b="1" dirty="0"/>
          </a:p>
          <a:p>
            <a:pPr marL="285750" indent="-285750">
              <a:buFont typeface="Arial" panose="020B0604020202020204" pitchFamily="34" charset="0"/>
              <a:buChar char="•"/>
            </a:pPr>
            <a:r>
              <a:rPr lang="en-US" sz="1800" b="1" dirty="0"/>
              <a:t>Group averaged maps produced for each depth.</a:t>
            </a:r>
          </a:p>
          <a:p>
            <a:pPr marL="285750" indent="-285750">
              <a:buFont typeface="Arial" panose="020B0604020202020204" pitchFamily="34" charset="0"/>
              <a:buChar char="•"/>
            </a:pPr>
            <a:endParaRPr lang="en-US" sz="1800" b="1" dirty="0"/>
          </a:p>
        </p:txBody>
      </p:sp>
      <p:sp>
        <p:nvSpPr>
          <p:cNvPr id="7" name="TextBox 6">
            <a:extLst>
              <a:ext uri="{FF2B5EF4-FFF2-40B4-BE49-F238E27FC236}">
                <a16:creationId xmlns:a16="http://schemas.microsoft.com/office/drawing/2014/main" id="{F709E716-3B0F-AFA6-A96D-517909627C86}"/>
              </a:ext>
            </a:extLst>
          </p:cNvPr>
          <p:cNvSpPr txBox="1"/>
          <p:nvPr/>
        </p:nvSpPr>
        <p:spPr>
          <a:xfrm>
            <a:off x="165977" y="285463"/>
            <a:ext cx="4165392" cy="1754326"/>
          </a:xfrm>
          <a:prstGeom prst="rect">
            <a:avLst/>
          </a:prstGeom>
          <a:noFill/>
        </p:spPr>
        <p:txBody>
          <a:bodyPr wrap="square" rtlCol="0">
            <a:spAutoFit/>
          </a:bodyPr>
          <a:lstStyle/>
          <a:p>
            <a:r>
              <a:rPr lang="en-US" sz="2400" b="1" i="1" dirty="0">
                <a:solidFill>
                  <a:schemeClr val="accent1"/>
                </a:solidFill>
              </a:rPr>
              <a:t>Multi-subject Averaging and Layer Clustering</a:t>
            </a:r>
          </a:p>
          <a:p>
            <a:endParaRPr lang="en-US" sz="2400" b="1" i="1" dirty="0">
              <a:solidFill>
                <a:schemeClr val="accent1"/>
              </a:solidFill>
            </a:endParaRPr>
          </a:p>
          <a:p>
            <a:r>
              <a:rPr lang="en-US" b="1" i="1" dirty="0">
                <a:solidFill>
                  <a:srgbClr val="7030A0"/>
                </a:solidFill>
              </a:rPr>
              <a:t>*perhaps the best way so far to do high-resolution multisubject averaging.</a:t>
            </a:r>
          </a:p>
        </p:txBody>
      </p:sp>
      <p:sp>
        <p:nvSpPr>
          <p:cNvPr id="5" name="TextBox 4">
            <a:extLst>
              <a:ext uri="{FF2B5EF4-FFF2-40B4-BE49-F238E27FC236}">
                <a16:creationId xmlns:a16="http://schemas.microsoft.com/office/drawing/2014/main" id="{0421274D-D8B6-046A-4C33-FB28C2E37085}"/>
              </a:ext>
            </a:extLst>
          </p:cNvPr>
          <p:cNvSpPr txBox="1"/>
          <p:nvPr/>
        </p:nvSpPr>
        <p:spPr>
          <a:xfrm>
            <a:off x="165976" y="6338332"/>
            <a:ext cx="1975221" cy="307777"/>
          </a:xfrm>
          <a:prstGeom prst="rect">
            <a:avLst/>
          </a:prstGeom>
          <a:noFill/>
        </p:spPr>
        <p:txBody>
          <a:bodyPr wrap="none" rtlCol="0">
            <a:spAutoFit/>
          </a:bodyPr>
          <a:lstStyle/>
          <a:p>
            <a:r>
              <a:rPr lang="en-US" b="1" dirty="0"/>
              <a:t>Y. Chai, et al. IN 2024</a:t>
            </a:r>
          </a:p>
        </p:txBody>
      </p:sp>
    </p:spTree>
    <p:extLst>
      <p:ext uri="{BB962C8B-B14F-4D97-AF65-F5344CB8AC3E}">
        <p14:creationId xmlns:p14="http://schemas.microsoft.com/office/powerpoint/2010/main" val="10864925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4C3A7-BBD3-5CF0-56AB-BDE09DD1B95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ED4931B-CEE2-DE3A-AE72-98B234E7FF44}"/>
              </a:ext>
            </a:extLst>
          </p:cNvPr>
          <p:cNvPicPr>
            <a:picLocks noChangeAspect="1"/>
          </p:cNvPicPr>
          <p:nvPr/>
        </p:nvPicPr>
        <p:blipFill>
          <a:blip r:embed="rId3"/>
          <a:srcRect r="30020"/>
          <a:stretch/>
        </p:blipFill>
        <p:spPr>
          <a:xfrm>
            <a:off x="4218968" y="1092371"/>
            <a:ext cx="6709932" cy="5593972"/>
          </a:xfrm>
          <a:prstGeom prst="rect">
            <a:avLst/>
          </a:prstGeom>
          <a:ln w="38100">
            <a:solidFill>
              <a:schemeClr val="tx1"/>
            </a:solidFill>
          </a:ln>
        </p:spPr>
      </p:pic>
      <p:sp>
        <p:nvSpPr>
          <p:cNvPr id="3" name="TextBox 2">
            <a:extLst>
              <a:ext uri="{FF2B5EF4-FFF2-40B4-BE49-F238E27FC236}">
                <a16:creationId xmlns:a16="http://schemas.microsoft.com/office/drawing/2014/main" id="{C7E9DD4F-1B44-1C44-0B7A-584B7321125D}"/>
              </a:ext>
            </a:extLst>
          </p:cNvPr>
          <p:cNvSpPr txBox="1"/>
          <p:nvPr/>
        </p:nvSpPr>
        <p:spPr>
          <a:xfrm>
            <a:off x="1323551" y="101711"/>
            <a:ext cx="9174819" cy="400110"/>
          </a:xfrm>
          <a:prstGeom prst="rect">
            <a:avLst/>
          </a:prstGeom>
          <a:noFill/>
        </p:spPr>
        <p:txBody>
          <a:bodyPr wrap="none" rtlCol="0">
            <a:spAutoFit/>
          </a:bodyPr>
          <a:lstStyle/>
          <a:p>
            <a:r>
              <a:rPr lang="en-US" sz="2000" b="1" dirty="0"/>
              <a:t>K-means clustering across depth.</a:t>
            </a:r>
            <a:r>
              <a:rPr lang="en-US" sz="2000" b="1" i="1" dirty="0"/>
              <a:t> (K=2 differentiating “upper vs lower” layer activity)</a:t>
            </a:r>
          </a:p>
        </p:txBody>
      </p:sp>
      <p:sp>
        <p:nvSpPr>
          <p:cNvPr id="4" name="TextBox 3">
            <a:extLst>
              <a:ext uri="{FF2B5EF4-FFF2-40B4-BE49-F238E27FC236}">
                <a16:creationId xmlns:a16="http://schemas.microsoft.com/office/drawing/2014/main" id="{8CF03BE5-F398-608F-05C2-2E4FEF0A09E4}"/>
              </a:ext>
            </a:extLst>
          </p:cNvPr>
          <p:cNvSpPr txBox="1"/>
          <p:nvPr/>
        </p:nvSpPr>
        <p:spPr>
          <a:xfrm>
            <a:off x="6211544" y="670303"/>
            <a:ext cx="2449710" cy="338554"/>
          </a:xfrm>
          <a:prstGeom prst="rect">
            <a:avLst/>
          </a:prstGeom>
          <a:noFill/>
        </p:spPr>
        <p:txBody>
          <a:bodyPr wrap="none" rtlCol="0">
            <a:spAutoFit/>
          </a:bodyPr>
          <a:lstStyle/>
          <a:p>
            <a:r>
              <a:rPr lang="en-US" sz="1600" b="1" dirty="0"/>
              <a:t>Profiles and K=2 maps</a:t>
            </a:r>
          </a:p>
        </p:txBody>
      </p:sp>
      <p:sp>
        <p:nvSpPr>
          <p:cNvPr id="6" name="TextBox 5">
            <a:extLst>
              <a:ext uri="{FF2B5EF4-FFF2-40B4-BE49-F238E27FC236}">
                <a16:creationId xmlns:a16="http://schemas.microsoft.com/office/drawing/2014/main" id="{8A67F14D-7826-A447-E5B6-27C5D0C443F9}"/>
              </a:ext>
            </a:extLst>
          </p:cNvPr>
          <p:cNvSpPr txBox="1"/>
          <p:nvPr/>
        </p:nvSpPr>
        <p:spPr>
          <a:xfrm>
            <a:off x="638885" y="1313589"/>
            <a:ext cx="2608406" cy="369332"/>
          </a:xfrm>
          <a:prstGeom prst="rect">
            <a:avLst/>
          </a:prstGeom>
          <a:noFill/>
        </p:spPr>
        <p:txBody>
          <a:bodyPr wrap="none" rtlCol="0">
            <a:spAutoFit/>
          </a:bodyPr>
          <a:lstStyle/>
          <a:p>
            <a:r>
              <a:rPr lang="en-US" sz="1800" b="1" i="1" dirty="0"/>
              <a:t>Default Mode Network</a:t>
            </a:r>
          </a:p>
        </p:txBody>
      </p:sp>
      <p:grpSp>
        <p:nvGrpSpPr>
          <p:cNvPr id="11" name="Group 10">
            <a:extLst>
              <a:ext uri="{FF2B5EF4-FFF2-40B4-BE49-F238E27FC236}">
                <a16:creationId xmlns:a16="http://schemas.microsoft.com/office/drawing/2014/main" id="{32547F86-59FD-61FD-0493-83F206A5C0DD}"/>
              </a:ext>
            </a:extLst>
          </p:cNvPr>
          <p:cNvGrpSpPr/>
          <p:nvPr/>
        </p:nvGrpSpPr>
        <p:grpSpPr>
          <a:xfrm>
            <a:off x="304776" y="2331901"/>
            <a:ext cx="3276624" cy="3239530"/>
            <a:chOff x="304776" y="2331901"/>
            <a:chExt cx="3276624" cy="3239530"/>
          </a:xfrm>
        </p:grpSpPr>
        <p:pic>
          <p:nvPicPr>
            <p:cNvPr id="7" name="Picture 6">
              <a:extLst>
                <a:ext uri="{FF2B5EF4-FFF2-40B4-BE49-F238E27FC236}">
                  <a16:creationId xmlns:a16="http://schemas.microsoft.com/office/drawing/2014/main" id="{F2920D72-904E-D890-E511-98ACF3D7F756}"/>
                </a:ext>
              </a:extLst>
            </p:cNvPr>
            <p:cNvPicPr>
              <a:picLocks noChangeAspect="1"/>
            </p:cNvPicPr>
            <p:nvPr/>
          </p:nvPicPr>
          <p:blipFill>
            <a:blip r:embed="rId4"/>
            <a:srcRect l="3544" t="2963" r="2723"/>
            <a:stretch/>
          </p:blipFill>
          <p:spPr>
            <a:xfrm>
              <a:off x="304776" y="2331901"/>
              <a:ext cx="3276624" cy="3239530"/>
            </a:xfrm>
            <a:prstGeom prst="rect">
              <a:avLst/>
            </a:prstGeom>
          </p:spPr>
        </p:pic>
        <p:grpSp>
          <p:nvGrpSpPr>
            <p:cNvPr id="10" name="Group 9">
              <a:extLst>
                <a:ext uri="{FF2B5EF4-FFF2-40B4-BE49-F238E27FC236}">
                  <a16:creationId xmlns:a16="http://schemas.microsoft.com/office/drawing/2014/main" id="{D7720473-4FD7-8B9B-9DD5-333DC1790ABB}"/>
                </a:ext>
              </a:extLst>
            </p:cNvPr>
            <p:cNvGrpSpPr/>
            <p:nvPr/>
          </p:nvGrpSpPr>
          <p:grpSpPr>
            <a:xfrm>
              <a:off x="711200" y="2806700"/>
              <a:ext cx="1841500" cy="2362200"/>
              <a:chOff x="711200" y="2806700"/>
              <a:chExt cx="1841500" cy="2362200"/>
            </a:xfrm>
          </p:grpSpPr>
          <p:sp>
            <p:nvSpPr>
              <p:cNvPr id="8" name="Rectangle 7">
                <a:extLst>
                  <a:ext uri="{FF2B5EF4-FFF2-40B4-BE49-F238E27FC236}">
                    <a16:creationId xmlns:a16="http://schemas.microsoft.com/office/drawing/2014/main" id="{8493F100-4767-87C7-DF14-5FE42289D544}"/>
                  </a:ext>
                </a:extLst>
              </p:cNvPr>
              <p:cNvSpPr/>
              <p:nvPr/>
            </p:nvSpPr>
            <p:spPr>
              <a:xfrm>
                <a:off x="711200" y="2806700"/>
                <a:ext cx="1841500" cy="1181100"/>
              </a:xfrm>
              <a:prstGeom prst="rect">
                <a:avLst/>
              </a:prstGeom>
              <a:solidFill>
                <a:srgbClr val="4472C4">
                  <a:alpha val="40392"/>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A8E08FD-D8A3-D9BC-AE3F-0B229E63912A}"/>
                  </a:ext>
                </a:extLst>
              </p:cNvPr>
              <p:cNvSpPr/>
              <p:nvPr/>
            </p:nvSpPr>
            <p:spPr>
              <a:xfrm>
                <a:off x="711200" y="3987800"/>
                <a:ext cx="1841500" cy="1181100"/>
              </a:xfrm>
              <a:prstGeom prst="rect">
                <a:avLst/>
              </a:prstGeom>
              <a:solidFill>
                <a:srgbClr val="C00000">
                  <a:alpha val="4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2" name="TextBox 11">
            <a:extLst>
              <a:ext uri="{FF2B5EF4-FFF2-40B4-BE49-F238E27FC236}">
                <a16:creationId xmlns:a16="http://schemas.microsoft.com/office/drawing/2014/main" id="{4BF41DC7-2C20-85AA-3163-2816778FAFED}"/>
              </a:ext>
            </a:extLst>
          </p:cNvPr>
          <p:cNvSpPr txBox="1"/>
          <p:nvPr/>
        </p:nvSpPr>
        <p:spPr>
          <a:xfrm>
            <a:off x="304776" y="6283594"/>
            <a:ext cx="2831224" cy="307777"/>
          </a:xfrm>
          <a:prstGeom prst="rect">
            <a:avLst/>
          </a:prstGeom>
          <a:noFill/>
        </p:spPr>
        <p:txBody>
          <a:bodyPr wrap="none" rtlCol="0">
            <a:spAutoFit/>
          </a:bodyPr>
          <a:lstStyle/>
          <a:p>
            <a:r>
              <a:rPr lang="en-US" b="1" dirty="0"/>
              <a:t>Y. Chai, et al. NeuroImage 2020</a:t>
            </a:r>
          </a:p>
        </p:txBody>
      </p:sp>
    </p:spTree>
    <p:extLst>
      <p:ext uri="{BB962C8B-B14F-4D97-AF65-F5344CB8AC3E}">
        <p14:creationId xmlns:p14="http://schemas.microsoft.com/office/powerpoint/2010/main" val="25492290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85711-87A4-019C-2932-1CF591FA9F2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69D6843-526A-1DFC-6B0B-4DF26D013C4D}"/>
              </a:ext>
            </a:extLst>
          </p:cNvPr>
          <p:cNvSpPr txBox="1"/>
          <p:nvPr/>
        </p:nvSpPr>
        <p:spPr>
          <a:xfrm>
            <a:off x="613921" y="887230"/>
            <a:ext cx="2967479" cy="369332"/>
          </a:xfrm>
          <a:prstGeom prst="rect">
            <a:avLst/>
          </a:prstGeom>
          <a:noFill/>
        </p:spPr>
        <p:txBody>
          <a:bodyPr wrap="none" rtlCol="0">
            <a:spAutoFit/>
          </a:bodyPr>
          <a:lstStyle/>
          <a:p>
            <a:r>
              <a:rPr lang="en-US" sz="1800" b="1" i="1" dirty="0"/>
              <a:t>Sensory – Motor Regions</a:t>
            </a:r>
          </a:p>
        </p:txBody>
      </p:sp>
      <p:pic>
        <p:nvPicPr>
          <p:cNvPr id="2" name="Picture 1">
            <a:extLst>
              <a:ext uri="{FF2B5EF4-FFF2-40B4-BE49-F238E27FC236}">
                <a16:creationId xmlns:a16="http://schemas.microsoft.com/office/drawing/2014/main" id="{18B92E68-D45B-632A-CC18-0FD0262F71E2}"/>
              </a:ext>
            </a:extLst>
          </p:cNvPr>
          <p:cNvPicPr>
            <a:picLocks noChangeAspect="1"/>
          </p:cNvPicPr>
          <p:nvPr/>
        </p:nvPicPr>
        <p:blipFill>
          <a:blip r:embed="rId3"/>
          <a:srcRect r="41572"/>
          <a:stretch/>
        </p:blipFill>
        <p:spPr>
          <a:xfrm>
            <a:off x="4042844" y="788728"/>
            <a:ext cx="7398543" cy="5688616"/>
          </a:xfrm>
          <a:prstGeom prst="rect">
            <a:avLst/>
          </a:prstGeom>
          <a:ln w="38100">
            <a:solidFill>
              <a:schemeClr val="tx1"/>
            </a:solidFill>
          </a:ln>
        </p:spPr>
      </p:pic>
      <p:sp>
        <p:nvSpPr>
          <p:cNvPr id="4" name="TextBox 3">
            <a:extLst>
              <a:ext uri="{FF2B5EF4-FFF2-40B4-BE49-F238E27FC236}">
                <a16:creationId xmlns:a16="http://schemas.microsoft.com/office/drawing/2014/main" id="{7F3B715C-4F99-AE33-885E-F9C3EB3EC876}"/>
              </a:ext>
            </a:extLst>
          </p:cNvPr>
          <p:cNvSpPr txBox="1"/>
          <p:nvPr/>
        </p:nvSpPr>
        <p:spPr>
          <a:xfrm>
            <a:off x="9012796" y="6477344"/>
            <a:ext cx="2831224" cy="307777"/>
          </a:xfrm>
          <a:prstGeom prst="rect">
            <a:avLst/>
          </a:prstGeom>
          <a:noFill/>
        </p:spPr>
        <p:txBody>
          <a:bodyPr wrap="none" rtlCol="0">
            <a:spAutoFit/>
          </a:bodyPr>
          <a:lstStyle/>
          <a:p>
            <a:r>
              <a:rPr lang="en-US" b="1" dirty="0"/>
              <a:t>Y. Chai, et al. NeuroImage 2020</a:t>
            </a:r>
          </a:p>
        </p:txBody>
      </p:sp>
      <p:sp>
        <p:nvSpPr>
          <p:cNvPr id="9" name="TextBox 8">
            <a:extLst>
              <a:ext uri="{FF2B5EF4-FFF2-40B4-BE49-F238E27FC236}">
                <a16:creationId xmlns:a16="http://schemas.microsoft.com/office/drawing/2014/main" id="{0F36880B-1894-A782-9D8C-1A41AABAB333}"/>
              </a:ext>
            </a:extLst>
          </p:cNvPr>
          <p:cNvSpPr txBox="1"/>
          <p:nvPr/>
        </p:nvSpPr>
        <p:spPr>
          <a:xfrm>
            <a:off x="4885884" y="1379673"/>
            <a:ext cx="982653" cy="307777"/>
          </a:xfrm>
          <a:prstGeom prst="rect">
            <a:avLst/>
          </a:prstGeom>
          <a:noFill/>
        </p:spPr>
        <p:txBody>
          <a:bodyPr wrap="square">
            <a:spAutoFit/>
          </a:bodyPr>
          <a:lstStyle/>
          <a:p>
            <a:r>
              <a:rPr lang="en-US" sz="1400" b="1" i="1" dirty="0">
                <a:solidFill>
                  <a:schemeClr val="accent1"/>
                </a:solidFill>
              </a:rPr>
              <a:t>Sensory</a:t>
            </a:r>
            <a:endParaRPr lang="en-US" dirty="0">
              <a:solidFill>
                <a:schemeClr val="accent1"/>
              </a:solidFill>
            </a:endParaRPr>
          </a:p>
        </p:txBody>
      </p:sp>
      <p:sp>
        <p:nvSpPr>
          <p:cNvPr id="11" name="TextBox 10">
            <a:extLst>
              <a:ext uri="{FF2B5EF4-FFF2-40B4-BE49-F238E27FC236}">
                <a16:creationId xmlns:a16="http://schemas.microsoft.com/office/drawing/2014/main" id="{E55B03E2-D657-2A66-4869-D8689E066DC6}"/>
              </a:ext>
            </a:extLst>
          </p:cNvPr>
          <p:cNvSpPr txBox="1"/>
          <p:nvPr/>
        </p:nvSpPr>
        <p:spPr>
          <a:xfrm>
            <a:off x="6323465" y="1071896"/>
            <a:ext cx="730155" cy="307777"/>
          </a:xfrm>
          <a:prstGeom prst="rect">
            <a:avLst/>
          </a:prstGeom>
          <a:noFill/>
        </p:spPr>
        <p:txBody>
          <a:bodyPr wrap="square">
            <a:spAutoFit/>
          </a:bodyPr>
          <a:lstStyle/>
          <a:p>
            <a:r>
              <a:rPr lang="en-US" sz="1400" b="1" i="1" dirty="0">
                <a:solidFill>
                  <a:srgbClr val="FF0000"/>
                </a:solidFill>
              </a:rPr>
              <a:t>Motor</a:t>
            </a:r>
            <a:endParaRPr lang="en-US" dirty="0">
              <a:solidFill>
                <a:srgbClr val="FF0000"/>
              </a:solidFill>
            </a:endParaRPr>
          </a:p>
        </p:txBody>
      </p:sp>
      <p:sp>
        <p:nvSpPr>
          <p:cNvPr id="12" name="TextBox 11">
            <a:extLst>
              <a:ext uri="{FF2B5EF4-FFF2-40B4-BE49-F238E27FC236}">
                <a16:creationId xmlns:a16="http://schemas.microsoft.com/office/drawing/2014/main" id="{85863309-F1B8-657F-6FB8-331FCEFA2B8A}"/>
              </a:ext>
            </a:extLst>
          </p:cNvPr>
          <p:cNvSpPr txBox="1"/>
          <p:nvPr/>
        </p:nvSpPr>
        <p:spPr>
          <a:xfrm>
            <a:off x="4981417" y="4329864"/>
            <a:ext cx="982653" cy="307777"/>
          </a:xfrm>
          <a:prstGeom prst="rect">
            <a:avLst/>
          </a:prstGeom>
          <a:noFill/>
        </p:spPr>
        <p:txBody>
          <a:bodyPr wrap="square">
            <a:spAutoFit/>
          </a:bodyPr>
          <a:lstStyle/>
          <a:p>
            <a:r>
              <a:rPr lang="en-US" sz="1400" b="1" i="1" dirty="0">
                <a:solidFill>
                  <a:schemeClr val="accent1"/>
                </a:solidFill>
              </a:rPr>
              <a:t>Sensory</a:t>
            </a:r>
            <a:endParaRPr lang="en-US" dirty="0">
              <a:solidFill>
                <a:schemeClr val="accent1"/>
              </a:solidFill>
            </a:endParaRPr>
          </a:p>
        </p:txBody>
      </p:sp>
      <p:sp>
        <p:nvSpPr>
          <p:cNvPr id="13" name="TextBox 12">
            <a:extLst>
              <a:ext uri="{FF2B5EF4-FFF2-40B4-BE49-F238E27FC236}">
                <a16:creationId xmlns:a16="http://schemas.microsoft.com/office/drawing/2014/main" id="{936D7822-0DC9-B5E0-28C9-99D30CA38FF7}"/>
              </a:ext>
            </a:extLst>
          </p:cNvPr>
          <p:cNvSpPr txBox="1"/>
          <p:nvPr/>
        </p:nvSpPr>
        <p:spPr>
          <a:xfrm>
            <a:off x="6418998" y="4022087"/>
            <a:ext cx="730155" cy="307777"/>
          </a:xfrm>
          <a:prstGeom prst="rect">
            <a:avLst/>
          </a:prstGeom>
          <a:noFill/>
        </p:spPr>
        <p:txBody>
          <a:bodyPr wrap="square">
            <a:spAutoFit/>
          </a:bodyPr>
          <a:lstStyle/>
          <a:p>
            <a:r>
              <a:rPr lang="en-US" sz="1400" b="1" i="1" dirty="0">
                <a:solidFill>
                  <a:srgbClr val="FF0000"/>
                </a:solidFill>
              </a:rPr>
              <a:t>Motor</a:t>
            </a:r>
            <a:endParaRPr lang="en-US" dirty="0">
              <a:solidFill>
                <a:srgbClr val="FF0000"/>
              </a:solidFill>
            </a:endParaRPr>
          </a:p>
        </p:txBody>
      </p:sp>
      <p:pic>
        <p:nvPicPr>
          <p:cNvPr id="5" name="Picture 4">
            <a:extLst>
              <a:ext uri="{FF2B5EF4-FFF2-40B4-BE49-F238E27FC236}">
                <a16:creationId xmlns:a16="http://schemas.microsoft.com/office/drawing/2014/main" id="{0B639B37-6492-24A3-C8D7-C527923B9AE0}"/>
              </a:ext>
            </a:extLst>
          </p:cNvPr>
          <p:cNvPicPr>
            <a:picLocks noChangeAspect="1"/>
          </p:cNvPicPr>
          <p:nvPr/>
        </p:nvPicPr>
        <p:blipFill>
          <a:blip r:embed="rId4"/>
          <a:srcRect l="3544" t="2963" r="2723"/>
          <a:stretch/>
        </p:blipFill>
        <p:spPr>
          <a:xfrm>
            <a:off x="304776" y="2331901"/>
            <a:ext cx="3276624" cy="3239530"/>
          </a:xfrm>
          <a:prstGeom prst="rect">
            <a:avLst/>
          </a:prstGeom>
        </p:spPr>
      </p:pic>
      <p:sp>
        <p:nvSpPr>
          <p:cNvPr id="6" name="Rectangle 5">
            <a:extLst>
              <a:ext uri="{FF2B5EF4-FFF2-40B4-BE49-F238E27FC236}">
                <a16:creationId xmlns:a16="http://schemas.microsoft.com/office/drawing/2014/main" id="{CD332486-0F0A-0CBE-4C8D-4C0CB62D178B}"/>
              </a:ext>
            </a:extLst>
          </p:cNvPr>
          <p:cNvSpPr/>
          <p:nvPr/>
        </p:nvSpPr>
        <p:spPr>
          <a:xfrm>
            <a:off x="711200" y="2806700"/>
            <a:ext cx="1841500" cy="1181100"/>
          </a:xfrm>
          <a:prstGeom prst="rect">
            <a:avLst/>
          </a:prstGeom>
          <a:solidFill>
            <a:srgbClr val="4472C4">
              <a:alpha val="40392"/>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A2BA053-6AC0-8666-F65B-303E349BA79C}"/>
              </a:ext>
            </a:extLst>
          </p:cNvPr>
          <p:cNvSpPr/>
          <p:nvPr/>
        </p:nvSpPr>
        <p:spPr>
          <a:xfrm>
            <a:off x="711200" y="3987800"/>
            <a:ext cx="1841500" cy="1181100"/>
          </a:xfrm>
          <a:prstGeom prst="rect">
            <a:avLst/>
          </a:prstGeom>
          <a:solidFill>
            <a:srgbClr val="C00000">
              <a:alpha val="4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C58348E-270E-0843-2314-F69646734EAF}"/>
              </a:ext>
            </a:extLst>
          </p:cNvPr>
          <p:cNvSpPr txBox="1"/>
          <p:nvPr/>
        </p:nvSpPr>
        <p:spPr>
          <a:xfrm>
            <a:off x="6323465" y="418756"/>
            <a:ext cx="2449710" cy="338554"/>
          </a:xfrm>
          <a:prstGeom prst="rect">
            <a:avLst/>
          </a:prstGeom>
          <a:noFill/>
        </p:spPr>
        <p:txBody>
          <a:bodyPr wrap="none" rtlCol="0">
            <a:spAutoFit/>
          </a:bodyPr>
          <a:lstStyle/>
          <a:p>
            <a:r>
              <a:rPr lang="en-US" sz="1600" b="1" dirty="0"/>
              <a:t>Profiles and K=2 maps</a:t>
            </a:r>
          </a:p>
        </p:txBody>
      </p:sp>
    </p:spTree>
    <p:extLst>
      <p:ext uri="{BB962C8B-B14F-4D97-AF65-F5344CB8AC3E}">
        <p14:creationId xmlns:p14="http://schemas.microsoft.com/office/powerpoint/2010/main" val="398072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P spid="1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7EEDF-5178-84C3-B54E-3FB9AE458CE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103C493-DD5E-873C-F24C-5625FBF49E0E}"/>
              </a:ext>
            </a:extLst>
          </p:cNvPr>
          <p:cNvPicPr>
            <a:picLocks noChangeAspect="1"/>
          </p:cNvPicPr>
          <p:nvPr/>
        </p:nvPicPr>
        <p:blipFill>
          <a:blip r:embed="rId3"/>
          <a:stretch>
            <a:fillRect/>
          </a:stretch>
        </p:blipFill>
        <p:spPr>
          <a:xfrm>
            <a:off x="6096000" y="0"/>
            <a:ext cx="6096000" cy="6130637"/>
          </a:xfrm>
          <a:prstGeom prst="rect">
            <a:avLst/>
          </a:prstGeom>
        </p:spPr>
      </p:pic>
      <p:pic>
        <p:nvPicPr>
          <p:cNvPr id="2" name="Picture 1">
            <a:extLst>
              <a:ext uri="{FF2B5EF4-FFF2-40B4-BE49-F238E27FC236}">
                <a16:creationId xmlns:a16="http://schemas.microsoft.com/office/drawing/2014/main" id="{F3313204-6D08-1D64-A921-68826E7C8C17}"/>
              </a:ext>
            </a:extLst>
          </p:cNvPr>
          <p:cNvPicPr>
            <a:picLocks noChangeAspect="1"/>
          </p:cNvPicPr>
          <p:nvPr/>
        </p:nvPicPr>
        <p:blipFill>
          <a:blip r:embed="rId4"/>
          <a:stretch>
            <a:fillRect/>
          </a:stretch>
        </p:blipFill>
        <p:spPr>
          <a:xfrm>
            <a:off x="0" y="0"/>
            <a:ext cx="6064848" cy="5927271"/>
          </a:xfrm>
          <a:prstGeom prst="rect">
            <a:avLst/>
          </a:prstGeom>
        </p:spPr>
      </p:pic>
      <p:sp>
        <p:nvSpPr>
          <p:cNvPr id="3" name="Rectangle 2">
            <a:extLst>
              <a:ext uri="{FF2B5EF4-FFF2-40B4-BE49-F238E27FC236}">
                <a16:creationId xmlns:a16="http://schemas.microsoft.com/office/drawing/2014/main" id="{A4BDC7B0-B030-EEB3-3873-BB6AF29F7024}"/>
              </a:ext>
            </a:extLst>
          </p:cNvPr>
          <p:cNvSpPr/>
          <p:nvPr/>
        </p:nvSpPr>
        <p:spPr>
          <a:xfrm>
            <a:off x="224825" y="6352474"/>
            <a:ext cx="11680045" cy="369332"/>
          </a:xfrm>
          <a:prstGeom prst="rect">
            <a:avLst/>
          </a:prstGeom>
        </p:spPr>
        <p:txBody>
          <a:bodyPr wrap="square">
            <a:spAutoFit/>
          </a:bodyPr>
          <a:lstStyle/>
          <a:p>
            <a:pPr marL="406400" indent="-406400"/>
            <a:r>
              <a:rPr lang="en-US" dirty="0"/>
              <a:t>Finn ES, Huber L, Bandettini PA: </a:t>
            </a:r>
            <a:r>
              <a:rPr lang="en-US" b="1" dirty="0"/>
              <a:t>Higher and deeper : Bringing layer fMRI to association cortex</a:t>
            </a:r>
            <a:r>
              <a:rPr lang="en-US" dirty="0"/>
              <a:t>. </a:t>
            </a:r>
            <a:r>
              <a:rPr lang="en-US" i="1" dirty="0"/>
              <a:t>Prog </a:t>
            </a:r>
            <a:r>
              <a:rPr lang="en-US" i="1" dirty="0" err="1"/>
              <a:t>Neurobiol</a:t>
            </a:r>
            <a:r>
              <a:rPr lang="en-US" i="1" dirty="0"/>
              <a:t>, 2020</a:t>
            </a:r>
            <a:r>
              <a:rPr lang="en-US" dirty="0"/>
              <a:t> </a:t>
            </a:r>
          </a:p>
        </p:txBody>
      </p:sp>
    </p:spTree>
    <p:extLst>
      <p:ext uri="{BB962C8B-B14F-4D97-AF65-F5344CB8AC3E}">
        <p14:creationId xmlns:p14="http://schemas.microsoft.com/office/powerpoint/2010/main" val="10821971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FA465-ACEA-6C73-1AE6-9DC7BFC1CEB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068C4A2-A71C-E327-AA35-02454BC5C615}"/>
              </a:ext>
            </a:extLst>
          </p:cNvPr>
          <p:cNvPicPr>
            <a:picLocks noChangeAspect="1"/>
          </p:cNvPicPr>
          <p:nvPr/>
        </p:nvPicPr>
        <p:blipFill>
          <a:blip r:embed="rId3"/>
          <a:stretch>
            <a:fillRect/>
          </a:stretch>
        </p:blipFill>
        <p:spPr>
          <a:xfrm>
            <a:off x="2563276" y="0"/>
            <a:ext cx="7065448" cy="6858000"/>
          </a:xfrm>
          <a:prstGeom prst="rect">
            <a:avLst/>
          </a:prstGeom>
        </p:spPr>
      </p:pic>
    </p:spTree>
    <p:extLst>
      <p:ext uri="{BB962C8B-B14F-4D97-AF65-F5344CB8AC3E}">
        <p14:creationId xmlns:p14="http://schemas.microsoft.com/office/powerpoint/2010/main" val="18382625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24CAB-E757-712B-76BC-8AA8743F731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53F1F03-379C-5C48-5957-39D5BA3858C3}"/>
              </a:ext>
            </a:extLst>
          </p:cNvPr>
          <p:cNvSpPr txBox="1"/>
          <p:nvPr/>
        </p:nvSpPr>
        <p:spPr>
          <a:xfrm>
            <a:off x="6874182" y="5671434"/>
            <a:ext cx="4786727" cy="923330"/>
          </a:xfrm>
          <a:prstGeom prst="rect">
            <a:avLst/>
          </a:prstGeom>
          <a:noFill/>
        </p:spPr>
        <p:txBody>
          <a:bodyPr wrap="square" rtlCol="0">
            <a:spAutoFit/>
          </a:bodyPr>
          <a:lstStyle/>
          <a:p>
            <a:r>
              <a:rPr lang="en-US" dirty="0"/>
              <a:t>E. M. Gordon, et al. “ Generation and Evaluation of a Cortical Area Parcellation from Resting-State Correlations. Cerebral Cortex, 26, 2016</a:t>
            </a:r>
          </a:p>
        </p:txBody>
      </p:sp>
      <p:pic>
        <p:nvPicPr>
          <p:cNvPr id="3" name="Picture 2">
            <a:extLst>
              <a:ext uri="{FF2B5EF4-FFF2-40B4-BE49-F238E27FC236}">
                <a16:creationId xmlns:a16="http://schemas.microsoft.com/office/drawing/2014/main" id="{325CFE29-A077-A6FE-CC1A-5DD63CC164E6}"/>
              </a:ext>
            </a:extLst>
          </p:cNvPr>
          <p:cNvPicPr>
            <a:picLocks noChangeAspect="1"/>
          </p:cNvPicPr>
          <p:nvPr/>
        </p:nvPicPr>
        <p:blipFill>
          <a:blip r:embed="rId2"/>
          <a:stretch>
            <a:fillRect/>
          </a:stretch>
        </p:blipFill>
        <p:spPr>
          <a:xfrm>
            <a:off x="154245" y="1302328"/>
            <a:ext cx="6282079" cy="5292436"/>
          </a:xfrm>
          <a:prstGeom prst="rect">
            <a:avLst/>
          </a:prstGeom>
        </p:spPr>
      </p:pic>
      <p:sp>
        <p:nvSpPr>
          <p:cNvPr id="4" name="TextBox 3">
            <a:extLst>
              <a:ext uri="{FF2B5EF4-FFF2-40B4-BE49-F238E27FC236}">
                <a16:creationId xmlns:a16="http://schemas.microsoft.com/office/drawing/2014/main" id="{0F824E72-CAFE-1D03-3FF0-C8D939241DA9}"/>
              </a:ext>
            </a:extLst>
          </p:cNvPr>
          <p:cNvSpPr txBox="1"/>
          <p:nvPr/>
        </p:nvSpPr>
        <p:spPr>
          <a:xfrm>
            <a:off x="1021971" y="765928"/>
            <a:ext cx="4546629" cy="369332"/>
          </a:xfrm>
          <a:prstGeom prst="rect">
            <a:avLst/>
          </a:prstGeom>
          <a:noFill/>
        </p:spPr>
        <p:txBody>
          <a:bodyPr wrap="none" rtlCol="0">
            <a:spAutoFit/>
          </a:bodyPr>
          <a:lstStyle/>
          <a:p>
            <a:r>
              <a:rPr lang="en-US" b="1" dirty="0"/>
              <a:t>Homogeneity: Variance explained by first PCA</a:t>
            </a:r>
          </a:p>
        </p:txBody>
      </p:sp>
      <p:sp>
        <p:nvSpPr>
          <p:cNvPr id="5" name="TextBox 4">
            <a:extLst>
              <a:ext uri="{FF2B5EF4-FFF2-40B4-BE49-F238E27FC236}">
                <a16:creationId xmlns:a16="http://schemas.microsoft.com/office/drawing/2014/main" id="{4BBF626C-652D-75F3-B160-68813AE1772E}"/>
              </a:ext>
            </a:extLst>
          </p:cNvPr>
          <p:cNvSpPr txBox="1"/>
          <p:nvPr/>
        </p:nvSpPr>
        <p:spPr>
          <a:xfrm>
            <a:off x="2572856" y="66841"/>
            <a:ext cx="7046288" cy="523220"/>
          </a:xfrm>
          <a:prstGeom prst="rect">
            <a:avLst/>
          </a:prstGeom>
          <a:noFill/>
        </p:spPr>
        <p:txBody>
          <a:bodyPr wrap="none" rtlCol="0">
            <a:spAutoFit/>
          </a:bodyPr>
          <a:lstStyle/>
          <a:p>
            <a:r>
              <a:rPr lang="en-US" sz="2800" b="1" dirty="0">
                <a:solidFill>
                  <a:schemeClr val="accent1"/>
                </a:solidFill>
              </a:rPr>
              <a:t>7T opens the possibility of smaller parcels</a:t>
            </a:r>
          </a:p>
        </p:txBody>
      </p:sp>
      <p:pic>
        <p:nvPicPr>
          <p:cNvPr id="6" name="Picture 5">
            <a:extLst>
              <a:ext uri="{FF2B5EF4-FFF2-40B4-BE49-F238E27FC236}">
                <a16:creationId xmlns:a16="http://schemas.microsoft.com/office/drawing/2014/main" id="{64BEAC40-0FD7-7EB6-EF57-7100E329FD6B}"/>
              </a:ext>
            </a:extLst>
          </p:cNvPr>
          <p:cNvPicPr>
            <a:picLocks noChangeAspect="1"/>
          </p:cNvPicPr>
          <p:nvPr/>
        </p:nvPicPr>
        <p:blipFill>
          <a:blip r:embed="rId3"/>
          <a:stretch>
            <a:fillRect/>
          </a:stretch>
        </p:blipFill>
        <p:spPr>
          <a:xfrm>
            <a:off x="5804773" y="899288"/>
            <a:ext cx="6096282" cy="4420412"/>
          </a:xfrm>
          <a:prstGeom prst="rect">
            <a:avLst/>
          </a:prstGeom>
        </p:spPr>
      </p:pic>
    </p:spTree>
    <p:extLst>
      <p:ext uri="{BB962C8B-B14F-4D97-AF65-F5344CB8AC3E}">
        <p14:creationId xmlns:p14="http://schemas.microsoft.com/office/powerpoint/2010/main" val="27617184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7FE6C-5F4E-6F6C-D05B-9A18DF7EEA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9BF426-DC80-BC1D-20D8-1F6300EF3C29}"/>
              </a:ext>
            </a:extLst>
          </p:cNvPr>
          <p:cNvSpPr>
            <a:spLocks noGrp="1"/>
          </p:cNvSpPr>
          <p:nvPr>
            <p:ph type="title"/>
          </p:nvPr>
        </p:nvSpPr>
        <p:spPr>
          <a:xfrm>
            <a:off x="311689" y="176167"/>
            <a:ext cx="11568621" cy="875585"/>
          </a:xfrm>
        </p:spPr>
        <p:txBody>
          <a:bodyPr>
            <a:noAutofit/>
          </a:bodyPr>
          <a:lstStyle/>
          <a:p>
            <a:pPr algn="ctr"/>
            <a:r>
              <a:rPr lang="en-US" sz="3600" b="1" dirty="0">
                <a:solidFill>
                  <a:srgbClr val="00B0F0"/>
                </a:solidFill>
                <a:latin typeface="+mn-lt"/>
              </a:rPr>
              <a:t>Not Layers…but unique finding at 7T high resolution:</a:t>
            </a:r>
            <a:br>
              <a:rPr lang="en-US" sz="3600" b="1" dirty="0">
                <a:solidFill>
                  <a:srgbClr val="00B0F0"/>
                </a:solidFill>
                <a:latin typeface="+mn-lt"/>
              </a:rPr>
            </a:br>
            <a:r>
              <a:rPr lang="en-US" sz="2400" b="1" dirty="0">
                <a:latin typeface="+mn-lt"/>
              </a:rPr>
              <a:t>Multiple Finger Representation in M1: </a:t>
            </a:r>
            <a:br>
              <a:rPr lang="en-US" sz="2400" b="1" dirty="0">
                <a:latin typeface="+mn-lt"/>
              </a:rPr>
            </a:br>
            <a:r>
              <a:rPr lang="en-US" sz="2400" b="1" dirty="0">
                <a:latin typeface="+mn-lt"/>
              </a:rPr>
              <a:t>tapping fingers and  flexion vs extension</a:t>
            </a:r>
          </a:p>
        </p:txBody>
      </p:sp>
      <p:pic>
        <p:nvPicPr>
          <p:cNvPr id="1028" name="Picture 4" descr="https://lh3.googleusercontent.com/xgmfYdnvdzyuWs6f4bU1xJmHK3a66TOJV6qZVEJlFZKsmrAdYt50gCzFDpLlhwJCBc8RcgqB2Cc1j5G7mXyECBF10jesR_DNhqW8GZJXjvO_Wjo-SreFaHKISwGmvzQv_4CsM6PV">
            <a:extLst>
              <a:ext uri="{FF2B5EF4-FFF2-40B4-BE49-F238E27FC236}">
                <a16:creationId xmlns:a16="http://schemas.microsoft.com/office/drawing/2014/main" id="{9415A662-31C4-8085-A0AE-E407A42125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3892" y="1220697"/>
            <a:ext cx="5389809" cy="498508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8949F814-CF12-E4C2-B27A-93DE1591A875}"/>
              </a:ext>
            </a:extLst>
          </p:cNvPr>
          <p:cNvPicPr>
            <a:picLocks noChangeAspect="1"/>
          </p:cNvPicPr>
          <p:nvPr/>
        </p:nvPicPr>
        <p:blipFill>
          <a:blip r:embed="rId4"/>
          <a:stretch>
            <a:fillRect/>
          </a:stretch>
        </p:blipFill>
        <p:spPr>
          <a:xfrm>
            <a:off x="7595529" y="1316000"/>
            <a:ext cx="2028970" cy="2184475"/>
          </a:xfrm>
          <a:prstGeom prst="rect">
            <a:avLst/>
          </a:prstGeom>
        </p:spPr>
      </p:pic>
      <p:sp>
        <p:nvSpPr>
          <p:cNvPr id="35" name="TextBox 34">
            <a:extLst>
              <a:ext uri="{FF2B5EF4-FFF2-40B4-BE49-F238E27FC236}">
                <a16:creationId xmlns:a16="http://schemas.microsoft.com/office/drawing/2014/main" id="{515B46B7-84BC-9704-1E0C-E362B454E363}"/>
              </a:ext>
            </a:extLst>
          </p:cNvPr>
          <p:cNvSpPr txBox="1"/>
          <p:nvPr/>
        </p:nvSpPr>
        <p:spPr>
          <a:xfrm>
            <a:off x="7595529" y="1316000"/>
            <a:ext cx="670376" cy="369332"/>
          </a:xfrm>
          <a:prstGeom prst="rect">
            <a:avLst/>
          </a:prstGeom>
          <a:noFill/>
        </p:spPr>
        <p:txBody>
          <a:bodyPr wrap="none" rtlCol="0">
            <a:spAutoFit/>
          </a:bodyPr>
          <a:lstStyle/>
          <a:p>
            <a:pPr>
              <a:spcAft>
                <a:spcPts val="1200"/>
              </a:spcAft>
            </a:pPr>
            <a:r>
              <a:rPr lang="en-US" dirty="0">
                <a:latin typeface="Verdana"/>
                <a:cs typeface="Verdana"/>
              </a:rPr>
              <a:t>task</a:t>
            </a:r>
          </a:p>
        </p:txBody>
      </p:sp>
      <p:pic>
        <p:nvPicPr>
          <p:cNvPr id="36" name="Picture 35">
            <a:extLst>
              <a:ext uri="{FF2B5EF4-FFF2-40B4-BE49-F238E27FC236}">
                <a16:creationId xmlns:a16="http://schemas.microsoft.com/office/drawing/2014/main" id="{B999F4A4-7B63-5DE2-D806-242C4B99259C}"/>
              </a:ext>
            </a:extLst>
          </p:cNvPr>
          <p:cNvPicPr>
            <a:picLocks noChangeAspect="1"/>
          </p:cNvPicPr>
          <p:nvPr/>
        </p:nvPicPr>
        <p:blipFill>
          <a:blip r:embed="rId5"/>
          <a:stretch>
            <a:fillRect/>
          </a:stretch>
        </p:blipFill>
        <p:spPr>
          <a:xfrm>
            <a:off x="7595529" y="3583883"/>
            <a:ext cx="2091291" cy="2315109"/>
          </a:xfrm>
          <a:prstGeom prst="rect">
            <a:avLst/>
          </a:prstGeom>
        </p:spPr>
      </p:pic>
      <p:sp>
        <p:nvSpPr>
          <p:cNvPr id="37" name="TextBox 36">
            <a:extLst>
              <a:ext uri="{FF2B5EF4-FFF2-40B4-BE49-F238E27FC236}">
                <a16:creationId xmlns:a16="http://schemas.microsoft.com/office/drawing/2014/main" id="{7096F7BE-2623-0C07-AD23-4FF95007360F}"/>
              </a:ext>
            </a:extLst>
          </p:cNvPr>
          <p:cNvSpPr txBox="1"/>
          <p:nvPr/>
        </p:nvSpPr>
        <p:spPr>
          <a:xfrm>
            <a:off x="8880015" y="3581913"/>
            <a:ext cx="670376" cy="369332"/>
          </a:xfrm>
          <a:prstGeom prst="rect">
            <a:avLst/>
          </a:prstGeom>
          <a:noFill/>
        </p:spPr>
        <p:txBody>
          <a:bodyPr wrap="none" rtlCol="0">
            <a:spAutoFit/>
          </a:bodyPr>
          <a:lstStyle/>
          <a:p>
            <a:pPr>
              <a:spcAft>
                <a:spcPts val="1200"/>
              </a:spcAft>
            </a:pPr>
            <a:r>
              <a:rPr lang="en-US" dirty="0">
                <a:latin typeface="Verdana"/>
                <a:cs typeface="Verdana"/>
              </a:rPr>
              <a:t>task</a:t>
            </a:r>
          </a:p>
        </p:txBody>
      </p:sp>
      <p:sp>
        <p:nvSpPr>
          <p:cNvPr id="3" name="Rectangle 2">
            <a:extLst>
              <a:ext uri="{FF2B5EF4-FFF2-40B4-BE49-F238E27FC236}">
                <a16:creationId xmlns:a16="http://schemas.microsoft.com/office/drawing/2014/main" id="{323DE6DF-2CCB-51FF-6875-ADBF541323CB}"/>
              </a:ext>
            </a:extLst>
          </p:cNvPr>
          <p:cNvSpPr/>
          <p:nvPr/>
        </p:nvSpPr>
        <p:spPr>
          <a:xfrm>
            <a:off x="6574479" y="6236881"/>
            <a:ext cx="6100040" cy="461665"/>
          </a:xfrm>
          <a:prstGeom prst="rect">
            <a:avLst/>
          </a:prstGeom>
        </p:spPr>
        <p:txBody>
          <a:bodyPr wrap="square">
            <a:spAutoFit/>
          </a:bodyPr>
          <a:lstStyle/>
          <a:p>
            <a:r>
              <a:rPr lang="en-US" sz="1200" b="1" dirty="0"/>
              <a:t>Huber, L., et al . (2020). Sub-millimeter fMRI reveals multiple topographical digit representations that form action maps in human motor cortex. </a:t>
            </a:r>
            <a:r>
              <a:rPr lang="en-US" sz="1200" b="1" i="1" dirty="0"/>
              <a:t>NeuroImage</a:t>
            </a:r>
            <a:endParaRPr lang="en-US" sz="1200" b="1" dirty="0">
              <a:effectLst/>
            </a:endParaRPr>
          </a:p>
        </p:txBody>
      </p:sp>
    </p:spTree>
    <p:extLst>
      <p:ext uri="{BB962C8B-B14F-4D97-AF65-F5344CB8AC3E}">
        <p14:creationId xmlns:p14="http://schemas.microsoft.com/office/powerpoint/2010/main" val="6946914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5F099-C479-EFEF-30D8-334DCAF08E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18B299-CB3F-AA68-C0A6-75CD9491C3F3}"/>
              </a:ext>
            </a:extLst>
          </p:cNvPr>
          <p:cNvSpPr>
            <a:spLocks noGrp="1"/>
          </p:cNvSpPr>
          <p:nvPr>
            <p:ph type="title"/>
          </p:nvPr>
        </p:nvSpPr>
        <p:spPr>
          <a:xfrm>
            <a:off x="0" y="189087"/>
            <a:ext cx="6256838" cy="875585"/>
          </a:xfrm>
        </p:spPr>
        <p:txBody>
          <a:bodyPr>
            <a:normAutofit/>
          </a:bodyPr>
          <a:lstStyle/>
          <a:p>
            <a:r>
              <a:rPr lang="en-US" b="1" dirty="0"/>
              <a:t>Digit Representation in M1</a:t>
            </a:r>
          </a:p>
        </p:txBody>
      </p:sp>
      <p:pic>
        <p:nvPicPr>
          <p:cNvPr id="7" name="Content Placeholder 6">
            <a:extLst>
              <a:ext uri="{FF2B5EF4-FFF2-40B4-BE49-F238E27FC236}">
                <a16:creationId xmlns:a16="http://schemas.microsoft.com/office/drawing/2014/main" id="{399CECF9-8072-95A0-5834-52BE0A2C1ED0}"/>
              </a:ext>
            </a:extLst>
          </p:cNvPr>
          <p:cNvPicPr>
            <a:picLocks noGrp="1" noChangeAspect="1"/>
          </p:cNvPicPr>
          <p:nvPr>
            <p:ph idx="1"/>
          </p:nvPr>
        </p:nvPicPr>
        <p:blipFill rotWithShape="1">
          <a:blip r:embed="rId3">
            <a:extLst>
              <a:ext uri="{BEBA8EAE-BF5A-486C-A8C5-ECC9F3942E4B}">
                <a14:imgProps xmlns:a14="http://schemas.microsoft.com/office/drawing/2010/main">
                  <a14:imgLayer r:embed="rId4">
                    <a14:imgEffect>
                      <a14:brightnessContrast contrast="20000"/>
                    </a14:imgEffect>
                  </a14:imgLayer>
                </a14:imgProps>
              </a:ext>
            </a:extLst>
          </a:blip>
          <a:srcRect l="23210" t="23703" r="23029" b="26264"/>
          <a:stretch/>
        </p:blipFill>
        <p:spPr>
          <a:xfrm>
            <a:off x="2930589" y="3884351"/>
            <a:ext cx="2820475" cy="3004645"/>
          </a:xfrm>
        </p:spPr>
      </p:pic>
      <p:pic>
        <p:nvPicPr>
          <p:cNvPr id="11" name="Picture 10">
            <a:extLst>
              <a:ext uri="{FF2B5EF4-FFF2-40B4-BE49-F238E27FC236}">
                <a16:creationId xmlns:a16="http://schemas.microsoft.com/office/drawing/2014/main" id="{295D9445-B305-8697-994D-4452479FE481}"/>
              </a:ext>
            </a:extLst>
          </p:cNvPr>
          <p:cNvPicPr>
            <a:picLocks noChangeAspect="1"/>
          </p:cNvPicPr>
          <p:nvPr/>
        </p:nvPicPr>
        <p:blipFill rotWithShape="1">
          <a:blip r:embed="rId5"/>
          <a:srcRect l="26907" t="24692" r="21444" b="24189"/>
          <a:stretch/>
        </p:blipFill>
        <p:spPr>
          <a:xfrm>
            <a:off x="0" y="3934182"/>
            <a:ext cx="2470180" cy="2996783"/>
          </a:xfrm>
          <a:prstGeom prst="rect">
            <a:avLst/>
          </a:prstGeom>
        </p:spPr>
      </p:pic>
      <p:sp>
        <p:nvSpPr>
          <p:cNvPr id="19" name="TextBox 18">
            <a:extLst>
              <a:ext uri="{FF2B5EF4-FFF2-40B4-BE49-F238E27FC236}">
                <a16:creationId xmlns:a16="http://schemas.microsoft.com/office/drawing/2014/main" id="{2E04E8B0-BFBA-CE5F-FEAC-788ED73A8B40}"/>
              </a:ext>
            </a:extLst>
          </p:cNvPr>
          <p:cNvSpPr txBox="1"/>
          <p:nvPr/>
        </p:nvSpPr>
        <p:spPr>
          <a:xfrm>
            <a:off x="275474" y="6373321"/>
            <a:ext cx="1059906" cy="430887"/>
          </a:xfrm>
          <a:prstGeom prst="rect">
            <a:avLst/>
          </a:prstGeom>
          <a:noFill/>
        </p:spPr>
        <p:txBody>
          <a:bodyPr wrap="none" rtlCol="0">
            <a:spAutoFit/>
          </a:bodyPr>
          <a:lstStyle/>
          <a:p>
            <a:pPr>
              <a:spcAft>
                <a:spcPts val="1200"/>
              </a:spcAft>
            </a:pPr>
            <a:r>
              <a:rPr lang="en-US" sz="2200" b="1" dirty="0">
                <a:latin typeface="Verdana"/>
                <a:cs typeface="Verdana"/>
              </a:rPr>
              <a:t>VASO</a:t>
            </a:r>
          </a:p>
        </p:txBody>
      </p:sp>
      <p:pic>
        <p:nvPicPr>
          <p:cNvPr id="8" name="Picture 7">
            <a:extLst>
              <a:ext uri="{FF2B5EF4-FFF2-40B4-BE49-F238E27FC236}">
                <a16:creationId xmlns:a16="http://schemas.microsoft.com/office/drawing/2014/main" id="{642ACB78-3287-71C3-3658-DA71FFACD340}"/>
              </a:ext>
            </a:extLst>
          </p:cNvPr>
          <p:cNvPicPr>
            <a:picLocks noChangeAspect="1"/>
          </p:cNvPicPr>
          <p:nvPr/>
        </p:nvPicPr>
        <p:blipFill rotWithShape="1">
          <a:blip r:embed="rId6"/>
          <a:srcRect l="21922" t="22971" r="23324" b="20501"/>
          <a:stretch/>
        </p:blipFill>
        <p:spPr>
          <a:xfrm>
            <a:off x="63209" y="898013"/>
            <a:ext cx="2306734" cy="2926091"/>
          </a:xfrm>
          <a:prstGeom prst="rect">
            <a:avLst/>
          </a:prstGeom>
        </p:spPr>
      </p:pic>
      <p:pic>
        <p:nvPicPr>
          <p:cNvPr id="10" name="Picture 9">
            <a:extLst>
              <a:ext uri="{FF2B5EF4-FFF2-40B4-BE49-F238E27FC236}">
                <a16:creationId xmlns:a16="http://schemas.microsoft.com/office/drawing/2014/main" id="{D213FAAB-665B-2A2B-5070-4B7E74599DAA}"/>
              </a:ext>
            </a:extLst>
          </p:cNvPr>
          <p:cNvPicPr>
            <a:picLocks noChangeAspect="1"/>
          </p:cNvPicPr>
          <p:nvPr/>
        </p:nvPicPr>
        <p:blipFill rotWithShape="1">
          <a:blip r:embed="rId7"/>
          <a:srcRect l="23767" t="21426" r="12973" b="10594"/>
          <a:stretch/>
        </p:blipFill>
        <p:spPr>
          <a:xfrm>
            <a:off x="9413100" y="3598391"/>
            <a:ext cx="2733529" cy="3259609"/>
          </a:xfrm>
          <a:prstGeom prst="rect">
            <a:avLst/>
          </a:prstGeom>
        </p:spPr>
      </p:pic>
      <p:sp>
        <p:nvSpPr>
          <p:cNvPr id="14" name="TextBox 13">
            <a:extLst>
              <a:ext uri="{FF2B5EF4-FFF2-40B4-BE49-F238E27FC236}">
                <a16:creationId xmlns:a16="http://schemas.microsoft.com/office/drawing/2014/main" id="{8C6CD7CB-546E-3832-41E0-6641F79DBD92}"/>
              </a:ext>
            </a:extLst>
          </p:cNvPr>
          <p:cNvSpPr txBox="1"/>
          <p:nvPr/>
        </p:nvSpPr>
        <p:spPr>
          <a:xfrm>
            <a:off x="202360" y="3422468"/>
            <a:ext cx="1053494" cy="430887"/>
          </a:xfrm>
          <a:prstGeom prst="rect">
            <a:avLst/>
          </a:prstGeom>
          <a:noFill/>
        </p:spPr>
        <p:txBody>
          <a:bodyPr wrap="none" rtlCol="0">
            <a:spAutoFit/>
          </a:bodyPr>
          <a:lstStyle/>
          <a:p>
            <a:pPr>
              <a:spcAft>
                <a:spcPts val="1200"/>
              </a:spcAft>
            </a:pPr>
            <a:r>
              <a:rPr lang="en-US" sz="2200" b="1" dirty="0">
                <a:latin typeface="Verdana"/>
                <a:cs typeface="Verdana"/>
              </a:rPr>
              <a:t>BOLD</a:t>
            </a:r>
          </a:p>
        </p:txBody>
      </p:sp>
      <p:sp>
        <p:nvSpPr>
          <p:cNvPr id="15" name="TextBox 14">
            <a:extLst>
              <a:ext uri="{FF2B5EF4-FFF2-40B4-BE49-F238E27FC236}">
                <a16:creationId xmlns:a16="http://schemas.microsoft.com/office/drawing/2014/main" id="{4F778999-D6B7-BE16-C40E-9A2F2AB49C76}"/>
              </a:ext>
            </a:extLst>
          </p:cNvPr>
          <p:cNvSpPr txBox="1"/>
          <p:nvPr/>
        </p:nvSpPr>
        <p:spPr>
          <a:xfrm>
            <a:off x="2978505" y="6312492"/>
            <a:ext cx="2093843" cy="430887"/>
          </a:xfrm>
          <a:prstGeom prst="rect">
            <a:avLst/>
          </a:prstGeom>
          <a:noFill/>
        </p:spPr>
        <p:txBody>
          <a:bodyPr wrap="none" rtlCol="0">
            <a:spAutoFit/>
          </a:bodyPr>
          <a:lstStyle/>
          <a:p>
            <a:pPr>
              <a:spcAft>
                <a:spcPts val="1200"/>
              </a:spcAft>
            </a:pPr>
            <a:r>
              <a:rPr lang="en-US" sz="2200" b="1" dirty="0">
                <a:latin typeface="Verdana"/>
                <a:cs typeface="Verdana"/>
              </a:rPr>
              <a:t>VASO retest</a:t>
            </a:r>
          </a:p>
        </p:txBody>
      </p:sp>
      <p:pic>
        <p:nvPicPr>
          <p:cNvPr id="6" name="Picture 5">
            <a:extLst>
              <a:ext uri="{FF2B5EF4-FFF2-40B4-BE49-F238E27FC236}">
                <a16:creationId xmlns:a16="http://schemas.microsoft.com/office/drawing/2014/main" id="{420EACC5-E0D2-44BF-DBDE-D7D9D6008805}"/>
              </a:ext>
            </a:extLst>
          </p:cNvPr>
          <p:cNvPicPr>
            <a:picLocks noChangeAspect="1"/>
          </p:cNvPicPr>
          <p:nvPr/>
        </p:nvPicPr>
        <p:blipFill>
          <a:blip r:embed="rId8"/>
          <a:stretch>
            <a:fillRect/>
          </a:stretch>
        </p:blipFill>
        <p:spPr>
          <a:xfrm>
            <a:off x="7123874" y="3839583"/>
            <a:ext cx="2091291" cy="2315109"/>
          </a:xfrm>
          <a:prstGeom prst="rect">
            <a:avLst/>
          </a:prstGeom>
        </p:spPr>
      </p:pic>
      <p:pic>
        <p:nvPicPr>
          <p:cNvPr id="12" name="Picture 11">
            <a:extLst>
              <a:ext uri="{FF2B5EF4-FFF2-40B4-BE49-F238E27FC236}">
                <a16:creationId xmlns:a16="http://schemas.microsoft.com/office/drawing/2014/main" id="{0EEB23C7-AAAD-4A17-4C55-43D257A299F0}"/>
              </a:ext>
            </a:extLst>
          </p:cNvPr>
          <p:cNvPicPr>
            <a:picLocks noChangeAspect="1"/>
          </p:cNvPicPr>
          <p:nvPr/>
        </p:nvPicPr>
        <p:blipFill>
          <a:blip r:embed="rId9"/>
          <a:stretch>
            <a:fillRect/>
          </a:stretch>
        </p:blipFill>
        <p:spPr>
          <a:xfrm>
            <a:off x="7057994" y="6208186"/>
            <a:ext cx="2358863" cy="304006"/>
          </a:xfrm>
          <a:prstGeom prst="rect">
            <a:avLst/>
          </a:prstGeom>
        </p:spPr>
      </p:pic>
      <p:pic>
        <p:nvPicPr>
          <p:cNvPr id="21" name="Picture 20">
            <a:extLst>
              <a:ext uri="{FF2B5EF4-FFF2-40B4-BE49-F238E27FC236}">
                <a16:creationId xmlns:a16="http://schemas.microsoft.com/office/drawing/2014/main" id="{17034D44-F85A-4923-7C3B-8D81F581DC06}"/>
              </a:ext>
            </a:extLst>
          </p:cNvPr>
          <p:cNvPicPr>
            <a:picLocks noChangeAspect="1"/>
          </p:cNvPicPr>
          <p:nvPr/>
        </p:nvPicPr>
        <p:blipFill>
          <a:blip r:embed="rId10"/>
          <a:stretch>
            <a:fillRect/>
          </a:stretch>
        </p:blipFill>
        <p:spPr>
          <a:xfrm>
            <a:off x="7053511" y="6553443"/>
            <a:ext cx="2358863" cy="312017"/>
          </a:xfrm>
          <a:prstGeom prst="rect">
            <a:avLst/>
          </a:prstGeom>
        </p:spPr>
      </p:pic>
      <p:sp>
        <p:nvSpPr>
          <p:cNvPr id="23" name="TextBox 22">
            <a:extLst>
              <a:ext uri="{FF2B5EF4-FFF2-40B4-BE49-F238E27FC236}">
                <a16:creationId xmlns:a16="http://schemas.microsoft.com/office/drawing/2014/main" id="{C51DA650-965B-9E84-CEF1-580C5DA60D26}"/>
              </a:ext>
            </a:extLst>
          </p:cNvPr>
          <p:cNvSpPr txBox="1"/>
          <p:nvPr/>
        </p:nvSpPr>
        <p:spPr>
          <a:xfrm>
            <a:off x="7021484" y="6547215"/>
            <a:ext cx="2472152" cy="338554"/>
          </a:xfrm>
          <a:prstGeom prst="rect">
            <a:avLst/>
          </a:prstGeom>
          <a:noFill/>
        </p:spPr>
        <p:txBody>
          <a:bodyPr wrap="none" rtlCol="0">
            <a:spAutoFit/>
          </a:bodyPr>
          <a:lstStyle/>
          <a:p>
            <a:pPr>
              <a:spcAft>
                <a:spcPts val="1200"/>
              </a:spcAft>
            </a:pPr>
            <a:r>
              <a:rPr lang="en-US" sz="1600" dirty="0">
                <a:latin typeface="Verdana"/>
                <a:cs typeface="Verdana"/>
              </a:rPr>
              <a:t>Flexion (compressing)</a:t>
            </a:r>
          </a:p>
        </p:txBody>
      </p:sp>
      <p:sp>
        <p:nvSpPr>
          <p:cNvPr id="24" name="TextBox 23">
            <a:extLst>
              <a:ext uri="{FF2B5EF4-FFF2-40B4-BE49-F238E27FC236}">
                <a16:creationId xmlns:a16="http://schemas.microsoft.com/office/drawing/2014/main" id="{50BAB9B6-15F7-42DA-5EF4-0EADE0A0C70A}"/>
              </a:ext>
            </a:extLst>
          </p:cNvPr>
          <p:cNvSpPr txBox="1"/>
          <p:nvPr/>
        </p:nvSpPr>
        <p:spPr>
          <a:xfrm>
            <a:off x="7021484" y="6173638"/>
            <a:ext cx="2456122" cy="338554"/>
          </a:xfrm>
          <a:prstGeom prst="rect">
            <a:avLst/>
          </a:prstGeom>
          <a:noFill/>
        </p:spPr>
        <p:txBody>
          <a:bodyPr wrap="none" rtlCol="0">
            <a:spAutoFit/>
          </a:bodyPr>
          <a:lstStyle/>
          <a:p>
            <a:pPr>
              <a:spcAft>
                <a:spcPts val="1200"/>
              </a:spcAft>
            </a:pPr>
            <a:r>
              <a:rPr lang="en-US" sz="1600" dirty="0">
                <a:latin typeface="Verdana"/>
                <a:cs typeface="Verdana"/>
              </a:rPr>
              <a:t>Extension (spreading)</a:t>
            </a:r>
          </a:p>
        </p:txBody>
      </p:sp>
      <p:pic>
        <p:nvPicPr>
          <p:cNvPr id="26" name="Picture 25">
            <a:extLst>
              <a:ext uri="{FF2B5EF4-FFF2-40B4-BE49-F238E27FC236}">
                <a16:creationId xmlns:a16="http://schemas.microsoft.com/office/drawing/2014/main" id="{ED2889D0-2D71-E717-E9F1-566B3CF7DD16}"/>
              </a:ext>
            </a:extLst>
          </p:cNvPr>
          <p:cNvPicPr>
            <a:picLocks noChangeAspect="1"/>
          </p:cNvPicPr>
          <p:nvPr/>
        </p:nvPicPr>
        <p:blipFill>
          <a:blip r:embed="rId11"/>
          <a:stretch>
            <a:fillRect/>
          </a:stretch>
        </p:blipFill>
        <p:spPr>
          <a:xfrm>
            <a:off x="2721973" y="914335"/>
            <a:ext cx="1539911" cy="1657933"/>
          </a:xfrm>
          <a:prstGeom prst="rect">
            <a:avLst/>
          </a:prstGeom>
        </p:spPr>
      </p:pic>
      <p:pic>
        <p:nvPicPr>
          <p:cNvPr id="28" name="Picture 27">
            <a:extLst>
              <a:ext uri="{FF2B5EF4-FFF2-40B4-BE49-F238E27FC236}">
                <a16:creationId xmlns:a16="http://schemas.microsoft.com/office/drawing/2014/main" id="{E1539230-74D3-8EB2-02FC-100C3F2CE463}"/>
              </a:ext>
            </a:extLst>
          </p:cNvPr>
          <p:cNvPicPr>
            <a:picLocks noChangeAspect="1"/>
          </p:cNvPicPr>
          <p:nvPr/>
        </p:nvPicPr>
        <p:blipFill>
          <a:blip r:embed="rId12"/>
          <a:stretch>
            <a:fillRect/>
          </a:stretch>
        </p:blipFill>
        <p:spPr>
          <a:xfrm rot="10800000" flipH="1">
            <a:off x="2819918" y="2555716"/>
            <a:ext cx="1179279" cy="1311167"/>
          </a:xfrm>
          <a:prstGeom prst="rect">
            <a:avLst/>
          </a:prstGeom>
        </p:spPr>
      </p:pic>
      <p:sp>
        <p:nvSpPr>
          <p:cNvPr id="29" name="TextBox 28">
            <a:extLst>
              <a:ext uri="{FF2B5EF4-FFF2-40B4-BE49-F238E27FC236}">
                <a16:creationId xmlns:a16="http://schemas.microsoft.com/office/drawing/2014/main" id="{0BDB7B3C-6080-E637-5F1A-79017D46B706}"/>
              </a:ext>
            </a:extLst>
          </p:cNvPr>
          <p:cNvSpPr txBox="1"/>
          <p:nvPr/>
        </p:nvSpPr>
        <p:spPr>
          <a:xfrm>
            <a:off x="2659652" y="835244"/>
            <a:ext cx="670376" cy="369332"/>
          </a:xfrm>
          <a:prstGeom prst="rect">
            <a:avLst/>
          </a:prstGeom>
          <a:noFill/>
        </p:spPr>
        <p:txBody>
          <a:bodyPr wrap="none" rtlCol="0">
            <a:spAutoFit/>
          </a:bodyPr>
          <a:lstStyle/>
          <a:p>
            <a:pPr>
              <a:spcAft>
                <a:spcPts val="1200"/>
              </a:spcAft>
            </a:pPr>
            <a:r>
              <a:rPr lang="en-US" dirty="0">
                <a:latin typeface="Verdana"/>
                <a:cs typeface="Verdana"/>
              </a:rPr>
              <a:t>task</a:t>
            </a:r>
          </a:p>
        </p:txBody>
      </p:sp>
      <p:sp>
        <p:nvSpPr>
          <p:cNvPr id="30" name="TextBox 29">
            <a:extLst>
              <a:ext uri="{FF2B5EF4-FFF2-40B4-BE49-F238E27FC236}">
                <a16:creationId xmlns:a16="http://schemas.microsoft.com/office/drawing/2014/main" id="{C9AF7ADA-6EAC-D996-CE4A-75F391839C1F}"/>
              </a:ext>
            </a:extLst>
          </p:cNvPr>
          <p:cNvSpPr txBox="1"/>
          <p:nvPr/>
        </p:nvSpPr>
        <p:spPr>
          <a:xfrm>
            <a:off x="2604989" y="2543276"/>
            <a:ext cx="1369286" cy="369332"/>
          </a:xfrm>
          <a:prstGeom prst="rect">
            <a:avLst/>
          </a:prstGeom>
          <a:noFill/>
        </p:spPr>
        <p:txBody>
          <a:bodyPr wrap="none" rtlCol="0">
            <a:spAutoFit/>
          </a:bodyPr>
          <a:lstStyle/>
          <a:p>
            <a:pPr>
              <a:spcAft>
                <a:spcPts val="1200"/>
              </a:spcAft>
            </a:pPr>
            <a:r>
              <a:rPr lang="en-US" dirty="0">
                <a:latin typeface="Verdana"/>
                <a:cs typeface="Verdana"/>
              </a:rPr>
              <a:t>color code</a:t>
            </a:r>
          </a:p>
        </p:txBody>
      </p:sp>
      <p:sp>
        <p:nvSpPr>
          <p:cNvPr id="31" name="TextBox 30">
            <a:extLst>
              <a:ext uri="{FF2B5EF4-FFF2-40B4-BE49-F238E27FC236}">
                <a16:creationId xmlns:a16="http://schemas.microsoft.com/office/drawing/2014/main" id="{35A49DE8-E83D-6AC5-9972-0E282884D4E1}"/>
              </a:ext>
            </a:extLst>
          </p:cNvPr>
          <p:cNvSpPr txBox="1"/>
          <p:nvPr/>
        </p:nvSpPr>
        <p:spPr>
          <a:xfrm>
            <a:off x="8408360" y="3837613"/>
            <a:ext cx="670376" cy="369332"/>
          </a:xfrm>
          <a:prstGeom prst="rect">
            <a:avLst/>
          </a:prstGeom>
          <a:noFill/>
        </p:spPr>
        <p:txBody>
          <a:bodyPr wrap="none" rtlCol="0">
            <a:spAutoFit/>
          </a:bodyPr>
          <a:lstStyle/>
          <a:p>
            <a:pPr>
              <a:spcAft>
                <a:spcPts val="1200"/>
              </a:spcAft>
            </a:pPr>
            <a:r>
              <a:rPr lang="en-US" dirty="0">
                <a:latin typeface="Verdana"/>
                <a:cs typeface="Verdana"/>
              </a:rPr>
              <a:t>task</a:t>
            </a:r>
          </a:p>
        </p:txBody>
      </p:sp>
      <p:pic>
        <p:nvPicPr>
          <p:cNvPr id="33" name="Picture 32">
            <a:extLst>
              <a:ext uri="{FF2B5EF4-FFF2-40B4-BE49-F238E27FC236}">
                <a16:creationId xmlns:a16="http://schemas.microsoft.com/office/drawing/2014/main" id="{0A2A46DA-17DC-96E9-CCF7-996FF8A0C81C}"/>
              </a:ext>
            </a:extLst>
          </p:cNvPr>
          <p:cNvPicPr>
            <a:picLocks noChangeAspect="1"/>
          </p:cNvPicPr>
          <p:nvPr/>
        </p:nvPicPr>
        <p:blipFill>
          <a:blip r:embed="rId13"/>
          <a:stretch>
            <a:fillRect/>
          </a:stretch>
        </p:blipFill>
        <p:spPr>
          <a:xfrm>
            <a:off x="7021484" y="339304"/>
            <a:ext cx="3744274" cy="2919158"/>
          </a:xfrm>
          <a:prstGeom prst="rect">
            <a:avLst/>
          </a:prstGeom>
        </p:spPr>
      </p:pic>
    </p:spTree>
    <p:extLst>
      <p:ext uri="{BB962C8B-B14F-4D97-AF65-F5344CB8AC3E}">
        <p14:creationId xmlns:p14="http://schemas.microsoft.com/office/powerpoint/2010/main" val="1469863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4" grpId="0"/>
      <p:bldP spid="15" grpId="0"/>
      <p:bldP spid="23" grpId="0"/>
      <p:bldP spid="24" grpId="0"/>
      <p:bldP spid="30" grpId="0"/>
      <p:bldP spid="31"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DFC5D-02AC-5B61-F9A1-7278F5A64C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514082-9B63-4123-1B25-E8700CDDB2B5}"/>
              </a:ext>
            </a:extLst>
          </p:cNvPr>
          <p:cNvSpPr>
            <a:spLocks noGrp="1"/>
          </p:cNvSpPr>
          <p:nvPr>
            <p:ph type="title"/>
          </p:nvPr>
        </p:nvSpPr>
        <p:spPr>
          <a:xfrm>
            <a:off x="2186953" y="98367"/>
            <a:ext cx="8641068" cy="1143000"/>
          </a:xfrm>
        </p:spPr>
        <p:txBody>
          <a:bodyPr>
            <a:noAutofit/>
          </a:bodyPr>
          <a:lstStyle/>
          <a:p>
            <a:r>
              <a:rPr lang="en-US" sz="4000" b="1" dirty="0">
                <a:latin typeface="+mn-lt"/>
              </a:rPr>
              <a:t>Digit representations appear to be organized by opposing movements</a:t>
            </a:r>
          </a:p>
        </p:txBody>
      </p:sp>
      <p:pic>
        <p:nvPicPr>
          <p:cNvPr id="3074" name="Picture 2" descr="https://lh3.googleusercontent.com/lpYNBkEE6a3eKORa6pi8DeK_skXnxs0m_nBWLgZZ_iBmQiABE5lzI2-7FUi21PI4ZjP1zPsC7SZ13mBc1ZMsgtdtW_Q9_h0r0qHX9qk6RNdkx0f_wdsYm8EBxArrgWvbQ_xbxV6T">
            <a:extLst>
              <a:ext uri="{FF2B5EF4-FFF2-40B4-BE49-F238E27FC236}">
                <a16:creationId xmlns:a16="http://schemas.microsoft.com/office/drawing/2014/main" id="{E4A021FB-3D6C-907C-173A-3C3C4B6369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08" r="14498" b="53519"/>
          <a:stretch/>
        </p:blipFill>
        <p:spPr bwMode="auto">
          <a:xfrm>
            <a:off x="1455432" y="1638654"/>
            <a:ext cx="8714845" cy="4876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72207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DA479B-09E0-26EB-F765-CA4B515F65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AC9B52-F6A3-494D-EB4F-1CE56C048DF0}"/>
              </a:ext>
            </a:extLst>
          </p:cNvPr>
          <p:cNvSpPr>
            <a:spLocks noGrp="1"/>
          </p:cNvSpPr>
          <p:nvPr>
            <p:ph type="title"/>
          </p:nvPr>
        </p:nvSpPr>
        <p:spPr>
          <a:xfrm>
            <a:off x="284461" y="-28633"/>
            <a:ext cx="6720114" cy="760432"/>
          </a:xfrm>
        </p:spPr>
        <p:txBody>
          <a:bodyPr/>
          <a:lstStyle/>
          <a:p>
            <a:r>
              <a:rPr lang="en-US" sz="3600" b="1" dirty="0">
                <a:solidFill>
                  <a:srgbClr val="FF0000"/>
                </a:solidFill>
                <a:latin typeface="+mn-lt"/>
              </a:rPr>
              <a:t>Consistency across subjects</a:t>
            </a:r>
          </a:p>
        </p:txBody>
      </p:sp>
      <p:sp>
        <p:nvSpPr>
          <p:cNvPr id="4" name="Text Placeholder 3">
            <a:extLst>
              <a:ext uri="{FF2B5EF4-FFF2-40B4-BE49-F238E27FC236}">
                <a16:creationId xmlns:a16="http://schemas.microsoft.com/office/drawing/2014/main" id="{C4DD2001-631F-7433-89B0-8709E9B3936D}"/>
              </a:ext>
            </a:extLst>
          </p:cNvPr>
          <p:cNvSpPr>
            <a:spLocks noGrp="1"/>
          </p:cNvSpPr>
          <p:nvPr>
            <p:ph type="body" sz="quarter" idx="10"/>
          </p:nvPr>
        </p:nvSpPr>
        <p:spPr/>
        <p:txBody>
          <a:bodyPr/>
          <a:lstStyle/>
          <a:p>
            <a:endParaRPr lang="en-US"/>
          </a:p>
        </p:txBody>
      </p:sp>
      <p:pic>
        <p:nvPicPr>
          <p:cNvPr id="8" name="Picture 7">
            <a:extLst>
              <a:ext uri="{FF2B5EF4-FFF2-40B4-BE49-F238E27FC236}">
                <a16:creationId xmlns:a16="http://schemas.microsoft.com/office/drawing/2014/main" id="{FCBE25BD-E5F6-B882-52B7-199BD175E5E6}"/>
              </a:ext>
            </a:extLst>
          </p:cNvPr>
          <p:cNvPicPr>
            <a:picLocks noChangeAspect="1"/>
          </p:cNvPicPr>
          <p:nvPr/>
        </p:nvPicPr>
        <p:blipFill rotWithShape="1">
          <a:blip r:embed="rId3"/>
          <a:srcRect b="50320"/>
          <a:stretch/>
        </p:blipFill>
        <p:spPr>
          <a:xfrm>
            <a:off x="32225" y="593470"/>
            <a:ext cx="12410978" cy="3003174"/>
          </a:xfrm>
          <a:prstGeom prst="rect">
            <a:avLst/>
          </a:prstGeom>
        </p:spPr>
      </p:pic>
      <p:pic>
        <p:nvPicPr>
          <p:cNvPr id="14" name="Picture 13">
            <a:extLst>
              <a:ext uri="{FF2B5EF4-FFF2-40B4-BE49-F238E27FC236}">
                <a16:creationId xmlns:a16="http://schemas.microsoft.com/office/drawing/2014/main" id="{C2D8350F-FB6F-F211-C5E2-0209ADA2C201}"/>
              </a:ext>
            </a:extLst>
          </p:cNvPr>
          <p:cNvPicPr>
            <a:picLocks noChangeAspect="1"/>
          </p:cNvPicPr>
          <p:nvPr/>
        </p:nvPicPr>
        <p:blipFill rotWithShape="1">
          <a:blip r:embed="rId4"/>
          <a:srcRect t="51464"/>
          <a:stretch/>
        </p:blipFill>
        <p:spPr>
          <a:xfrm>
            <a:off x="32225" y="3704492"/>
            <a:ext cx="12410978" cy="2934052"/>
          </a:xfrm>
          <a:prstGeom prst="rect">
            <a:avLst/>
          </a:prstGeom>
        </p:spPr>
      </p:pic>
      <p:pic>
        <p:nvPicPr>
          <p:cNvPr id="16" name="Picture 15">
            <a:extLst>
              <a:ext uri="{FF2B5EF4-FFF2-40B4-BE49-F238E27FC236}">
                <a16:creationId xmlns:a16="http://schemas.microsoft.com/office/drawing/2014/main" id="{894490F4-3750-B2DA-A7F6-85F03FBC478D}"/>
              </a:ext>
            </a:extLst>
          </p:cNvPr>
          <p:cNvPicPr>
            <a:picLocks noChangeAspect="1"/>
          </p:cNvPicPr>
          <p:nvPr/>
        </p:nvPicPr>
        <p:blipFill rotWithShape="1">
          <a:blip r:embed="rId5"/>
          <a:srcRect t="69305" b="8374"/>
          <a:stretch/>
        </p:blipFill>
        <p:spPr>
          <a:xfrm>
            <a:off x="78719" y="1701897"/>
            <a:ext cx="12410978" cy="1349336"/>
          </a:xfrm>
          <a:prstGeom prst="rect">
            <a:avLst/>
          </a:prstGeom>
        </p:spPr>
      </p:pic>
      <p:pic>
        <p:nvPicPr>
          <p:cNvPr id="17" name="Picture 16">
            <a:extLst>
              <a:ext uri="{FF2B5EF4-FFF2-40B4-BE49-F238E27FC236}">
                <a16:creationId xmlns:a16="http://schemas.microsoft.com/office/drawing/2014/main" id="{D9621BEF-46EE-4CD5-F521-7E211ECE6265}"/>
              </a:ext>
            </a:extLst>
          </p:cNvPr>
          <p:cNvPicPr>
            <a:picLocks noChangeAspect="1"/>
          </p:cNvPicPr>
          <p:nvPr/>
        </p:nvPicPr>
        <p:blipFill rotWithShape="1">
          <a:blip r:embed="rId5"/>
          <a:srcRect t="69305" b="8374"/>
          <a:stretch/>
        </p:blipFill>
        <p:spPr>
          <a:xfrm>
            <a:off x="78719" y="1701897"/>
            <a:ext cx="12410978" cy="1349336"/>
          </a:xfrm>
          <a:prstGeom prst="rect">
            <a:avLst/>
          </a:prstGeom>
        </p:spPr>
      </p:pic>
      <p:pic>
        <p:nvPicPr>
          <p:cNvPr id="18" name="Picture 17">
            <a:extLst>
              <a:ext uri="{FF2B5EF4-FFF2-40B4-BE49-F238E27FC236}">
                <a16:creationId xmlns:a16="http://schemas.microsoft.com/office/drawing/2014/main" id="{9BF45E2A-CC8C-F2CE-350D-51E9D9DBCF86}"/>
              </a:ext>
            </a:extLst>
          </p:cNvPr>
          <p:cNvPicPr>
            <a:picLocks noChangeAspect="1"/>
          </p:cNvPicPr>
          <p:nvPr/>
        </p:nvPicPr>
        <p:blipFill>
          <a:blip r:embed="rId6"/>
          <a:stretch>
            <a:fillRect/>
          </a:stretch>
        </p:blipFill>
        <p:spPr>
          <a:xfrm>
            <a:off x="10730774" y="3756293"/>
            <a:ext cx="1264480" cy="1399810"/>
          </a:xfrm>
          <a:prstGeom prst="rect">
            <a:avLst/>
          </a:prstGeom>
        </p:spPr>
      </p:pic>
      <p:sp>
        <p:nvSpPr>
          <p:cNvPr id="3" name="Right Arrow 2">
            <a:extLst>
              <a:ext uri="{FF2B5EF4-FFF2-40B4-BE49-F238E27FC236}">
                <a16:creationId xmlns:a16="http://schemas.microsoft.com/office/drawing/2014/main" id="{2BC9C9F3-5B9F-19AE-E84C-3E91FCE89A81}"/>
              </a:ext>
            </a:extLst>
          </p:cNvPr>
          <p:cNvSpPr/>
          <p:nvPr/>
        </p:nvSpPr>
        <p:spPr bwMode="auto">
          <a:xfrm rot="21374154" flipH="1">
            <a:off x="8674187" y="2579161"/>
            <a:ext cx="1095592" cy="427042"/>
          </a:xfrm>
          <a:prstGeom prst="rightArrow">
            <a:avLst>
              <a:gd name="adj1" fmla="val 52759"/>
              <a:gd name="adj2" fmla="val 50000"/>
            </a:avLst>
          </a:prstGeom>
          <a:solidFill>
            <a:schemeClr val="accent1">
              <a:lumMod val="40000"/>
              <a:lumOff val="60000"/>
            </a:schemeClr>
          </a:solidFill>
          <a:ln w="9525">
            <a:solidFill>
              <a:schemeClr val="tx2"/>
            </a:solidFill>
            <a:miter lim="800000"/>
            <a:headEnd/>
            <a:tailEnd/>
          </a:ln>
          <a:effectLst/>
        </p:spPr>
        <p:txBody>
          <a:bodyPr vert="horz" wrap="none" rtlCol="0" anchor="ctr">
            <a:prstTxWarp prst="textNoShape">
              <a:avLst/>
            </a:prstTxWarp>
          </a:bodyPr>
          <a:lstStyle/>
          <a:p>
            <a:pPr algn="ctr"/>
            <a:r>
              <a:rPr lang="en-US" dirty="0"/>
              <a:t>S1</a:t>
            </a:r>
          </a:p>
        </p:txBody>
      </p:sp>
      <p:sp>
        <p:nvSpPr>
          <p:cNvPr id="15" name="Right Arrow 14">
            <a:extLst>
              <a:ext uri="{FF2B5EF4-FFF2-40B4-BE49-F238E27FC236}">
                <a16:creationId xmlns:a16="http://schemas.microsoft.com/office/drawing/2014/main" id="{A7200C75-1324-4701-58BA-D7B6B133974A}"/>
              </a:ext>
            </a:extLst>
          </p:cNvPr>
          <p:cNvSpPr/>
          <p:nvPr/>
        </p:nvSpPr>
        <p:spPr bwMode="auto">
          <a:xfrm rot="256580" flipH="1">
            <a:off x="8524290" y="2229626"/>
            <a:ext cx="1095592" cy="427042"/>
          </a:xfrm>
          <a:prstGeom prst="rightArrow">
            <a:avLst>
              <a:gd name="adj1" fmla="val 52759"/>
              <a:gd name="adj2" fmla="val 50000"/>
            </a:avLst>
          </a:prstGeom>
          <a:solidFill>
            <a:schemeClr val="accent1">
              <a:lumMod val="40000"/>
              <a:lumOff val="60000"/>
            </a:schemeClr>
          </a:solidFill>
          <a:ln w="9525">
            <a:solidFill>
              <a:schemeClr val="tx2"/>
            </a:solidFill>
            <a:miter lim="800000"/>
            <a:headEnd/>
            <a:tailEnd/>
          </a:ln>
          <a:effectLst/>
        </p:spPr>
        <p:txBody>
          <a:bodyPr vert="horz" wrap="none" rtlCol="0" anchor="ctr">
            <a:prstTxWarp prst="textNoShape">
              <a:avLst/>
            </a:prstTxWarp>
          </a:bodyPr>
          <a:lstStyle/>
          <a:p>
            <a:pPr algn="ctr"/>
            <a:r>
              <a:rPr lang="en-US" dirty="0"/>
              <a:t>M1</a:t>
            </a:r>
          </a:p>
        </p:txBody>
      </p:sp>
      <p:grpSp>
        <p:nvGrpSpPr>
          <p:cNvPr id="21" name="Group 20">
            <a:extLst>
              <a:ext uri="{FF2B5EF4-FFF2-40B4-BE49-F238E27FC236}">
                <a16:creationId xmlns:a16="http://schemas.microsoft.com/office/drawing/2014/main" id="{D385397D-F5C1-8B86-F49F-BA7D17966573}"/>
              </a:ext>
            </a:extLst>
          </p:cNvPr>
          <p:cNvGrpSpPr/>
          <p:nvPr/>
        </p:nvGrpSpPr>
        <p:grpSpPr>
          <a:xfrm>
            <a:off x="211630" y="6449543"/>
            <a:ext cx="4261737" cy="430888"/>
            <a:chOff x="211630" y="6449543"/>
            <a:chExt cx="4261737" cy="430888"/>
          </a:xfrm>
        </p:grpSpPr>
        <p:pic>
          <p:nvPicPr>
            <p:cNvPr id="6" name="Picture 5">
              <a:extLst>
                <a:ext uri="{FF2B5EF4-FFF2-40B4-BE49-F238E27FC236}">
                  <a16:creationId xmlns:a16="http://schemas.microsoft.com/office/drawing/2014/main" id="{63C2287B-A38B-C568-7604-4639A2A6A216}"/>
                </a:ext>
              </a:extLst>
            </p:cNvPr>
            <p:cNvPicPr>
              <a:picLocks noChangeAspect="1"/>
            </p:cNvPicPr>
            <p:nvPr/>
          </p:nvPicPr>
          <p:blipFill>
            <a:blip r:embed="rId7"/>
            <a:stretch>
              <a:fillRect/>
            </a:stretch>
          </p:blipFill>
          <p:spPr>
            <a:xfrm>
              <a:off x="2630294" y="6492934"/>
              <a:ext cx="1763576" cy="355823"/>
            </a:xfrm>
            <a:prstGeom prst="rect">
              <a:avLst/>
            </a:prstGeom>
          </p:spPr>
        </p:pic>
        <p:pic>
          <p:nvPicPr>
            <p:cNvPr id="9" name="Picture 8">
              <a:extLst>
                <a:ext uri="{FF2B5EF4-FFF2-40B4-BE49-F238E27FC236}">
                  <a16:creationId xmlns:a16="http://schemas.microsoft.com/office/drawing/2014/main" id="{19EC18EC-604E-E0D8-806C-7D41BE9E8374}"/>
                </a:ext>
              </a:extLst>
            </p:cNvPr>
            <p:cNvPicPr>
              <a:picLocks noChangeAspect="1"/>
            </p:cNvPicPr>
            <p:nvPr/>
          </p:nvPicPr>
          <p:blipFill>
            <a:blip r:embed="rId8"/>
            <a:stretch>
              <a:fillRect/>
            </a:stretch>
          </p:blipFill>
          <p:spPr>
            <a:xfrm>
              <a:off x="211630" y="6495307"/>
              <a:ext cx="2072478" cy="339363"/>
            </a:xfrm>
            <a:prstGeom prst="rect">
              <a:avLst/>
            </a:prstGeom>
          </p:spPr>
        </p:pic>
        <p:sp>
          <p:nvSpPr>
            <p:cNvPr id="19" name="TextBox 18">
              <a:extLst>
                <a:ext uri="{FF2B5EF4-FFF2-40B4-BE49-F238E27FC236}">
                  <a16:creationId xmlns:a16="http://schemas.microsoft.com/office/drawing/2014/main" id="{4D21A8BF-9411-A0E9-C455-3DE0E7F04321}"/>
                </a:ext>
              </a:extLst>
            </p:cNvPr>
            <p:cNvSpPr txBox="1"/>
            <p:nvPr/>
          </p:nvSpPr>
          <p:spPr>
            <a:xfrm>
              <a:off x="211630" y="6449544"/>
              <a:ext cx="1529458" cy="430887"/>
            </a:xfrm>
            <a:prstGeom prst="rect">
              <a:avLst/>
            </a:prstGeom>
            <a:noFill/>
          </p:spPr>
          <p:txBody>
            <a:bodyPr wrap="none" rtlCol="0">
              <a:spAutoFit/>
            </a:bodyPr>
            <a:lstStyle/>
            <a:p>
              <a:pPr>
                <a:spcAft>
                  <a:spcPts val="1200"/>
                </a:spcAft>
              </a:pPr>
              <a:r>
                <a:rPr lang="en-US" sz="2200" dirty="0">
                  <a:solidFill>
                    <a:schemeClr val="bg1"/>
                  </a:solidFill>
                  <a:latin typeface="Verdana"/>
                  <a:cs typeface="Verdana"/>
                </a:rPr>
                <a:t>grabbing </a:t>
              </a:r>
            </a:p>
          </p:txBody>
        </p:sp>
        <p:sp>
          <p:nvSpPr>
            <p:cNvPr id="20" name="TextBox 19">
              <a:extLst>
                <a:ext uri="{FF2B5EF4-FFF2-40B4-BE49-F238E27FC236}">
                  <a16:creationId xmlns:a16="http://schemas.microsoft.com/office/drawing/2014/main" id="{FE47D1EC-CC0C-3CEB-2DE7-D53A4B39F2FC}"/>
                </a:ext>
              </a:extLst>
            </p:cNvPr>
            <p:cNvSpPr txBox="1"/>
            <p:nvPr/>
          </p:nvSpPr>
          <p:spPr>
            <a:xfrm>
              <a:off x="2815669" y="6449543"/>
              <a:ext cx="1657698" cy="430887"/>
            </a:xfrm>
            <a:prstGeom prst="rect">
              <a:avLst/>
            </a:prstGeom>
            <a:noFill/>
          </p:spPr>
          <p:txBody>
            <a:bodyPr wrap="none" rtlCol="0">
              <a:spAutoFit/>
            </a:bodyPr>
            <a:lstStyle/>
            <a:p>
              <a:pPr>
                <a:spcAft>
                  <a:spcPts val="1200"/>
                </a:spcAft>
              </a:pPr>
              <a:r>
                <a:rPr lang="en-US" sz="2200" dirty="0">
                  <a:solidFill>
                    <a:schemeClr val="bg1"/>
                  </a:solidFill>
                  <a:latin typeface="Verdana"/>
                  <a:cs typeface="Verdana"/>
                </a:rPr>
                <a:t>retracting </a:t>
              </a:r>
            </a:p>
          </p:txBody>
        </p:sp>
      </p:grpSp>
    </p:spTree>
    <p:extLst>
      <p:ext uri="{BB962C8B-B14F-4D97-AF65-F5344CB8AC3E}">
        <p14:creationId xmlns:p14="http://schemas.microsoft.com/office/powerpoint/2010/main" val="352682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xit" presetSubtype="0" fill="hold" grpId="1" nodeType="withEffect">
                                  <p:stCondLst>
                                    <p:cond delay="0"/>
                                  </p:stCondLst>
                                  <p:childTnLst>
                                    <p:set>
                                      <p:cBhvr>
                                        <p:cTn id="10" dur="1" fill="hold">
                                          <p:stCondLst>
                                            <p:cond delay="0"/>
                                          </p:stCondLst>
                                        </p:cTn>
                                        <p:tgtEl>
                                          <p:spTgt spid="15"/>
                                        </p:tgtEl>
                                        <p:attrNameLst>
                                          <p:attrName>style.visibility</p:attrName>
                                        </p:attrNameLst>
                                      </p:cBhvr>
                                      <p:to>
                                        <p:strVal val="hidden"/>
                                      </p:to>
                                    </p:set>
                                  </p:childTnLst>
                                </p:cTn>
                              </p:par>
                              <p:par>
                                <p:cTn id="11" presetID="1" presetClass="exit" presetSubtype="0" fill="hold" grpId="1" nodeType="withEffect">
                                  <p:stCondLst>
                                    <p:cond delay="0"/>
                                  </p:stCondLst>
                                  <p:childTnLst>
                                    <p:set>
                                      <p:cBhvr>
                                        <p:cTn id="12" dur="1" fill="hold">
                                          <p:stCondLst>
                                            <p:cond delay="0"/>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par>
                          <p:cTn id="27" fill="hold">
                            <p:stCondLst>
                              <p:cond delay="0"/>
                            </p:stCondLst>
                            <p:childTnLst>
                              <p:par>
                                <p:cTn id="28" presetID="35" presetClass="emph" presetSubtype="0" fill="hold" nodeType="afterEffect">
                                  <p:stCondLst>
                                    <p:cond delay="500"/>
                                  </p:stCondLst>
                                  <p:childTnLst>
                                    <p:anim calcmode="discrete" valueType="str">
                                      <p:cBhvr>
                                        <p:cTn id="29" dur="500" fill="hold"/>
                                        <p:tgtEl>
                                          <p:spTgt spid="17"/>
                                        </p:tgtEl>
                                        <p:attrNameLst>
                                          <p:attrName>style.visibility</p:attrName>
                                        </p:attrNameLst>
                                      </p:cBhvr>
                                      <p:tavLst>
                                        <p:tav tm="0">
                                          <p:val>
                                            <p:strVal val="hidden"/>
                                          </p:val>
                                        </p:tav>
                                        <p:tav tm="50000">
                                          <p:val>
                                            <p:strVal val="visible"/>
                                          </p:val>
                                        </p:tav>
                                      </p:tavLst>
                                    </p:anim>
                                  </p:childTnLst>
                                </p:cTn>
                              </p:par>
                            </p:childTnLst>
                          </p:cTn>
                        </p:par>
                        <p:par>
                          <p:cTn id="30" fill="hold">
                            <p:stCondLst>
                              <p:cond delay="1000"/>
                            </p:stCondLst>
                            <p:childTnLst>
                              <p:par>
                                <p:cTn id="31" presetID="0" presetClass="path" presetSubtype="0" accel="50000" decel="50000" fill="hold" nodeType="afterEffect">
                                  <p:stCondLst>
                                    <p:cond delay="0"/>
                                  </p:stCondLst>
                                  <p:childTnLst>
                                    <p:animMotion origin="layout" path="M 4.375E-6 7.40741E-7 L -0.00442 0.44884 " pathEditMode="relative" rAng="0" ptsTypes="AA">
                                      <p:cBhvr>
                                        <p:cTn id="32" dur="2000" fill="hold"/>
                                        <p:tgtEl>
                                          <p:spTgt spid="16"/>
                                        </p:tgtEl>
                                        <p:attrNameLst>
                                          <p:attrName>ppt_x</p:attrName>
                                          <p:attrName>ppt_y</p:attrName>
                                        </p:attrNameLst>
                                      </p:cBhvr>
                                      <p:rCtr x="-247" y="2243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15" grpId="0" animBg="1"/>
      <p:bldP spid="15" grpId="1"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BC649-EE6A-2795-8339-67CFE62B069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443558D-C1BC-E92A-A337-BE8650CC5D05}"/>
              </a:ext>
            </a:extLst>
          </p:cNvPr>
          <p:cNvSpPr txBox="1"/>
          <p:nvPr/>
        </p:nvSpPr>
        <p:spPr>
          <a:xfrm>
            <a:off x="1157508" y="1242276"/>
            <a:ext cx="9541959" cy="4154984"/>
          </a:xfrm>
          <a:prstGeom prst="rect">
            <a:avLst/>
          </a:prstGeom>
          <a:noFill/>
        </p:spPr>
        <p:txBody>
          <a:bodyPr wrap="square" rtlCol="0">
            <a:spAutoFit/>
          </a:bodyPr>
          <a:lstStyle/>
          <a:p>
            <a:pPr marL="342900" indent="-342900">
              <a:buFont typeface="Arial" panose="020B0604020202020204" pitchFamily="34" charset="0"/>
              <a:buChar char="•"/>
            </a:pPr>
            <a:r>
              <a:rPr lang="en-US" sz="2400" b="1" dirty="0">
                <a:solidFill>
                  <a:schemeClr val="accent1"/>
                </a:solidFill>
              </a:rPr>
              <a:t>Standards in acquisition and processing.</a:t>
            </a:r>
          </a:p>
          <a:p>
            <a:pPr marL="342900" indent="-342900">
              <a:buFont typeface="Arial" panose="020B0604020202020204" pitchFamily="34" charset="0"/>
              <a:buChar char="•"/>
            </a:pPr>
            <a:endParaRPr lang="en-US" sz="2400" b="1" dirty="0">
              <a:solidFill>
                <a:schemeClr val="accent1"/>
              </a:solidFill>
            </a:endParaRPr>
          </a:p>
          <a:p>
            <a:pPr marL="342900" indent="-342900">
              <a:buFont typeface="Arial" panose="020B0604020202020204" pitchFamily="34" charset="0"/>
              <a:buChar char="•"/>
            </a:pPr>
            <a:r>
              <a:rPr lang="en-US" sz="2400" b="1" dirty="0">
                <a:solidFill>
                  <a:schemeClr val="accent1"/>
                </a:solidFill>
              </a:rPr>
              <a:t>Standards in interpretation.</a:t>
            </a:r>
          </a:p>
          <a:p>
            <a:pPr marL="342900" indent="-342900">
              <a:buFont typeface="Arial" panose="020B0604020202020204" pitchFamily="34" charset="0"/>
              <a:buChar char="•"/>
            </a:pPr>
            <a:endParaRPr lang="en-US" sz="2400" b="1" dirty="0">
              <a:solidFill>
                <a:schemeClr val="accent1"/>
              </a:solidFill>
            </a:endParaRPr>
          </a:p>
          <a:p>
            <a:pPr marL="342900" indent="-342900">
              <a:buFont typeface="Arial" panose="020B0604020202020204" pitchFamily="34" charset="0"/>
              <a:buChar char="•"/>
            </a:pPr>
            <a:r>
              <a:rPr lang="en-US" sz="2400" b="1" dirty="0">
                <a:solidFill>
                  <a:schemeClr val="accent1"/>
                </a:solidFill>
              </a:rPr>
              <a:t>Validation, and more validation….</a:t>
            </a:r>
          </a:p>
          <a:p>
            <a:pPr marL="342900" indent="-342900">
              <a:buFont typeface="Arial" panose="020B0604020202020204" pitchFamily="34" charset="0"/>
              <a:buChar char="•"/>
            </a:pPr>
            <a:endParaRPr lang="en-US" sz="2400" b="1" dirty="0">
              <a:solidFill>
                <a:schemeClr val="accent1"/>
              </a:solidFill>
            </a:endParaRPr>
          </a:p>
          <a:p>
            <a:pPr marL="342900" indent="-342900">
              <a:buFont typeface="Arial" panose="020B0604020202020204" pitchFamily="34" charset="0"/>
              <a:buChar char="•"/>
            </a:pPr>
            <a:r>
              <a:rPr lang="en-US" sz="2400" b="1" dirty="0">
                <a:solidFill>
                  <a:schemeClr val="accent1"/>
                </a:solidFill>
              </a:rPr>
              <a:t>More Neuroscientists using layer fMRI with well-crafted experiments grounded in basic neuroscience literature – part of the validation. </a:t>
            </a:r>
          </a:p>
          <a:p>
            <a:pPr marL="342900" indent="-342900">
              <a:buFont typeface="Arial" panose="020B0604020202020204" pitchFamily="34" charset="0"/>
              <a:buChar char="•"/>
            </a:pPr>
            <a:endParaRPr lang="en-US" sz="2400" b="1" dirty="0">
              <a:solidFill>
                <a:schemeClr val="accent1"/>
              </a:solidFill>
            </a:endParaRPr>
          </a:p>
          <a:p>
            <a:pPr marL="342900" indent="-342900">
              <a:buFont typeface="Arial" panose="020B0604020202020204" pitchFamily="34" charset="0"/>
              <a:buChar char="•"/>
            </a:pPr>
            <a:r>
              <a:rPr lang="en-US" sz="2400" b="1" i="1" dirty="0">
                <a:solidFill>
                  <a:srgbClr val="C00000"/>
                </a:solidFill>
              </a:rPr>
              <a:t>Just a bit </a:t>
            </a:r>
            <a:r>
              <a:rPr lang="en-US" sz="2400" b="1" dirty="0">
                <a:solidFill>
                  <a:schemeClr val="accent1"/>
                </a:solidFill>
              </a:rPr>
              <a:t>more resolution, speed, sensitivity, and specificity…we’re close.</a:t>
            </a:r>
          </a:p>
        </p:txBody>
      </p:sp>
      <p:sp>
        <p:nvSpPr>
          <p:cNvPr id="3" name="TextBox 2">
            <a:extLst>
              <a:ext uri="{FF2B5EF4-FFF2-40B4-BE49-F238E27FC236}">
                <a16:creationId xmlns:a16="http://schemas.microsoft.com/office/drawing/2014/main" id="{A9D5AC70-5FC4-983D-43A4-1D7D3C49C697}"/>
              </a:ext>
            </a:extLst>
          </p:cNvPr>
          <p:cNvSpPr txBox="1"/>
          <p:nvPr/>
        </p:nvSpPr>
        <p:spPr>
          <a:xfrm>
            <a:off x="2802758" y="0"/>
            <a:ext cx="6586483" cy="707886"/>
          </a:xfrm>
          <a:prstGeom prst="rect">
            <a:avLst/>
          </a:prstGeom>
          <a:noFill/>
        </p:spPr>
        <p:txBody>
          <a:bodyPr wrap="none" rtlCol="0">
            <a:spAutoFit/>
          </a:bodyPr>
          <a:lstStyle/>
          <a:p>
            <a:r>
              <a:rPr lang="en-US" sz="4000" b="1" dirty="0"/>
              <a:t>What is needed in layer fMRI?</a:t>
            </a:r>
          </a:p>
        </p:txBody>
      </p:sp>
    </p:spTree>
    <p:extLst>
      <p:ext uri="{BB962C8B-B14F-4D97-AF65-F5344CB8AC3E}">
        <p14:creationId xmlns:p14="http://schemas.microsoft.com/office/powerpoint/2010/main" val="24479025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710B8-5F41-8A68-9F65-FD7E757629D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A2ECADD-477A-23CC-2220-4DE2AFB3DF91}"/>
              </a:ext>
            </a:extLst>
          </p:cNvPr>
          <p:cNvSpPr txBox="1"/>
          <p:nvPr/>
        </p:nvSpPr>
        <p:spPr>
          <a:xfrm>
            <a:off x="717919" y="1050310"/>
            <a:ext cx="11004133" cy="3724096"/>
          </a:xfrm>
          <a:prstGeom prst="rect">
            <a:avLst/>
          </a:prstGeom>
          <a:noFill/>
        </p:spPr>
        <p:txBody>
          <a:bodyPr wrap="square" rtlCol="0">
            <a:spAutoFit/>
          </a:bodyPr>
          <a:lstStyle/>
          <a:p>
            <a:pPr marL="342900" indent="-342900">
              <a:buFont typeface="Arial" panose="020B0604020202020204" pitchFamily="34" charset="0"/>
              <a:buChar char="•"/>
            </a:pPr>
            <a:r>
              <a:rPr lang="en-US" sz="2400" b="1" dirty="0">
                <a:solidFill>
                  <a:schemeClr val="accent1"/>
                </a:solidFill>
              </a:rPr>
              <a:t>Will we be able to have enough sensitivity?</a:t>
            </a:r>
          </a:p>
          <a:p>
            <a:pPr marL="342900" indent="-342900">
              <a:buFont typeface="Arial" panose="020B0604020202020204" pitchFamily="34" charset="0"/>
              <a:buChar char="•"/>
            </a:pPr>
            <a:endParaRPr lang="en-US" sz="2400" b="1" dirty="0">
              <a:solidFill>
                <a:schemeClr val="accent1"/>
              </a:solidFill>
            </a:endParaRPr>
          </a:p>
          <a:p>
            <a:pPr marL="342900" indent="-342900">
              <a:buFont typeface="Arial" panose="020B0604020202020204" pitchFamily="34" charset="0"/>
              <a:buChar char="•"/>
            </a:pPr>
            <a:r>
              <a:rPr lang="en-US" sz="2400" b="1" dirty="0">
                <a:solidFill>
                  <a:schemeClr val="accent1"/>
                </a:solidFill>
              </a:rPr>
              <a:t>Will we be able to remove all vascular bias while maintaining sufficient sensitivity? </a:t>
            </a:r>
            <a:r>
              <a:rPr lang="en-US" sz="2000" b="1" i="1" dirty="0"/>
              <a:t>(much more important for laminar fMRI than for standard resolution fMRI)</a:t>
            </a:r>
          </a:p>
          <a:p>
            <a:pPr marL="342900" indent="-342900">
              <a:buFont typeface="Arial" panose="020B0604020202020204" pitchFamily="34" charset="0"/>
              <a:buChar char="•"/>
            </a:pPr>
            <a:endParaRPr lang="en-US" sz="2000" b="1" i="1" dirty="0"/>
          </a:p>
          <a:p>
            <a:pPr marL="342900" indent="-342900">
              <a:buFont typeface="Arial" panose="020B0604020202020204" pitchFamily="34" charset="0"/>
              <a:buChar char="•"/>
            </a:pPr>
            <a:r>
              <a:rPr lang="en-US" sz="2400" b="1" dirty="0">
                <a:solidFill>
                  <a:schemeClr val="accent1"/>
                </a:solidFill>
              </a:rPr>
              <a:t>Disambiguating Excitation/Inhibition activity (also layer-organized) from feedforward/feedback.</a:t>
            </a:r>
          </a:p>
          <a:p>
            <a:pPr marL="342900" indent="-342900">
              <a:buFont typeface="Arial" panose="020B0604020202020204" pitchFamily="34" charset="0"/>
              <a:buChar char="•"/>
            </a:pPr>
            <a:endParaRPr lang="en-US" sz="2400" b="1" dirty="0">
              <a:solidFill>
                <a:schemeClr val="accent1"/>
              </a:solidFill>
            </a:endParaRPr>
          </a:p>
          <a:p>
            <a:pPr marL="342900" indent="-342900">
              <a:buFont typeface="Arial" panose="020B0604020202020204" pitchFamily="34" charset="0"/>
              <a:buChar char="•"/>
            </a:pPr>
            <a:r>
              <a:rPr lang="en-US" sz="2400" b="1" dirty="0">
                <a:solidFill>
                  <a:schemeClr val="accent1"/>
                </a:solidFill>
              </a:rPr>
              <a:t>Recurrent connections, within-layer neuronal communication </a:t>
            </a:r>
            <a:r>
              <a:rPr lang="en-US" sz="2000" b="1" i="1" dirty="0"/>
              <a:t>(reducing clear input/output related fMRI signals)</a:t>
            </a:r>
            <a:r>
              <a:rPr lang="en-US" sz="2800" b="1" i="1" dirty="0"/>
              <a:t>.</a:t>
            </a:r>
            <a:endParaRPr lang="en-US" sz="2400" b="1" dirty="0"/>
          </a:p>
        </p:txBody>
      </p:sp>
      <p:sp>
        <p:nvSpPr>
          <p:cNvPr id="3" name="TextBox 2">
            <a:extLst>
              <a:ext uri="{FF2B5EF4-FFF2-40B4-BE49-F238E27FC236}">
                <a16:creationId xmlns:a16="http://schemas.microsoft.com/office/drawing/2014/main" id="{68340CE7-5B3D-5CB4-83EE-FF3EAB9A828D}"/>
              </a:ext>
            </a:extLst>
          </p:cNvPr>
          <p:cNvSpPr txBox="1"/>
          <p:nvPr/>
        </p:nvSpPr>
        <p:spPr>
          <a:xfrm>
            <a:off x="1761012" y="190002"/>
            <a:ext cx="9299725" cy="707886"/>
          </a:xfrm>
          <a:prstGeom prst="rect">
            <a:avLst/>
          </a:prstGeom>
          <a:noFill/>
        </p:spPr>
        <p:txBody>
          <a:bodyPr wrap="none" rtlCol="0">
            <a:spAutoFit/>
          </a:bodyPr>
          <a:lstStyle/>
          <a:p>
            <a:r>
              <a:rPr lang="en-US" sz="4000" b="1" dirty="0"/>
              <a:t>What is Uncertain?  (what concerns me…)</a:t>
            </a:r>
          </a:p>
        </p:txBody>
      </p:sp>
    </p:spTree>
    <p:extLst>
      <p:ext uri="{BB962C8B-B14F-4D97-AF65-F5344CB8AC3E}">
        <p14:creationId xmlns:p14="http://schemas.microsoft.com/office/powerpoint/2010/main" val="26036589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D93E78-FD85-38B8-D3E8-BD1C4D7EC6E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3520CAC-7908-1077-1C2F-5870963C7782}"/>
              </a:ext>
            </a:extLst>
          </p:cNvPr>
          <p:cNvPicPr>
            <a:picLocks noChangeAspect="1"/>
          </p:cNvPicPr>
          <p:nvPr/>
        </p:nvPicPr>
        <p:blipFill rotWithShape="1">
          <a:blip r:embed="rId2"/>
          <a:srcRect b="7344"/>
          <a:stretch/>
        </p:blipFill>
        <p:spPr>
          <a:xfrm>
            <a:off x="5855655" y="0"/>
            <a:ext cx="5725551" cy="6354305"/>
          </a:xfrm>
          <a:prstGeom prst="rect">
            <a:avLst/>
          </a:prstGeom>
        </p:spPr>
      </p:pic>
      <p:sp>
        <p:nvSpPr>
          <p:cNvPr id="5" name="TextBox 4">
            <a:extLst>
              <a:ext uri="{FF2B5EF4-FFF2-40B4-BE49-F238E27FC236}">
                <a16:creationId xmlns:a16="http://schemas.microsoft.com/office/drawing/2014/main" id="{32CAC0FC-A34D-DC14-69D4-D15F170913A0}"/>
              </a:ext>
            </a:extLst>
          </p:cNvPr>
          <p:cNvSpPr txBox="1"/>
          <p:nvPr/>
        </p:nvSpPr>
        <p:spPr>
          <a:xfrm>
            <a:off x="610794" y="3282198"/>
            <a:ext cx="5260918" cy="923330"/>
          </a:xfrm>
          <a:prstGeom prst="rect">
            <a:avLst/>
          </a:prstGeom>
          <a:noFill/>
        </p:spPr>
        <p:txBody>
          <a:bodyPr wrap="square">
            <a:spAutoFit/>
          </a:bodyPr>
          <a:lstStyle/>
          <a:p>
            <a:r>
              <a:rPr lang="en-US" b="1" dirty="0"/>
              <a:t>D. J. </a:t>
            </a:r>
            <a:r>
              <a:rPr lang="en-US" b="1" dirty="0" err="1"/>
              <a:t>Fellman</a:t>
            </a:r>
            <a:r>
              <a:rPr lang="en-US" b="1" dirty="0"/>
              <a:t> and D. C. Van Essen, Distributed Hierarchical  Processing in the Primate Cerebral Cortex, Cerebral Cortex, 1991.</a:t>
            </a:r>
          </a:p>
        </p:txBody>
      </p:sp>
      <p:sp>
        <p:nvSpPr>
          <p:cNvPr id="6" name="TextBox 5">
            <a:extLst>
              <a:ext uri="{FF2B5EF4-FFF2-40B4-BE49-F238E27FC236}">
                <a16:creationId xmlns:a16="http://schemas.microsoft.com/office/drawing/2014/main" id="{A3128F47-3EC1-01EE-434A-4872399749AC}"/>
              </a:ext>
            </a:extLst>
          </p:cNvPr>
          <p:cNvSpPr txBox="1"/>
          <p:nvPr/>
        </p:nvSpPr>
        <p:spPr>
          <a:xfrm>
            <a:off x="473783" y="998032"/>
            <a:ext cx="5518883" cy="830997"/>
          </a:xfrm>
          <a:prstGeom prst="rect">
            <a:avLst/>
          </a:prstGeom>
          <a:noFill/>
        </p:spPr>
        <p:txBody>
          <a:bodyPr wrap="none" rtlCol="0">
            <a:spAutoFit/>
          </a:bodyPr>
          <a:lstStyle/>
          <a:p>
            <a:r>
              <a:rPr lang="en-US" sz="2400" b="1" dirty="0">
                <a:solidFill>
                  <a:schemeClr val="accent1"/>
                </a:solidFill>
              </a:rPr>
              <a:t>Not so simple and not entirely a hierarchy</a:t>
            </a:r>
          </a:p>
          <a:p>
            <a:r>
              <a:rPr lang="en-US" sz="2400" b="1" dirty="0">
                <a:solidFill>
                  <a:schemeClr val="accent1"/>
                </a:solidFill>
              </a:rPr>
              <a:t>Most connections are recurrent. </a:t>
            </a:r>
          </a:p>
        </p:txBody>
      </p:sp>
    </p:spTree>
    <p:extLst>
      <p:ext uri="{BB962C8B-B14F-4D97-AF65-F5344CB8AC3E}">
        <p14:creationId xmlns:p14="http://schemas.microsoft.com/office/powerpoint/2010/main" val="263984141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DA94B-4224-C905-BC3F-90720F37AD4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2E309BF-3BA0-91C8-C3C8-509866C03C6C}"/>
              </a:ext>
            </a:extLst>
          </p:cNvPr>
          <p:cNvSpPr txBox="1"/>
          <p:nvPr/>
        </p:nvSpPr>
        <p:spPr>
          <a:xfrm>
            <a:off x="341313" y="1816092"/>
            <a:ext cx="4057138" cy="923330"/>
          </a:xfrm>
          <a:prstGeom prst="rect">
            <a:avLst/>
          </a:prstGeom>
          <a:noFill/>
        </p:spPr>
        <p:txBody>
          <a:bodyPr wrap="square" rtlCol="0">
            <a:spAutoFit/>
          </a:bodyPr>
          <a:lstStyle/>
          <a:p>
            <a:r>
              <a:rPr lang="en-US" b="1" dirty="0"/>
              <a:t>H. S. Meyer et al, Inhibitory interneurons in a cortical column form hot zones of inhibition in layers 2 and 5A, PNAS 2011</a:t>
            </a:r>
          </a:p>
        </p:txBody>
      </p:sp>
      <p:sp>
        <p:nvSpPr>
          <p:cNvPr id="4" name="TextBox 3">
            <a:extLst>
              <a:ext uri="{FF2B5EF4-FFF2-40B4-BE49-F238E27FC236}">
                <a16:creationId xmlns:a16="http://schemas.microsoft.com/office/drawing/2014/main" id="{3B5BC858-AB16-DC9E-B050-9C1FB9D0704F}"/>
              </a:ext>
            </a:extLst>
          </p:cNvPr>
          <p:cNvSpPr txBox="1"/>
          <p:nvPr/>
        </p:nvSpPr>
        <p:spPr>
          <a:xfrm>
            <a:off x="224082" y="3077525"/>
            <a:ext cx="4291600" cy="2462213"/>
          </a:xfrm>
          <a:prstGeom prst="rect">
            <a:avLst/>
          </a:prstGeom>
          <a:noFill/>
        </p:spPr>
        <p:txBody>
          <a:bodyPr wrap="square">
            <a:spAutoFit/>
          </a:bodyPr>
          <a:lstStyle/>
          <a:p>
            <a:r>
              <a:rPr lang="en-US" sz="1400" i="1" dirty="0">
                <a:effectLst/>
                <a:latin typeface="Helvetica" pitchFamily="2" charset="0"/>
              </a:rPr>
              <a:t>The density of GABAergic neurons</a:t>
            </a:r>
            <a:r>
              <a:rPr lang="en-US" sz="1400" dirty="0">
                <a:latin typeface="Helvetica" pitchFamily="2" charset="0"/>
              </a:rPr>
              <a:t> </a:t>
            </a:r>
            <a:r>
              <a:rPr lang="en-US" sz="1400" i="1" dirty="0">
                <a:effectLst/>
                <a:latin typeface="Helvetica" pitchFamily="2" charset="0"/>
              </a:rPr>
              <a:t>was inhomogeneous between layers, with peaks in the upper third</a:t>
            </a:r>
            <a:r>
              <a:rPr lang="en-US" sz="1400" dirty="0">
                <a:latin typeface="Helvetica" pitchFamily="2" charset="0"/>
              </a:rPr>
              <a:t> </a:t>
            </a:r>
            <a:r>
              <a:rPr lang="en-US" sz="1400" i="1" dirty="0">
                <a:effectLst/>
                <a:latin typeface="Helvetica" pitchFamily="2" charset="0"/>
              </a:rPr>
              <a:t>of L2/3 and in L5A. IN density therefore defines a distinct layer 2 in</a:t>
            </a:r>
            <a:r>
              <a:rPr lang="en-US" sz="1400" dirty="0">
                <a:latin typeface="Helvetica" pitchFamily="2" charset="0"/>
              </a:rPr>
              <a:t> t</a:t>
            </a:r>
            <a:r>
              <a:rPr lang="en-US" sz="1400" i="1" dirty="0">
                <a:effectLst/>
                <a:latin typeface="Helvetica" pitchFamily="2" charset="0"/>
              </a:rPr>
              <a:t>he sensory neocortex. In addition, </a:t>
            </a:r>
            <a:r>
              <a:rPr lang="en-US" sz="1400" i="1" dirty="0" err="1">
                <a:effectLst/>
                <a:latin typeface="Helvetica" pitchFamily="2" charset="0"/>
              </a:rPr>
              <a:t>immunohistochemicalmarkers</a:t>
            </a:r>
            <a:r>
              <a:rPr lang="en-US" sz="1400" i="1" dirty="0">
                <a:effectLst/>
                <a:latin typeface="Helvetica" pitchFamily="2" charset="0"/>
              </a:rPr>
              <a:t> of</a:t>
            </a:r>
            <a:r>
              <a:rPr lang="en-US" sz="1400" dirty="0">
                <a:latin typeface="Helvetica" pitchFamily="2" charset="0"/>
              </a:rPr>
              <a:t> </a:t>
            </a:r>
            <a:r>
              <a:rPr lang="en-US" sz="1400" i="1" dirty="0">
                <a:effectLst/>
                <a:latin typeface="Helvetica" pitchFamily="2" charset="0"/>
              </a:rPr>
              <a:t>IN subtypes were layer-specific. The “hot zones” of inhibition in L2</a:t>
            </a:r>
            <a:r>
              <a:rPr lang="en-US" sz="1400" dirty="0">
                <a:latin typeface="Helvetica" pitchFamily="2" charset="0"/>
              </a:rPr>
              <a:t> </a:t>
            </a:r>
            <a:r>
              <a:rPr lang="en-US" sz="1400" i="1" dirty="0">
                <a:effectLst/>
                <a:latin typeface="Helvetica" pitchFamily="2" charset="0"/>
              </a:rPr>
              <a:t>and L5A match the reported low stimulus-evoked spiking rates of</a:t>
            </a:r>
            <a:r>
              <a:rPr lang="en-US" sz="1400" dirty="0">
                <a:latin typeface="Helvetica" pitchFamily="2" charset="0"/>
              </a:rPr>
              <a:t> </a:t>
            </a:r>
            <a:r>
              <a:rPr lang="en-US" sz="1400" i="1" dirty="0">
                <a:effectLst/>
                <a:latin typeface="Helvetica" pitchFamily="2" charset="0"/>
              </a:rPr>
              <a:t>excitatory neurons in these layers, suggesting that these inhibitory</a:t>
            </a:r>
            <a:endParaRPr lang="en-US" sz="1400" dirty="0">
              <a:effectLst/>
              <a:latin typeface="Helvetica" pitchFamily="2" charset="0"/>
            </a:endParaRPr>
          </a:p>
          <a:p>
            <a:r>
              <a:rPr lang="en-US" sz="1400" i="1" dirty="0">
                <a:effectLst/>
                <a:latin typeface="Helvetica" pitchFamily="2" charset="0"/>
              </a:rPr>
              <a:t>hot zones substantially suppress activity in the neocortex.</a:t>
            </a:r>
            <a:endParaRPr lang="en-US" sz="1400" dirty="0">
              <a:effectLst/>
              <a:latin typeface="Helvetica" pitchFamily="2" charset="0"/>
            </a:endParaRPr>
          </a:p>
        </p:txBody>
      </p:sp>
      <p:sp>
        <p:nvSpPr>
          <p:cNvPr id="5" name="TextBox 4">
            <a:extLst>
              <a:ext uri="{FF2B5EF4-FFF2-40B4-BE49-F238E27FC236}">
                <a16:creationId xmlns:a16="http://schemas.microsoft.com/office/drawing/2014/main" id="{37218144-7AD0-F1FA-4FF2-09F70E5243AD}"/>
              </a:ext>
            </a:extLst>
          </p:cNvPr>
          <p:cNvSpPr txBox="1"/>
          <p:nvPr/>
        </p:nvSpPr>
        <p:spPr>
          <a:xfrm>
            <a:off x="224082" y="1010948"/>
            <a:ext cx="4579718" cy="369332"/>
          </a:xfrm>
          <a:prstGeom prst="rect">
            <a:avLst/>
          </a:prstGeom>
          <a:noFill/>
        </p:spPr>
        <p:txBody>
          <a:bodyPr wrap="square" rtlCol="0">
            <a:spAutoFit/>
          </a:bodyPr>
          <a:lstStyle/>
          <a:p>
            <a:r>
              <a:rPr lang="en-US" b="1" dirty="0">
                <a:solidFill>
                  <a:schemeClr val="accent1"/>
                </a:solidFill>
              </a:rPr>
              <a:t>Layer specificity of inhibition vs excitation</a:t>
            </a:r>
          </a:p>
        </p:txBody>
      </p:sp>
      <p:pic>
        <p:nvPicPr>
          <p:cNvPr id="6" name="Picture 5">
            <a:extLst>
              <a:ext uri="{FF2B5EF4-FFF2-40B4-BE49-F238E27FC236}">
                <a16:creationId xmlns:a16="http://schemas.microsoft.com/office/drawing/2014/main" id="{29D96A40-0C7D-956A-19E9-9381370480E8}"/>
              </a:ext>
            </a:extLst>
          </p:cNvPr>
          <p:cNvPicPr>
            <a:picLocks noChangeAspect="1"/>
          </p:cNvPicPr>
          <p:nvPr/>
        </p:nvPicPr>
        <p:blipFill>
          <a:blip r:embed="rId2"/>
          <a:stretch>
            <a:fillRect/>
          </a:stretch>
        </p:blipFill>
        <p:spPr>
          <a:xfrm>
            <a:off x="4582318" y="3429000"/>
            <a:ext cx="7165566" cy="2847033"/>
          </a:xfrm>
          <a:prstGeom prst="rect">
            <a:avLst/>
          </a:prstGeom>
        </p:spPr>
      </p:pic>
      <p:pic>
        <p:nvPicPr>
          <p:cNvPr id="2" name="Picture 1">
            <a:extLst>
              <a:ext uri="{FF2B5EF4-FFF2-40B4-BE49-F238E27FC236}">
                <a16:creationId xmlns:a16="http://schemas.microsoft.com/office/drawing/2014/main" id="{B19E1E81-EAAE-B528-E862-50AB29F60752}"/>
              </a:ext>
            </a:extLst>
          </p:cNvPr>
          <p:cNvPicPr>
            <a:picLocks noChangeAspect="1"/>
          </p:cNvPicPr>
          <p:nvPr/>
        </p:nvPicPr>
        <p:blipFill>
          <a:blip r:embed="rId3"/>
          <a:stretch>
            <a:fillRect/>
          </a:stretch>
        </p:blipFill>
        <p:spPr>
          <a:xfrm>
            <a:off x="4947413" y="409708"/>
            <a:ext cx="3217688" cy="2716513"/>
          </a:xfrm>
          <a:prstGeom prst="rect">
            <a:avLst/>
          </a:prstGeom>
          <a:ln>
            <a:solidFill>
              <a:schemeClr val="tx1"/>
            </a:solidFill>
          </a:ln>
        </p:spPr>
      </p:pic>
      <p:sp>
        <p:nvSpPr>
          <p:cNvPr id="7" name="TextBox 6">
            <a:extLst>
              <a:ext uri="{FF2B5EF4-FFF2-40B4-BE49-F238E27FC236}">
                <a16:creationId xmlns:a16="http://schemas.microsoft.com/office/drawing/2014/main" id="{2A579D2A-2677-0625-A4F6-E142040C7081}"/>
              </a:ext>
            </a:extLst>
          </p:cNvPr>
          <p:cNvSpPr txBox="1"/>
          <p:nvPr/>
        </p:nvSpPr>
        <p:spPr>
          <a:xfrm>
            <a:off x="8367629" y="1063190"/>
            <a:ext cx="3662075" cy="738664"/>
          </a:xfrm>
          <a:prstGeom prst="rect">
            <a:avLst/>
          </a:prstGeom>
          <a:noFill/>
        </p:spPr>
        <p:txBody>
          <a:bodyPr wrap="square" rtlCol="0">
            <a:spAutoFit/>
          </a:bodyPr>
          <a:lstStyle/>
          <a:p>
            <a:r>
              <a:rPr lang="en-US" sz="1400" b="1" dirty="0"/>
              <a:t>Perhaps can be disambiguated experimentally and with other measures: Flow, BOLD, electrophysiology.</a:t>
            </a:r>
          </a:p>
        </p:txBody>
      </p:sp>
    </p:spTree>
    <p:extLst>
      <p:ext uri="{BB962C8B-B14F-4D97-AF65-F5344CB8AC3E}">
        <p14:creationId xmlns:p14="http://schemas.microsoft.com/office/powerpoint/2010/main" val="2456996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rgbClr val="0070C0"/>
                </a:solidFill>
                <a:latin typeface="Cambria" pitchFamily="34" charset="0"/>
                <a:ea typeface="Cambria" pitchFamily="34" charset="-122"/>
                <a:cs typeface="Cambria" pitchFamily="34" charset="-120"/>
              </a:rPr>
              <a:t>What 7T can do that 3T cannot</a:t>
            </a:r>
            <a:endParaRPr lang="en-US" sz="3200" dirty="0">
              <a:solidFill>
                <a:srgbClr val="0070C0"/>
              </a:solidFill>
            </a:endParaRPr>
          </a:p>
        </p:txBody>
      </p:sp>
      <p:graphicFrame>
        <p:nvGraphicFramePr>
          <p:cNvPr id="13" name="Table 0"/>
          <p:cNvGraphicFramePr>
            <a:graphicFrameLocks noGrp="1"/>
          </p:cNvGraphicFramePr>
          <p:nvPr/>
        </p:nvGraphicFramePr>
        <p:xfrm>
          <a:off x="548640" y="1371600"/>
          <a:ext cx="11064240" cy="4572000"/>
        </p:xfrm>
        <a:graphic>
          <a:graphicData uri="http://schemas.openxmlformats.org/drawingml/2006/table">
            <a:tbl>
              <a:tblPr/>
              <a:tblGrid>
                <a:gridCol w="4663440">
                  <a:extLst>
                    <a:ext uri="{9D8B030D-6E8A-4147-A177-3AD203B41FA5}">
                      <a16:colId xmlns:a16="http://schemas.microsoft.com/office/drawing/2014/main" val="20000"/>
                    </a:ext>
                  </a:extLst>
                </a:gridCol>
                <a:gridCol w="3108960">
                  <a:extLst>
                    <a:ext uri="{9D8B030D-6E8A-4147-A177-3AD203B41FA5}">
                      <a16:colId xmlns:a16="http://schemas.microsoft.com/office/drawing/2014/main" val="20001"/>
                    </a:ext>
                  </a:extLst>
                </a:gridCol>
                <a:gridCol w="3291840">
                  <a:extLst>
                    <a:ext uri="{9D8B030D-6E8A-4147-A177-3AD203B41FA5}">
                      <a16:colId xmlns:a16="http://schemas.microsoft.com/office/drawing/2014/main" val="20002"/>
                    </a:ext>
                  </a:extLst>
                </a:gridCol>
              </a:tblGrid>
              <a:tr h="457200">
                <a:tc>
                  <a:txBody>
                    <a:bodyPr/>
                    <a:lstStyle/>
                    <a:p>
                      <a:pPr marL="0" indent="0">
                        <a:buNone/>
                      </a:pPr>
                      <a:r>
                        <a:rPr lang="en-US" sz="1400" b="1" dirty="0">
                          <a:solidFill>
                            <a:schemeClr val="bg1"/>
                          </a:solidFill>
                        </a:rPr>
                        <a:t>Capability</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3T</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7T</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457200">
                <a:tc>
                  <a:txBody>
                    <a:bodyPr/>
                    <a:lstStyle/>
                    <a:p>
                      <a:pPr marL="0" indent="0">
                        <a:buNone/>
                      </a:pPr>
                      <a:r>
                        <a:rPr lang="en-US" sz="1400" b="1" dirty="0">
                          <a:solidFill>
                            <a:schemeClr val="tx1"/>
                          </a:solidFill>
                        </a:rPr>
                        <a:t>Laminar fMRI</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Marginal, SNR-limited</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Routine at 0.7–0.8 mm</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57200">
                <a:tc>
                  <a:txBody>
                    <a:bodyPr/>
                    <a:lstStyle/>
                    <a:p>
                      <a:pPr marL="0" indent="0">
                        <a:buNone/>
                      </a:pPr>
                      <a:r>
                        <a:rPr lang="en-US" sz="1400" b="1" dirty="0">
                          <a:solidFill>
                            <a:schemeClr val="tx1"/>
                          </a:solidFill>
                        </a:rPr>
                        <a:t>Columnar mapping</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Not practical</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Feasible in individuals</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457200">
                <a:tc>
                  <a:txBody>
                    <a:bodyPr/>
                    <a:lstStyle/>
                    <a:p>
                      <a:pPr marL="0" indent="0">
                        <a:buNone/>
                      </a:pPr>
                      <a:r>
                        <a:rPr lang="en-US" sz="1400" b="1" dirty="0">
                          <a:solidFill>
                            <a:schemeClr val="tx1"/>
                          </a:solidFill>
                        </a:rPr>
                        <a:t>Submillimeter VASO / SE-BOLD</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Low sensitivity</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Practical</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457200">
                <a:tc>
                  <a:txBody>
                    <a:bodyPr/>
                    <a:lstStyle/>
                    <a:p>
                      <a:pPr marL="0" indent="0">
                        <a:buNone/>
                      </a:pPr>
                      <a:r>
                        <a:rPr lang="en-US" sz="1400" b="1" dirty="0">
                          <a:solidFill>
                            <a:schemeClr val="tx1"/>
                          </a:solidFill>
                        </a:rPr>
                        <a:t>Small-nucleus fMRI (PAG, habenula, BNST)</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Partial-volume limited</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Resolved</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4"/>
                  </a:ext>
                </a:extLst>
              </a:tr>
              <a:tr h="457200">
                <a:tc>
                  <a:txBody>
                    <a:bodyPr/>
                    <a:lstStyle/>
                    <a:p>
                      <a:pPr marL="0" indent="0">
                        <a:buNone/>
                      </a:pPr>
                      <a:r>
                        <a:rPr lang="en-US" sz="1400" b="1" dirty="0">
                          <a:solidFill>
                            <a:schemeClr val="tx1"/>
                          </a:solidFill>
                        </a:rPr>
                        <a:t>Functional MRS</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Marginal</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Robust</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r h="457200">
                <a:tc>
                  <a:txBody>
                    <a:bodyPr/>
                    <a:lstStyle/>
                    <a:p>
                      <a:pPr marL="0" indent="0">
                        <a:buNone/>
                      </a:pPr>
                      <a:r>
                        <a:rPr lang="en-US" sz="1400" b="1" dirty="0">
                          <a:solidFill>
                            <a:schemeClr val="tx1"/>
                          </a:solidFill>
                        </a:rPr>
                        <a:t>Whole-brain anatomy ≤0.5 mm</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Not practical</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Achieved</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6"/>
                  </a:ext>
                </a:extLst>
              </a:tr>
              <a:tr h="457200">
                <a:tc>
                  <a:txBody>
                    <a:bodyPr/>
                    <a:lstStyle/>
                    <a:p>
                      <a:pPr marL="0" indent="0">
                        <a:buNone/>
                      </a:pPr>
                      <a:r>
                        <a:rPr lang="en-US" sz="1400" b="1" dirty="0">
                          <a:solidFill>
                            <a:schemeClr val="tx1"/>
                          </a:solidFill>
                        </a:rPr>
                        <a:t>Intracortical myelin, nigrosome, LC</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Limited</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Visible in individuals</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7"/>
                  </a:ext>
                </a:extLst>
              </a:tr>
              <a:tr h="457200">
                <a:tc>
                  <a:txBody>
                    <a:bodyPr/>
                    <a:lstStyle/>
                    <a:p>
                      <a:pPr marL="0" indent="0">
                        <a:buNone/>
                      </a:pPr>
                      <a:r>
                        <a:rPr lang="en-US" sz="1400" b="1" dirty="0">
                          <a:solidFill>
                            <a:schemeClr val="tx1"/>
                          </a:solidFill>
                        </a:rPr>
                        <a:t>MS rims, central vein, cortical lesions</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Partial</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tc>
                  <a:txBody>
                    <a:bodyPr/>
                    <a:lstStyle/>
                    <a:p>
                      <a:pPr marL="0" indent="0">
                        <a:buNone/>
                      </a:pPr>
                      <a:r>
                        <a:rPr lang="en-US" sz="1400" dirty="0">
                          <a:solidFill>
                            <a:schemeClr val="tx1"/>
                          </a:solidFill>
                        </a:rPr>
                        <a:t>Higher sensitivity</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2"/>
                    </a:solidFill>
                  </a:tcPr>
                </a:tc>
                <a:extLst>
                  <a:ext uri="{0D108BD9-81ED-4DB2-BD59-A6C34878D82A}">
                    <a16:rowId xmlns:a16="http://schemas.microsoft.com/office/drawing/2014/main" val="10008"/>
                  </a:ext>
                </a:extLst>
              </a:tr>
              <a:tr h="457200">
                <a:tc>
                  <a:txBody>
                    <a:bodyPr/>
                    <a:lstStyle/>
                    <a:p>
                      <a:pPr marL="0" indent="0">
                        <a:buNone/>
                      </a:pPr>
                      <a:r>
                        <a:rPr lang="en-US" sz="1400" b="1" dirty="0">
                          <a:solidFill>
                            <a:schemeClr val="tx1"/>
                          </a:solidFill>
                        </a:rPr>
                        <a:t>Whole-brain diffusion ~1 mm</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Long scans</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tc>
                  <a:txBody>
                    <a:bodyPr/>
                    <a:lstStyle/>
                    <a:p>
                      <a:pPr marL="0" indent="0">
                        <a:buNone/>
                      </a:pPr>
                      <a:r>
                        <a:rPr lang="en-US" sz="1400" dirty="0">
                          <a:solidFill>
                            <a:schemeClr val="tx1"/>
                          </a:solidFill>
                        </a:rPr>
                        <a:t>Better SNR at high resolution</a:t>
                      </a:r>
                      <a:endParaRPr lang="en-US" sz="1400" dirty="0"/>
                    </a:p>
                  </a:txBody>
                  <a:tcPr marL="101600" marR="101600" marT="50800" marB="50800" anchor="ctr">
                    <a:lnL w="6350" cap="flat" cmpd="sng" algn="ctr">
                      <a:solidFill>
                        <a:srgbClr val="D5DCE5"/>
                      </a:solidFill>
                      <a:prstDash val="solid"/>
                      <a:round/>
                      <a:headEnd type="none" w="med" len="med"/>
                      <a:tailEnd type="none" w="med" len="med"/>
                    </a:lnL>
                    <a:lnR w="6350" cap="flat" cmpd="sng" algn="ctr">
                      <a:solidFill>
                        <a:srgbClr val="D5DCE5"/>
                      </a:solidFill>
                      <a:prstDash val="solid"/>
                      <a:round/>
                      <a:headEnd type="none" w="med" len="med"/>
                      <a:tailEnd type="none" w="med" len="med"/>
                    </a:lnR>
                    <a:lnT w="6350" cap="flat" cmpd="sng" algn="ctr">
                      <a:solidFill>
                        <a:srgbClr val="D5DCE5"/>
                      </a:solidFill>
                      <a:prstDash val="solid"/>
                      <a:round/>
                      <a:headEnd type="none" w="med" len="med"/>
                      <a:tailEnd type="none" w="med" len="med"/>
                    </a:lnT>
                    <a:lnB w="6350" cap="flat" cmpd="sng" algn="ctr">
                      <a:solidFill>
                        <a:srgbClr val="D5DCE5"/>
                      </a:solidFill>
                      <a:prstDash val="solid"/>
                      <a:round/>
                      <a:headEnd type="none" w="med" len="med"/>
                      <a:tailEnd type="none" w="med" len="med"/>
                    </a:lnB>
                    <a:solidFill>
                      <a:schemeClr val="bg1"/>
                    </a:solidFill>
                  </a:tcPr>
                </a:tc>
                <a:extLst>
                  <a:ext uri="{0D108BD9-81ED-4DB2-BD59-A6C34878D82A}">
                    <a16:rowId xmlns:a16="http://schemas.microsoft.com/office/drawing/2014/main" val="10009"/>
                  </a:ext>
                </a:extLst>
              </a:tr>
            </a:tbl>
          </a:graphicData>
        </a:graphic>
      </p:graphicFrame>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66</a:t>
            </a:fld>
            <a:endParaRPr lang="en-US"/>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92C7B-B63A-A883-2D1B-4301824A4B8C}"/>
            </a:ext>
          </a:extLst>
        </p:cNvPr>
        <p:cNvGrpSpPr/>
        <p:nvPr/>
      </p:nvGrpSpPr>
      <p:grpSpPr>
        <a:xfrm>
          <a:off x="0" y="0"/>
          <a:ext cx="0" cy="0"/>
          <a:chOff x="0" y="0"/>
          <a:chExt cx="0" cy="0"/>
        </a:xfrm>
      </p:grpSpPr>
      <p:sp>
        <p:nvSpPr>
          <p:cNvPr id="53" name="TextBox 52">
            <a:extLst>
              <a:ext uri="{FF2B5EF4-FFF2-40B4-BE49-F238E27FC236}">
                <a16:creationId xmlns:a16="http://schemas.microsoft.com/office/drawing/2014/main" id="{E4D9BFD3-7FBE-1A9B-D8C6-107F9D6C2547}"/>
              </a:ext>
            </a:extLst>
          </p:cNvPr>
          <p:cNvSpPr txBox="1"/>
          <p:nvPr/>
        </p:nvSpPr>
        <p:spPr>
          <a:xfrm>
            <a:off x="2587475" y="100123"/>
            <a:ext cx="7017049" cy="584775"/>
          </a:xfrm>
          <a:prstGeom prst="rect">
            <a:avLst/>
          </a:prstGeom>
          <a:noFill/>
        </p:spPr>
        <p:txBody>
          <a:bodyPr wrap="none" rtlCol="0">
            <a:spAutoFit/>
          </a:bodyPr>
          <a:lstStyle/>
          <a:p>
            <a:r>
              <a:rPr lang="en-US" sz="3200" b="1" dirty="0">
                <a:solidFill>
                  <a:schemeClr val="accent1">
                    <a:lumMod val="75000"/>
                  </a:schemeClr>
                </a:solidFill>
              </a:rPr>
              <a:t>Section on Functional Imaging Methods </a:t>
            </a:r>
          </a:p>
        </p:txBody>
      </p:sp>
      <p:sp>
        <p:nvSpPr>
          <p:cNvPr id="9" name="Rectangle 8">
            <a:extLst>
              <a:ext uri="{FF2B5EF4-FFF2-40B4-BE49-F238E27FC236}">
                <a16:creationId xmlns:a16="http://schemas.microsoft.com/office/drawing/2014/main" id="{631C5FE7-C630-FD45-8686-82AAE2102660}"/>
              </a:ext>
            </a:extLst>
          </p:cNvPr>
          <p:cNvSpPr/>
          <p:nvPr/>
        </p:nvSpPr>
        <p:spPr>
          <a:xfrm>
            <a:off x="1131997" y="859426"/>
            <a:ext cx="2809808" cy="2246769"/>
          </a:xfrm>
          <a:prstGeom prst="rect">
            <a:avLst/>
          </a:prstGeom>
        </p:spPr>
        <p:txBody>
          <a:bodyPr wrap="square">
            <a:spAutoFit/>
          </a:bodyPr>
          <a:lstStyle/>
          <a:p>
            <a:r>
              <a:rPr lang="en-US" sz="2000" b="1" dirty="0">
                <a:solidFill>
                  <a:srgbClr val="00B0F0"/>
                </a:solidFill>
              </a:rPr>
              <a:t>Staff Scientists:</a:t>
            </a:r>
          </a:p>
          <a:p>
            <a:endParaRPr lang="en-US" sz="2000" b="1" dirty="0"/>
          </a:p>
          <a:p>
            <a:r>
              <a:rPr lang="en-US" sz="2000" b="1" dirty="0"/>
              <a:t>Javier Gonzalez-Castillo</a:t>
            </a:r>
          </a:p>
          <a:p>
            <a:endParaRPr lang="en-US" sz="2000" b="1" dirty="0"/>
          </a:p>
          <a:p>
            <a:r>
              <a:rPr lang="en-US" sz="2000" b="1" dirty="0"/>
              <a:t>Dan </a:t>
            </a:r>
            <a:r>
              <a:rPr lang="en-US" sz="2000" b="1" dirty="0" err="1"/>
              <a:t>Handwerker</a:t>
            </a:r>
            <a:endParaRPr lang="en-US" sz="2000" b="1" dirty="0"/>
          </a:p>
          <a:p>
            <a:endParaRPr lang="en-US" sz="2000" b="1" dirty="0"/>
          </a:p>
          <a:p>
            <a:r>
              <a:rPr lang="en-US" sz="2000" b="1" dirty="0"/>
              <a:t>Peter Molfese</a:t>
            </a:r>
          </a:p>
        </p:txBody>
      </p:sp>
      <p:sp>
        <p:nvSpPr>
          <p:cNvPr id="2" name="Rectangle 1">
            <a:extLst>
              <a:ext uri="{FF2B5EF4-FFF2-40B4-BE49-F238E27FC236}">
                <a16:creationId xmlns:a16="http://schemas.microsoft.com/office/drawing/2014/main" id="{73B1DE4D-1B9B-B919-9D32-86EC4D157793}"/>
              </a:ext>
            </a:extLst>
          </p:cNvPr>
          <p:cNvSpPr/>
          <p:nvPr/>
        </p:nvSpPr>
        <p:spPr>
          <a:xfrm>
            <a:off x="4664927" y="887579"/>
            <a:ext cx="2457517" cy="2862322"/>
          </a:xfrm>
          <a:prstGeom prst="rect">
            <a:avLst/>
          </a:prstGeom>
        </p:spPr>
        <p:txBody>
          <a:bodyPr wrap="square">
            <a:spAutoFit/>
          </a:bodyPr>
          <a:lstStyle/>
          <a:p>
            <a:r>
              <a:rPr lang="en-US" sz="2000" b="1" dirty="0">
                <a:solidFill>
                  <a:srgbClr val="00B0F0"/>
                </a:solidFill>
              </a:rPr>
              <a:t>Post Docs:</a:t>
            </a:r>
          </a:p>
          <a:p>
            <a:endParaRPr lang="en-US" sz="2000" b="1" dirty="0">
              <a:solidFill>
                <a:srgbClr val="006600"/>
              </a:solidFill>
            </a:endParaRPr>
          </a:p>
          <a:p>
            <a:r>
              <a:rPr lang="en-US" sz="2000" b="1" dirty="0" err="1"/>
              <a:t>Burak</a:t>
            </a:r>
            <a:r>
              <a:rPr lang="en-US" sz="2000" b="1" dirty="0"/>
              <a:t> Akin</a:t>
            </a:r>
          </a:p>
          <a:p>
            <a:endParaRPr lang="en-US" sz="2000" b="1" dirty="0"/>
          </a:p>
          <a:p>
            <a:r>
              <a:rPr lang="en-US" sz="2000" b="1" dirty="0"/>
              <a:t>Sharif </a:t>
            </a:r>
            <a:r>
              <a:rPr lang="en-US" sz="2000" b="1" dirty="0" err="1"/>
              <a:t>Kronemer</a:t>
            </a:r>
            <a:endParaRPr lang="en-US" sz="2000" b="1" dirty="0"/>
          </a:p>
          <a:p>
            <a:endParaRPr lang="en-US" sz="2000" b="1" dirty="0"/>
          </a:p>
          <a:p>
            <a:r>
              <a:rPr lang="en-US" sz="2000" b="1" dirty="0" err="1">
                <a:solidFill>
                  <a:schemeClr val="bg2">
                    <a:lumMod val="75000"/>
                  </a:schemeClr>
                </a:solidFill>
              </a:rPr>
              <a:t>Bahar</a:t>
            </a:r>
            <a:r>
              <a:rPr lang="en-US" sz="2000" b="1" dirty="0">
                <a:solidFill>
                  <a:schemeClr val="bg2">
                    <a:lumMod val="75000"/>
                  </a:schemeClr>
                </a:solidFill>
              </a:rPr>
              <a:t> </a:t>
            </a:r>
            <a:r>
              <a:rPr lang="en-US" sz="2000" b="1" dirty="0" err="1">
                <a:solidFill>
                  <a:schemeClr val="bg2">
                    <a:lumMod val="75000"/>
                  </a:schemeClr>
                </a:solidFill>
              </a:rPr>
              <a:t>Shahsavarani</a:t>
            </a:r>
            <a:endParaRPr lang="en-US" sz="2000" b="1" dirty="0">
              <a:solidFill>
                <a:schemeClr val="bg2">
                  <a:lumMod val="75000"/>
                </a:schemeClr>
              </a:solidFill>
            </a:endParaRPr>
          </a:p>
          <a:p>
            <a:endParaRPr lang="en-US" sz="2000" b="1" dirty="0">
              <a:solidFill>
                <a:schemeClr val="bg2">
                  <a:lumMod val="75000"/>
                </a:schemeClr>
              </a:solidFill>
            </a:endParaRPr>
          </a:p>
          <a:p>
            <a:r>
              <a:rPr lang="en-US" sz="2000" b="1" dirty="0"/>
              <a:t>Josh </a:t>
            </a:r>
            <a:r>
              <a:rPr lang="en-US" sz="2000" b="1" dirty="0" err="1"/>
              <a:t>Faskowitz</a:t>
            </a:r>
            <a:endParaRPr lang="en-US" sz="2000" b="1" dirty="0"/>
          </a:p>
        </p:txBody>
      </p:sp>
      <p:sp>
        <p:nvSpPr>
          <p:cNvPr id="3" name="Rectangle 2">
            <a:extLst>
              <a:ext uri="{FF2B5EF4-FFF2-40B4-BE49-F238E27FC236}">
                <a16:creationId xmlns:a16="http://schemas.microsoft.com/office/drawing/2014/main" id="{F98112A1-346A-DFC6-04EF-FE6F4105EF42}"/>
              </a:ext>
            </a:extLst>
          </p:cNvPr>
          <p:cNvSpPr/>
          <p:nvPr/>
        </p:nvSpPr>
        <p:spPr>
          <a:xfrm>
            <a:off x="8003440" y="859426"/>
            <a:ext cx="3336467" cy="4093428"/>
          </a:xfrm>
          <a:prstGeom prst="rect">
            <a:avLst/>
          </a:prstGeom>
        </p:spPr>
        <p:txBody>
          <a:bodyPr wrap="square">
            <a:spAutoFit/>
          </a:bodyPr>
          <a:lstStyle/>
          <a:p>
            <a:r>
              <a:rPr lang="en-US" sz="2000" b="1" dirty="0">
                <a:solidFill>
                  <a:srgbClr val="00B0F0"/>
                </a:solidFill>
              </a:rPr>
              <a:t>Post Bac IRTAs:</a:t>
            </a:r>
          </a:p>
          <a:p>
            <a:endParaRPr lang="en-US" sz="2000" b="1" dirty="0"/>
          </a:p>
          <a:p>
            <a:r>
              <a:rPr lang="en-US" sz="2000" b="1" dirty="0"/>
              <a:t>Cassie Levesque</a:t>
            </a:r>
          </a:p>
          <a:p>
            <a:endParaRPr lang="en-US" sz="2000" b="1" dirty="0"/>
          </a:p>
          <a:p>
            <a:r>
              <a:rPr lang="en-US" sz="2000" b="1" i="0" u="none" strike="noStrike" dirty="0">
                <a:solidFill>
                  <a:srgbClr val="212121"/>
                </a:solidFill>
                <a:effectLst/>
              </a:rPr>
              <a:t>Marly Rubin</a:t>
            </a:r>
          </a:p>
          <a:p>
            <a:endParaRPr lang="en-US" sz="2000" b="1" dirty="0">
              <a:solidFill>
                <a:srgbClr val="212121"/>
              </a:solidFill>
            </a:endParaRPr>
          </a:p>
          <a:p>
            <a:r>
              <a:rPr lang="en-US" sz="2000" b="1" dirty="0">
                <a:solidFill>
                  <a:srgbClr val="212121"/>
                </a:solidFill>
              </a:rPr>
              <a:t>Marlene Smith</a:t>
            </a:r>
          </a:p>
          <a:p>
            <a:endParaRPr lang="en-US" sz="2000" b="1" dirty="0">
              <a:solidFill>
                <a:srgbClr val="212121"/>
              </a:solidFill>
            </a:endParaRPr>
          </a:p>
          <a:p>
            <a:r>
              <a:rPr lang="en-US" sz="2000" b="1" dirty="0" err="1">
                <a:solidFill>
                  <a:srgbClr val="212121"/>
                </a:solidFill>
              </a:rPr>
              <a:t>Plyfaa</a:t>
            </a:r>
            <a:r>
              <a:rPr lang="en-US" sz="2000" b="1" dirty="0">
                <a:solidFill>
                  <a:srgbClr val="212121"/>
                </a:solidFill>
              </a:rPr>
              <a:t> </a:t>
            </a:r>
            <a:r>
              <a:rPr lang="en-US" sz="2000" b="1" dirty="0" err="1">
                <a:solidFill>
                  <a:srgbClr val="212121"/>
                </a:solidFill>
              </a:rPr>
              <a:t>Suwanamalik</a:t>
            </a:r>
            <a:r>
              <a:rPr lang="en-US" sz="2000" b="1" dirty="0">
                <a:solidFill>
                  <a:srgbClr val="212121"/>
                </a:solidFill>
              </a:rPr>
              <a:t>-Murphy</a:t>
            </a:r>
          </a:p>
          <a:p>
            <a:endParaRPr lang="en-US" sz="2000" b="1" dirty="0">
              <a:solidFill>
                <a:srgbClr val="212121"/>
              </a:solidFill>
            </a:endParaRPr>
          </a:p>
          <a:p>
            <a:endParaRPr lang="en-US" sz="2000" b="1" dirty="0">
              <a:solidFill>
                <a:srgbClr val="212121"/>
              </a:solidFill>
            </a:endParaRPr>
          </a:p>
          <a:p>
            <a:endParaRPr lang="en-US" sz="2000" b="1" dirty="0"/>
          </a:p>
          <a:p>
            <a:endParaRPr lang="en-US" sz="2000" b="1" dirty="0"/>
          </a:p>
        </p:txBody>
      </p:sp>
      <p:sp>
        <p:nvSpPr>
          <p:cNvPr id="11" name="Rectangle 10">
            <a:extLst>
              <a:ext uri="{FF2B5EF4-FFF2-40B4-BE49-F238E27FC236}">
                <a16:creationId xmlns:a16="http://schemas.microsoft.com/office/drawing/2014/main" id="{8899151F-F062-2550-EA62-9F4E7F3E103E}"/>
              </a:ext>
            </a:extLst>
          </p:cNvPr>
          <p:cNvSpPr/>
          <p:nvPr/>
        </p:nvSpPr>
        <p:spPr>
          <a:xfrm>
            <a:off x="1131996" y="4465282"/>
            <a:ext cx="2984281" cy="1015663"/>
          </a:xfrm>
          <a:prstGeom prst="rect">
            <a:avLst/>
          </a:prstGeom>
        </p:spPr>
        <p:txBody>
          <a:bodyPr wrap="square">
            <a:spAutoFit/>
          </a:bodyPr>
          <a:lstStyle/>
          <a:p>
            <a:r>
              <a:rPr lang="en-US" sz="2000" b="1" dirty="0">
                <a:solidFill>
                  <a:srgbClr val="00B0F0"/>
                </a:solidFill>
              </a:rPr>
              <a:t>Visiting Professor:</a:t>
            </a:r>
          </a:p>
          <a:p>
            <a:endParaRPr lang="en-US" sz="2000" b="1" dirty="0">
              <a:solidFill>
                <a:schemeClr val="bg2">
                  <a:lumMod val="75000"/>
                </a:schemeClr>
              </a:solidFill>
            </a:endParaRPr>
          </a:p>
          <a:p>
            <a:r>
              <a:rPr lang="en-US" sz="2000" b="1" dirty="0">
                <a:solidFill>
                  <a:schemeClr val="bg2">
                    <a:lumMod val="75000"/>
                  </a:schemeClr>
                </a:solidFill>
              </a:rPr>
              <a:t>Yoichi </a:t>
            </a:r>
            <a:r>
              <a:rPr lang="en-US" sz="2000" b="1" dirty="0" err="1">
                <a:solidFill>
                  <a:schemeClr val="bg2">
                    <a:lumMod val="75000"/>
                  </a:schemeClr>
                </a:solidFill>
              </a:rPr>
              <a:t>Miwawaki</a:t>
            </a:r>
            <a:endParaRPr lang="en-US" sz="2000" b="1" dirty="0">
              <a:solidFill>
                <a:schemeClr val="bg2">
                  <a:lumMod val="75000"/>
                </a:schemeClr>
              </a:solidFill>
            </a:endParaRPr>
          </a:p>
        </p:txBody>
      </p:sp>
      <p:sp>
        <p:nvSpPr>
          <p:cNvPr id="4" name="Rectangle 3">
            <a:extLst>
              <a:ext uri="{FF2B5EF4-FFF2-40B4-BE49-F238E27FC236}">
                <a16:creationId xmlns:a16="http://schemas.microsoft.com/office/drawing/2014/main" id="{0A2AECC7-2367-D03C-2536-2C64B0BCC7C7}"/>
              </a:ext>
            </a:extLst>
          </p:cNvPr>
          <p:cNvSpPr/>
          <p:nvPr/>
        </p:nvSpPr>
        <p:spPr>
          <a:xfrm>
            <a:off x="1140561" y="3229306"/>
            <a:ext cx="6096000" cy="1015663"/>
          </a:xfrm>
          <a:prstGeom prst="rect">
            <a:avLst/>
          </a:prstGeom>
        </p:spPr>
        <p:txBody>
          <a:bodyPr>
            <a:spAutoFit/>
          </a:bodyPr>
          <a:lstStyle/>
          <a:p>
            <a:r>
              <a:rPr lang="en-US" sz="2000" b="1" dirty="0">
                <a:solidFill>
                  <a:srgbClr val="00B0F0"/>
                </a:solidFill>
              </a:rPr>
              <a:t>Programmer/IT:</a:t>
            </a:r>
          </a:p>
          <a:p>
            <a:endParaRPr lang="en-US" sz="2000" b="1" dirty="0"/>
          </a:p>
          <a:p>
            <a:r>
              <a:rPr lang="en-US" sz="2000" b="1" dirty="0"/>
              <a:t>Catherine Walsh</a:t>
            </a:r>
          </a:p>
        </p:txBody>
      </p:sp>
      <p:grpSp>
        <p:nvGrpSpPr>
          <p:cNvPr id="6" name="Group 5">
            <a:extLst>
              <a:ext uri="{FF2B5EF4-FFF2-40B4-BE49-F238E27FC236}">
                <a16:creationId xmlns:a16="http://schemas.microsoft.com/office/drawing/2014/main" id="{6597B2C7-A85E-8F82-8132-7126A0DDD432}"/>
              </a:ext>
            </a:extLst>
          </p:cNvPr>
          <p:cNvGrpSpPr/>
          <p:nvPr/>
        </p:nvGrpSpPr>
        <p:grpSpPr>
          <a:xfrm>
            <a:off x="8323910" y="3880262"/>
            <a:ext cx="3336467" cy="2839649"/>
            <a:chOff x="656051" y="988548"/>
            <a:chExt cx="2779480" cy="2303667"/>
          </a:xfrm>
        </p:grpSpPr>
        <p:pic>
          <p:nvPicPr>
            <p:cNvPr id="7" name="Picture 6" descr="Logo, company name&#10;&#10;AI-generated content may be incorrect.">
              <a:extLst>
                <a:ext uri="{FF2B5EF4-FFF2-40B4-BE49-F238E27FC236}">
                  <a16:creationId xmlns:a16="http://schemas.microsoft.com/office/drawing/2014/main" id="{F61BBFAF-C61B-1160-A0CB-501493AADB14}"/>
                </a:ext>
              </a:extLst>
            </p:cNvPr>
            <p:cNvPicPr>
              <a:picLocks noChangeAspect="1"/>
            </p:cNvPicPr>
            <p:nvPr/>
          </p:nvPicPr>
          <p:blipFill>
            <a:blip r:embed="rId3"/>
            <a:srcRect b="25180"/>
            <a:stretch>
              <a:fillRect/>
            </a:stretch>
          </p:blipFill>
          <p:spPr>
            <a:xfrm>
              <a:off x="656051" y="988548"/>
              <a:ext cx="2779480" cy="2079619"/>
            </a:xfrm>
            <a:prstGeom prst="rect">
              <a:avLst/>
            </a:prstGeom>
          </p:spPr>
        </p:pic>
        <p:sp>
          <p:nvSpPr>
            <p:cNvPr id="8" name="TextBox 7">
              <a:extLst>
                <a:ext uri="{FF2B5EF4-FFF2-40B4-BE49-F238E27FC236}">
                  <a16:creationId xmlns:a16="http://schemas.microsoft.com/office/drawing/2014/main" id="{DE933CBB-8B54-E292-EA6A-724A649A6F48}"/>
                </a:ext>
              </a:extLst>
            </p:cNvPr>
            <p:cNvSpPr txBox="1"/>
            <p:nvPr/>
          </p:nvSpPr>
          <p:spPr>
            <a:xfrm>
              <a:off x="1436367" y="2967626"/>
              <a:ext cx="597190" cy="324589"/>
            </a:xfrm>
            <a:prstGeom prst="rect">
              <a:avLst/>
            </a:prstGeom>
            <a:noFill/>
          </p:spPr>
          <p:txBody>
            <a:bodyPr wrap="none" rtlCol="0">
              <a:spAutoFit/>
            </a:bodyPr>
            <a:lstStyle/>
            <a:p>
              <a:r>
                <a:rPr lang="en-US" sz="2000" b="1" dirty="0"/>
                <a:t>SFIM</a:t>
              </a:r>
            </a:p>
          </p:txBody>
        </p:sp>
      </p:grpSp>
    </p:spTree>
    <p:extLst>
      <p:ext uri="{BB962C8B-B14F-4D97-AF65-F5344CB8AC3E}">
        <p14:creationId xmlns:p14="http://schemas.microsoft.com/office/powerpoint/2010/main" val="62423890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E616F-D287-A6A2-4160-DADE51624E53}"/>
            </a:ext>
          </a:extLst>
        </p:cNvPr>
        <p:cNvGrpSpPr/>
        <p:nvPr/>
      </p:nvGrpSpPr>
      <p:grpSpPr>
        <a:xfrm>
          <a:off x="0" y="0"/>
          <a:ext cx="0" cy="0"/>
          <a:chOff x="0" y="0"/>
          <a:chExt cx="0" cy="0"/>
        </a:xfrm>
      </p:grpSpPr>
      <p:sp>
        <p:nvSpPr>
          <p:cNvPr id="53" name="TextBox 52">
            <a:extLst>
              <a:ext uri="{FF2B5EF4-FFF2-40B4-BE49-F238E27FC236}">
                <a16:creationId xmlns:a16="http://schemas.microsoft.com/office/drawing/2014/main" id="{CC482984-0F4A-139B-4489-2EECED6A4F98}"/>
              </a:ext>
            </a:extLst>
          </p:cNvPr>
          <p:cNvSpPr txBox="1"/>
          <p:nvPr/>
        </p:nvSpPr>
        <p:spPr>
          <a:xfrm>
            <a:off x="4270917" y="117026"/>
            <a:ext cx="3650166" cy="523220"/>
          </a:xfrm>
          <a:prstGeom prst="rect">
            <a:avLst/>
          </a:prstGeom>
          <a:noFill/>
        </p:spPr>
        <p:txBody>
          <a:bodyPr wrap="none" rtlCol="0">
            <a:spAutoFit/>
          </a:bodyPr>
          <a:lstStyle/>
          <a:p>
            <a:r>
              <a:rPr lang="en-US" sz="2800" b="1" dirty="0">
                <a:solidFill>
                  <a:schemeClr val="accent1">
                    <a:lumMod val="75000"/>
                  </a:schemeClr>
                </a:solidFill>
              </a:rPr>
              <a:t>Functional MRI Facility </a:t>
            </a:r>
          </a:p>
        </p:txBody>
      </p:sp>
      <p:sp>
        <p:nvSpPr>
          <p:cNvPr id="4" name="Rectangle 3">
            <a:extLst>
              <a:ext uri="{FF2B5EF4-FFF2-40B4-BE49-F238E27FC236}">
                <a16:creationId xmlns:a16="http://schemas.microsoft.com/office/drawing/2014/main" id="{F19937C4-542B-0349-C2F4-E96DF163CFBC}"/>
              </a:ext>
            </a:extLst>
          </p:cNvPr>
          <p:cNvSpPr/>
          <p:nvPr/>
        </p:nvSpPr>
        <p:spPr>
          <a:xfrm>
            <a:off x="642997" y="4484416"/>
            <a:ext cx="2690922" cy="1015663"/>
          </a:xfrm>
          <a:prstGeom prst="rect">
            <a:avLst/>
          </a:prstGeom>
        </p:spPr>
        <p:txBody>
          <a:bodyPr wrap="square">
            <a:spAutoFit/>
          </a:bodyPr>
          <a:lstStyle/>
          <a:p>
            <a:r>
              <a:rPr lang="en-US" sz="2000" b="1" dirty="0">
                <a:solidFill>
                  <a:srgbClr val="00B0F0"/>
                </a:solidFill>
              </a:rPr>
              <a:t>Programmer/IT:</a:t>
            </a:r>
          </a:p>
          <a:p>
            <a:endParaRPr lang="en-US" sz="2000" b="1" dirty="0"/>
          </a:p>
          <a:p>
            <a:r>
              <a:rPr lang="en-US" sz="2000" b="1" dirty="0" err="1"/>
              <a:t>Hoan</a:t>
            </a:r>
            <a:r>
              <a:rPr lang="en-US" sz="2000" b="1" dirty="0"/>
              <a:t> Le</a:t>
            </a:r>
          </a:p>
        </p:txBody>
      </p:sp>
      <p:sp>
        <p:nvSpPr>
          <p:cNvPr id="5" name="Rectangle 4">
            <a:extLst>
              <a:ext uri="{FF2B5EF4-FFF2-40B4-BE49-F238E27FC236}">
                <a16:creationId xmlns:a16="http://schemas.microsoft.com/office/drawing/2014/main" id="{9502C2A3-CF0C-A96D-9D11-73A26D196EFF}"/>
              </a:ext>
            </a:extLst>
          </p:cNvPr>
          <p:cNvSpPr/>
          <p:nvPr/>
        </p:nvSpPr>
        <p:spPr>
          <a:xfrm>
            <a:off x="642997" y="800327"/>
            <a:ext cx="2536386" cy="3785652"/>
          </a:xfrm>
          <a:prstGeom prst="rect">
            <a:avLst/>
          </a:prstGeom>
        </p:spPr>
        <p:txBody>
          <a:bodyPr wrap="square">
            <a:spAutoFit/>
          </a:bodyPr>
          <a:lstStyle/>
          <a:p>
            <a:r>
              <a:rPr lang="en-US" sz="2000" b="1" dirty="0">
                <a:solidFill>
                  <a:srgbClr val="00B0F0"/>
                </a:solidFill>
              </a:rPr>
              <a:t>Staff Scientists:</a:t>
            </a:r>
          </a:p>
          <a:p>
            <a:endParaRPr lang="en-US" sz="2000" b="1" dirty="0"/>
          </a:p>
          <a:p>
            <a:r>
              <a:rPr lang="en-US" sz="2000" b="1" dirty="0">
                <a:solidFill>
                  <a:schemeClr val="bg2">
                    <a:lumMod val="90000"/>
                  </a:schemeClr>
                </a:solidFill>
              </a:rPr>
              <a:t>Renzo Huber</a:t>
            </a:r>
          </a:p>
          <a:p>
            <a:endParaRPr lang="en-US" sz="2000" b="1" dirty="0"/>
          </a:p>
          <a:p>
            <a:r>
              <a:rPr lang="en-US" sz="2000" b="1" dirty="0"/>
              <a:t>Tyler Morgan</a:t>
            </a:r>
          </a:p>
          <a:p>
            <a:endParaRPr lang="en-US" sz="2000" b="1" dirty="0"/>
          </a:p>
          <a:p>
            <a:r>
              <a:rPr lang="en-US" sz="2000" b="1" dirty="0"/>
              <a:t>Andy Derbyshire</a:t>
            </a:r>
          </a:p>
          <a:p>
            <a:endParaRPr lang="en-US" sz="2000" b="1" dirty="0"/>
          </a:p>
          <a:p>
            <a:r>
              <a:rPr lang="en-US" sz="2000" b="1" dirty="0"/>
              <a:t>Vinai Roopchansingh</a:t>
            </a:r>
          </a:p>
          <a:p>
            <a:endParaRPr lang="en-US" sz="2000" b="1" dirty="0"/>
          </a:p>
          <a:p>
            <a:r>
              <a:rPr lang="en-US" sz="2000" b="1" dirty="0"/>
              <a:t>Linqing Li</a:t>
            </a:r>
          </a:p>
          <a:p>
            <a:endParaRPr lang="en-US" sz="2000" b="1" dirty="0"/>
          </a:p>
        </p:txBody>
      </p:sp>
      <p:sp>
        <p:nvSpPr>
          <p:cNvPr id="6" name="Rectangle 5">
            <a:extLst>
              <a:ext uri="{FF2B5EF4-FFF2-40B4-BE49-F238E27FC236}">
                <a16:creationId xmlns:a16="http://schemas.microsoft.com/office/drawing/2014/main" id="{D805BF03-0E89-4F94-9BA6-6E3ECFF04F82}"/>
              </a:ext>
            </a:extLst>
          </p:cNvPr>
          <p:cNvSpPr/>
          <p:nvPr/>
        </p:nvSpPr>
        <p:spPr>
          <a:xfrm>
            <a:off x="3709563" y="827210"/>
            <a:ext cx="2536386" cy="5324535"/>
          </a:xfrm>
          <a:prstGeom prst="rect">
            <a:avLst/>
          </a:prstGeom>
        </p:spPr>
        <p:txBody>
          <a:bodyPr wrap="square">
            <a:spAutoFit/>
          </a:bodyPr>
          <a:lstStyle/>
          <a:p>
            <a:r>
              <a:rPr lang="en-US" sz="2000" b="1" dirty="0">
                <a:solidFill>
                  <a:srgbClr val="00B0F0"/>
                </a:solidFill>
              </a:rPr>
              <a:t>Technologists:</a:t>
            </a:r>
          </a:p>
          <a:p>
            <a:endParaRPr lang="en-US" sz="2000" b="1" dirty="0"/>
          </a:p>
          <a:p>
            <a:r>
              <a:rPr lang="en-US" sz="2000" b="1" dirty="0"/>
              <a:t>Chung Kan</a:t>
            </a:r>
          </a:p>
          <a:p>
            <a:endParaRPr lang="en-US" sz="2000" b="1" dirty="0"/>
          </a:p>
          <a:p>
            <a:r>
              <a:rPr lang="en-US" sz="2000" b="1" dirty="0"/>
              <a:t>Marcela </a:t>
            </a:r>
            <a:r>
              <a:rPr lang="en-US" sz="2000" b="1" dirty="0" err="1"/>
              <a:t>Montequin</a:t>
            </a:r>
            <a:endParaRPr lang="en-US" sz="2000" b="1" dirty="0"/>
          </a:p>
          <a:p>
            <a:endParaRPr lang="en-US" sz="2000" b="1" dirty="0"/>
          </a:p>
          <a:p>
            <a:r>
              <a:rPr lang="en-US" sz="2000" b="1" dirty="0" err="1"/>
              <a:t>Alda</a:t>
            </a:r>
            <a:r>
              <a:rPr lang="en-US" sz="2000" b="1" dirty="0"/>
              <a:t> Ottley</a:t>
            </a:r>
          </a:p>
          <a:p>
            <a:endParaRPr lang="en-US" sz="2000" b="1" dirty="0"/>
          </a:p>
          <a:p>
            <a:r>
              <a:rPr lang="en-US" sz="2000" b="1" dirty="0"/>
              <a:t>Paula </a:t>
            </a:r>
            <a:r>
              <a:rPr lang="en-US" sz="2000" b="1" dirty="0" err="1"/>
              <a:t>Rowser</a:t>
            </a:r>
            <a:endParaRPr lang="en-US" sz="2000" b="1" dirty="0"/>
          </a:p>
          <a:p>
            <a:endParaRPr lang="en-US" sz="2000" b="1" dirty="0"/>
          </a:p>
          <a:p>
            <a:r>
              <a:rPr lang="en-US" sz="2000" b="1" dirty="0"/>
              <a:t>Jennifer Yeager</a:t>
            </a:r>
          </a:p>
          <a:p>
            <a:endParaRPr lang="en-US" sz="2000" b="1" dirty="0"/>
          </a:p>
          <a:p>
            <a:r>
              <a:rPr lang="en-US" sz="2000" b="1" dirty="0"/>
              <a:t>Jayne </a:t>
            </a:r>
            <a:r>
              <a:rPr lang="en-US" sz="2000" b="1" dirty="0" err="1"/>
              <a:t>Zolfaghari</a:t>
            </a:r>
            <a:endParaRPr lang="en-US" sz="2000" b="1" dirty="0"/>
          </a:p>
          <a:p>
            <a:endParaRPr lang="en-US" sz="2000" b="1" dirty="0"/>
          </a:p>
          <a:p>
            <a:r>
              <a:rPr lang="en-US" sz="2000" b="1" dirty="0"/>
              <a:t>Sarah </a:t>
            </a:r>
            <a:r>
              <a:rPr lang="en-US" sz="2000" b="1" dirty="0" err="1"/>
              <a:t>Ohman</a:t>
            </a:r>
            <a:endParaRPr lang="en-US" sz="2000" b="1" dirty="0"/>
          </a:p>
          <a:p>
            <a:endParaRPr lang="en-US" sz="2000" b="1" dirty="0"/>
          </a:p>
          <a:p>
            <a:endParaRPr lang="en-US" sz="2000" b="1" dirty="0"/>
          </a:p>
        </p:txBody>
      </p:sp>
      <p:sp>
        <p:nvSpPr>
          <p:cNvPr id="8" name="Rectangle 7">
            <a:extLst>
              <a:ext uri="{FF2B5EF4-FFF2-40B4-BE49-F238E27FC236}">
                <a16:creationId xmlns:a16="http://schemas.microsoft.com/office/drawing/2014/main" id="{4D488D34-31EA-DEC2-0331-1C8E86E32DDB}"/>
              </a:ext>
            </a:extLst>
          </p:cNvPr>
          <p:cNvSpPr/>
          <p:nvPr/>
        </p:nvSpPr>
        <p:spPr>
          <a:xfrm>
            <a:off x="6698861" y="909997"/>
            <a:ext cx="4736438" cy="1015663"/>
          </a:xfrm>
          <a:prstGeom prst="rect">
            <a:avLst/>
          </a:prstGeom>
        </p:spPr>
        <p:txBody>
          <a:bodyPr wrap="square">
            <a:spAutoFit/>
          </a:bodyPr>
          <a:lstStyle/>
          <a:p>
            <a:r>
              <a:rPr lang="en-US" sz="2000" b="1" dirty="0">
                <a:solidFill>
                  <a:srgbClr val="00B0F0"/>
                </a:solidFill>
              </a:rPr>
              <a:t>Center for Multimodal Imaging:</a:t>
            </a:r>
          </a:p>
          <a:p>
            <a:endParaRPr lang="en-US" sz="2000" b="1" dirty="0"/>
          </a:p>
          <a:p>
            <a:r>
              <a:rPr lang="en-US" sz="2000" b="1" dirty="0"/>
              <a:t>Pete Molfese </a:t>
            </a:r>
          </a:p>
        </p:txBody>
      </p:sp>
      <p:sp>
        <p:nvSpPr>
          <p:cNvPr id="16" name="Rectangle 15">
            <a:extLst>
              <a:ext uri="{FF2B5EF4-FFF2-40B4-BE49-F238E27FC236}">
                <a16:creationId xmlns:a16="http://schemas.microsoft.com/office/drawing/2014/main" id="{34DFB7C6-A45D-3827-A715-FDBEEB9925AE}"/>
              </a:ext>
            </a:extLst>
          </p:cNvPr>
          <p:cNvSpPr/>
          <p:nvPr/>
        </p:nvSpPr>
        <p:spPr>
          <a:xfrm>
            <a:off x="6698861" y="2099142"/>
            <a:ext cx="3006200" cy="1015663"/>
          </a:xfrm>
          <a:prstGeom prst="rect">
            <a:avLst/>
          </a:prstGeom>
        </p:spPr>
        <p:txBody>
          <a:bodyPr wrap="square">
            <a:spAutoFit/>
          </a:bodyPr>
          <a:lstStyle/>
          <a:p>
            <a:r>
              <a:rPr lang="en-US" sz="2000" b="1" dirty="0">
                <a:solidFill>
                  <a:srgbClr val="00B0F0"/>
                </a:solidFill>
              </a:rPr>
              <a:t>Program Assistant:</a:t>
            </a:r>
          </a:p>
          <a:p>
            <a:endParaRPr lang="en-US" sz="2000" b="1" dirty="0">
              <a:solidFill>
                <a:srgbClr val="00B0F0"/>
              </a:solidFill>
            </a:endParaRPr>
          </a:p>
          <a:p>
            <a:r>
              <a:rPr lang="en-US" sz="2000" b="1" dirty="0"/>
              <a:t>Dorian Van </a:t>
            </a:r>
            <a:r>
              <a:rPr lang="en-US" sz="2000" b="1" dirty="0" err="1"/>
              <a:t>Tassell</a:t>
            </a:r>
            <a:endParaRPr lang="en-US" sz="2000" b="1" dirty="0"/>
          </a:p>
        </p:txBody>
      </p:sp>
      <p:sp>
        <p:nvSpPr>
          <p:cNvPr id="7" name="TextBox 6">
            <a:extLst>
              <a:ext uri="{FF2B5EF4-FFF2-40B4-BE49-F238E27FC236}">
                <a16:creationId xmlns:a16="http://schemas.microsoft.com/office/drawing/2014/main" id="{F423A394-32CB-24CC-B0A8-6427DF9CDF5B}"/>
              </a:ext>
            </a:extLst>
          </p:cNvPr>
          <p:cNvSpPr txBox="1"/>
          <p:nvPr/>
        </p:nvSpPr>
        <p:spPr>
          <a:xfrm>
            <a:off x="6776129" y="3488733"/>
            <a:ext cx="6098058" cy="400110"/>
          </a:xfrm>
          <a:prstGeom prst="rect">
            <a:avLst/>
          </a:prstGeom>
          <a:noFill/>
        </p:spPr>
        <p:txBody>
          <a:bodyPr wrap="square">
            <a:spAutoFit/>
          </a:bodyPr>
          <a:lstStyle/>
          <a:p>
            <a:r>
              <a:rPr lang="en-US" sz="2000" b="1" dirty="0">
                <a:solidFill>
                  <a:srgbClr val="00B0F0"/>
                </a:solidFill>
              </a:rPr>
              <a:t>Post Bac IRTAs</a:t>
            </a:r>
            <a:endParaRPr lang="en-US" sz="2000" dirty="0">
              <a:solidFill>
                <a:srgbClr val="00B0F0"/>
              </a:solidFill>
            </a:endParaRPr>
          </a:p>
        </p:txBody>
      </p:sp>
      <p:sp>
        <p:nvSpPr>
          <p:cNvPr id="10" name="TextBox 9">
            <a:extLst>
              <a:ext uri="{FF2B5EF4-FFF2-40B4-BE49-F238E27FC236}">
                <a16:creationId xmlns:a16="http://schemas.microsoft.com/office/drawing/2014/main" id="{7C4A5D5C-CE1D-366A-574F-84056CB91555}"/>
              </a:ext>
            </a:extLst>
          </p:cNvPr>
          <p:cNvSpPr txBox="1"/>
          <p:nvPr/>
        </p:nvSpPr>
        <p:spPr>
          <a:xfrm>
            <a:off x="6776129" y="4148505"/>
            <a:ext cx="2188774" cy="1015663"/>
          </a:xfrm>
          <a:prstGeom prst="rect">
            <a:avLst/>
          </a:prstGeom>
          <a:noFill/>
        </p:spPr>
        <p:txBody>
          <a:bodyPr wrap="square">
            <a:spAutoFit/>
          </a:bodyPr>
          <a:lstStyle/>
          <a:p>
            <a:r>
              <a:rPr lang="en-US" sz="2000" b="1" dirty="0"/>
              <a:t>Esther Lin</a:t>
            </a:r>
          </a:p>
          <a:p>
            <a:endParaRPr lang="en-US" sz="2000" b="1" dirty="0"/>
          </a:p>
          <a:p>
            <a:r>
              <a:rPr lang="en-US" sz="2000" b="1" dirty="0"/>
              <a:t>Stephanie Swegle</a:t>
            </a:r>
          </a:p>
        </p:txBody>
      </p:sp>
      <p:grpSp>
        <p:nvGrpSpPr>
          <p:cNvPr id="3" name="Group 2">
            <a:extLst>
              <a:ext uri="{FF2B5EF4-FFF2-40B4-BE49-F238E27FC236}">
                <a16:creationId xmlns:a16="http://schemas.microsoft.com/office/drawing/2014/main" id="{1C0587ED-5C28-B905-73E4-9D061BE32ED8}"/>
              </a:ext>
            </a:extLst>
          </p:cNvPr>
          <p:cNvGrpSpPr/>
          <p:nvPr/>
        </p:nvGrpSpPr>
        <p:grpSpPr>
          <a:xfrm>
            <a:off x="9263991" y="3491425"/>
            <a:ext cx="2536386" cy="3011402"/>
            <a:chOff x="9267312" y="1357477"/>
            <a:chExt cx="2184587" cy="2487312"/>
          </a:xfrm>
        </p:grpSpPr>
        <p:grpSp>
          <p:nvGrpSpPr>
            <p:cNvPr id="9" name="Group 8">
              <a:extLst>
                <a:ext uri="{FF2B5EF4-FFF2-40B4-BE49-F238E27FC236}">
                  <a16:creationId xmlns:a16="http://schemas.microsoft.com/office/drawing/2014/main" id="{3D5B3462-7211-74A0-632B-B60C15D2B752}"/>
                </a:ext>
              </a:extLst>
            </p:cNvPr>
            <p:cNvGrpSpPr/>
            <p:nvPr/>
          </p:nvGrpSpPr>
          <p:grpSpPr>
            <a:xfrm>
              <a:off x="9267312" y="1357477"/>
              <a:ext cx="2184587" cy="1901857"/>
              <a:chOff x="6096001" y="2552705"/>
              <a:chExt cx="3975462" cy="3407152"/>
            </a:xfrm>
          </p:grpSpPr>
          <p:sp>
            <p:nvSpPr>
              <p:cNvPr id="12" name="Rectangle 11">
                <a:extLst>
                  <a:ext uri="{FF2B5EF4-FFF2-40B4-BE49-F238E27FC236}">
                    <a16:creationId xmlns:a16="http://schemas.microsoft.com/office/drawing/2014/main" id="{3D969258-32C6-63B5-693B-52806287362C}"/>
                  </a:ext>
                </a:extLst>
              </p:cNvPr>
              <p:cNvSpPr/>
              <p:nvPr/>
            </p:nvSpPr>
            <p:spPr>
              <a:xfrm>
                <a:off x="6096001" y="2552705"/>
                <a:ext cx="3975462" cy="34071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Logo, company name&#10;&#10;AI-generated content may be incorrect.">
                <a:extLst>
                  <a:ext uri="{FF2B5EF4-FFF2-40B4-BE49-F238E27FC236}">
                    <a16:creationId xmlns:a16="http://schemas.microsoft.com/office/drawing/2014/main" id="{9DB4135E-E2D5-71F9-E78D-5DF79168CA41}"/>
                  </a:ext>
                </a:extLst>
              </p:cNvPr>
              <p:cNvPicPr>
                <a:picLocks noChangeAspect="1"/>
              </p:cNvPicPr>
              <p:nvPr/>
            </p:nvPicPr>
            <p:blipFill>
              <a:blip r:embed="rId3"/>
              <a:srcRect l="42504" t="25064" r="42335" b="62617"/>
              <a:stretch>
                <a:fillRect/>
              </a:stretch>
            </p:blipFill>
            <p:spPr>
              <a:xfrm>
                <a:off x="6319567" y="4777243"/>
                <a:ext cx="1254036" cy="1018902"/>
              </a:xfrm>
              <a:prstGeom prst="rect">
                <a:avLst/>
              </a:prstGeom>
            </p:spPr>
          </p:pic>
          <p:pic>
            <p:nvPicPr>
              <p:cNvPr id="14" name="Picture 13" descr="Logo, company name&#10;&#10;AI-generated content may be incorrect.">
                <a:extLst>
                  <a:ext uri="{FF2B5EF4-FFF2-40B4-BE49-F238E27FC236}">
                    <a16:creationId xmlns:a16="http://schemas.microsoft.com/office/drawing/2014/main" id="{261E47F4-C72B-7CB5-56E4-DDE8FB442D4E}"/>
                  </a:ext>
                </a:extLst>
              </p:cNvPr>
              <p:cNvPicPr>
                <a:picLocks noChangeAspect="1"/>
              </p:cNvPicPr>
              <p:nvPr/>
            </p:nvPicPr>
            <p:blipFill>
              <a:blip r:embed="rId3"/>
              <a:srcRect l="42504" t="25064" r="42335" b="62617"/>
              <a:stretch>
                <a:fillRect/>
              </a:stretch>
            </p:blipFill>
            <p:spPr>
              <a:xfrm>
                <a:off x="7482162" y="2752502"/>
                <a:ext cx="1254036" cy="1018902"/>
              </a:xfrm>
              <a:prstGeom prst="rect">
                <a:avLst/>
              </a:prstGeom>
            </p:spPr>
          </p:pic>
          <p:pic>
            <p:nvPicPr>
              <p:cNvPr id="15" name="Picture 14" descr="Logo, company name&#10;&#10;AI-generated content may be incorrect.">
                <a:extLst>
                  <a:ext uri="{FF2B5EF4-FFF2-40B4-BE49-F238E27FC236}">
                    <a16:creationId xmlns:a16="http://schemas.microsoft.com/office/drawing/2014/main" id="{AE495C45-3F68-911B-7EED-0F3CC1D234AB}"/>
                  </a:ext>
                </a:extLst>
              </p:cNvPr>
              <p:cNvPicPr>
                <a:picLocks noChangeAspect="1"/>
              </p:cNvPicPr>
              <p:nvPr/>
            </p:nvPicPr>
            <p:blipFill>
              <a:blip r:embed="rId3"/>
              <a:srcRect l="42504" t="25064" r="42335" b="62617"/>
              <a:stretch>
                <a:fillRect/>
              </a:stretch>
            </p:blipFill>
            <p:spPr>
              <a:xfrm>
                <a:off x="6319567" y="3754579"/>
                <a:ext cx="1254036" cy="1018902"/>
              </a:xfrm>
              <a:prstGeom prst="rect">
                <a:avLst/>
              </a:prstGeom>
            </p:spPr>
          </p:pic>
          <p:pic>
            <p:nvPicPr>
              <p:cNvPr id="17" name="Picture 16" descr="Logo, company name&#10;&#10;AI-generated content may be incorrect.">
                <a:extLst>
                  <a:ext uri="{FF2B5EF4-FFF2-40B4-BE49-F238E27FC236}">
                    <a16:creationId xmlns:a16="http://schemas.microsoft.com/office/drawing/2014/main" id="{ECE849C9-0EF5-7CE1-D5FB-33CF9A5969F7}"/>
                  </a:ext>
                </a:extLst>
              </p:cNvPr>
              <p:cNvPicPr>
                <a:picLocks noChangeAspect="1"/>
              </p:cNvPicPr>
              <p:nvPr/>
            </p:nvPicPr>
            <p:blipFill>
              <a:blip r:embed="rId3"/>
              <a:srcRect l="42504" t="25064" r="42335" b="62617"/>
              <a:stretch>
                <a:fillRect/>
              </a:stretch>
            </p:blipFill>
            <p:spPr>
              <a:xfrm>
                <a:off x="6319567" y="2748740"/>
                <a:ext cx="1254036" cy="1018902"/>
              </a:xfrm>
              <a:prstGeom prst="rect">
                <a:avLst/>
              </a:prstGeom>
            </p:spPr>
          </p:pic>
          <p:pic>
            <p:nvPicPr>
              <p:cNvPr id="18" name="Picture 17" descr="Logo, company name&#10;&#10;AI-generated content may be incorrect.">
                <a:extLst>
                  <a:ext uri="{FF2B5EF4-FFF2-40B4-BE49-F238E27FC236}">
                    <a16:creationId xmlns:a16="http://schemas.microsoft.com/office/drawing/2014/main" id="{F750E946-3B8A-7C0F-D93B-93288EFEAC53}"/>
                  </a:ext>
                </a:extLst>
              </p:cNvPr>
              <p:cNvPicPr>
                <a:picLocks noChangeAspect="1"/>
              </p:cNvPicPr>
              <p:nvPr/>
            </p:nvPicPr>
            <p:blipFill>
              <a:blip r:embed="rId3"/>
              <a:srcRect l="42504" t="25064" r="42335" b="62617"/>
              <a:stretch>
                <a:fillRect/>
              </a:stretch>
            </p:blipFill>
            <p:spPr>
              <a:xfrm>
                <a:off x="8631694" y="2752502"/>
                <a:ext cx="1254036" cy="1018902"/>
              </a:xfrm>
              <a:prstGeom prst="rect">
                <a:avLst/>
              </a:prstGeom>
            </p:spPr>
          </p:pic>
          <p:pic>
            <p:nvPicPr>
              <p:cNvPr id="19" name="Picture 18">
                <a:extLst>
                  <a:ext uri="{FF2B5EF4-FFF2-40B4-BE49-F238E27FC236}">
                    <a16:creationId xmlns:a16="http://schemas.microsoft.com/office/drawing/2014/main" id="{FCBE8E20-E2AA-0709-DB03-11B434C5BB16}"/>
                  </a:ext>
                </a:extLst>
              </p:cNvPr>
              <p:cNvPicPr>
                <a:picLocks noChangeAspect="1"/>
              </p:cNvPicPr>
              <p:nvPr/>
            </p:nvPicPr>
            <p:blipFill>
              <a:blip r:embed="rId4"/>
              <a:stretch>
                <a:fillRect/>
              </a:stretch>
            </p:blipFill>
            <p:spPr>
              <a:xfrm>
                <a:off x="7757980" y="3950523"/>
                <a:ext cx="2088561" cy="1831433"/>
              </a:xfrm>
              <a:prstGeom prst="rect">
                <a:avLst/>
              </a:prstGeom>
            </p:spPr>
          </p:pic>
        </p:grpSp>
        <p:sp>
          <p:nvSpPr>
            <p:cNvPr id="11" name="TextBox 10">
              <a:extLst>
                <a:ext uri="{FF2B5EF4-FFF2-40B4-BE49-F238E27FC236}">
                  <a16:creationId xmlns:a16="http://schemas.microsoft.com/office/drawing/2014/main" id="{AB825D46-2B65-259F-FFB5-C3CCD1D77ADC}"/>
                </a:ext>
              </a:extLst>
            </p:cNvPr>
            <p:cNvSpPr txBox="1"/>
            <p:nvPr/>
          </p:nvSpPr>
          <p:spPr>
            <a:xfrm>
              <a:off x="9704034" y="3260014"/>
              <a:ext cx="1340432" cy="584775"/>
            </a:xfrm>
            <a:prstGeom prst="rect">
              <a:avLst/>
            </a:prstGeom>
            <a:noFill/>
          </p:spPr>
          <p:txBody>
            <a:bodyPr wrap="none" rtlCol="0">
              <a:spAutoFit/>
            </a:bodyPr>
            <a:lstStyle/>
            <a:p>
              <a:r>
                <a:rPr lang="en-US" sz="3200" b="1" dirty="0"/>
                <a:t>FMRIF</a:t>
              </a:r>
            </a:p>
          </p:txBody>
        </p:sp>
      </p:grpSp>
    </p:spTree>
    <p:extLst>
      <p:ext uri="{BB962C8B-B14F-4D97-AF65-F5344CB8AC3E}">
        <p14:creationId xmlns:p14="http://schemas.microsoft.com/office/powerpoint/2010/main" val="137703326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Iron-rich and deep nuclei are visible</a:t>
            </a:r>
            <a:endParaRPr lang="en-US" sz="3200" dirty="0"/>
          </a:p>
        </p:txBody>
      </p:sp>
      <p:sp>
        <p:nvSpPr>
          <p:cNvPr id="3" name="Example card 1"/>
          <p:cNvSpPr/>
          <p:nvPr/>
        </p:nvSpPr>
        <p:spPr>
          <a:xfrm>
            <a:off x="548640" y="1371600"/>
            <a:ext cx="3505200" cy="2057400"/>
          </a:xfrm>
          <a:prstGeom prst="roundRect">
            <a:avLst>
              <a:gd name="adj" fmla="val 355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Example marker 1"/>
          <p:cNvSpPr/>
          <p:nvPr/>
        </p:nvSpPr>
        <p:spPr>
          <a:xfrm>
            <a:off x="777240" y="1618488"/>
            <a:ext cx="274320" cy="274320"/>
          </a:xfrm>
          <a:prstGeom prst="ellipse">
            <a:avLst/>
          </a:prstGeom>
          <a:solidFill>
            <a:schemeClr val="accent5"/>
          </a:solidFill>
          <a:ln/>
        </p:spPr>
        <p:txBody>
          <a:bodyPr/>
          <a:lstStyle/>
          <a:p>
            <a:endParaRPr lang="en-US"/>
          </a:p>
        </p:txBody>
      </p:sp>
      <p:sp>
        <p:nvSpPr>
          <p:cNvPr id="5" name="Example title 1"/>
          <p:cNvSpPr txBox="1"/>
          <p:nvPr/>
        </p:nvSpPr>
        <p:spPr>
          <a:xfrm>
            <a:off x="1188720" y="1536192"/>
            <a:ext cx="2636520" cy="457200"/>
          </a:xfrm>
          <a:prstGeom prst="rect">
            <a:avLst/>
          </a:prstGeom>
          <a:noFill/>
          <a:ln/>
        </p:spPr>
        <p:txBody>
          <a:bodyPr wrap="square" lIns="0" tIns="0" rIns="0" bIns="0" rtlCol="0" anchor="ctr"/>
          <a:lstStyle/>
          <a:p>
            <a:pPr marL="0" indent="0">
              <a:buNone/>
            </a:pPr>
            <a:r>
              <a:rPr lang="en-US" sz="1700" b="1" dirty="0">
                <a:solidFill>
                  <a:schemeClr val="tx1"/>
                </a:solidFill>
              </a:rPr>
              <a:t>QSM of deep gray matter</a:t>
            </a:r>
            <a:endParaRPr lang="en-US" sz="1700" dirty="0"/>
          </a:p>
        </p:txBody>
      </p:sp>
      <p:sp>
        <p:nvSpPr>
          <p:cNvPr id="6" name="Example body 1"/>
          <p:cNvSpPr txBox="1"/>
          <p:nvPr/>
        </p:nvSpPr>
        <p:spPr>
          <a:xfrm>
            <a:off x="777240" y="2084832"/>
            <a:ext cx="3048000" cy="914400"/>
          </a:xfrm>
          <a:prstGeom prst="rect">
            <a:avLst/>
          </a:prstGeom>
          <a:noFill/>
          <a:ln/>
        </p:spPr>
        <p:txBody>
          <a:bodyPr wrap="square" lIns="0" tIns="0" rIns="0" bIns="0" rtlCol="0" anchor="t"/>
          <a:lstStyle/>
          <a:p>
            <a:pPr marL="0" indent="0">
              <a:buNone/>
            </a:pPr>
            <a:r>
              <a:rPr lang="en-US" sz="1400" dirty="0">
                <a:solidFill>
                  <a:schemeClr val="tx1"/>
                </a:solidFill>
              </a:rPr>
              <a:t>Histology-like delineation of nuclei and substructure</a:t>
            </a:r>
            <a:endParaRPr lang="en-US" sz="1400" dirty="0"/>
          </a:p>
        </p:txBody>
      </p:sp>
      <p:sp>
        <p:nvSpPr>
          <p:cNvPr id="7" name="Example cite 1"/>
          <p:cNvSpPr txBox="1"/>
          <p:nvPr/>
        </p:nvSpPr>
        <p:spPr>
          <a:xfrm>
            <a:off x="777240" y="3017520"/>
            <a:ext cx="3048000" cy="292608"/>
          </a:xfrm>
          <a:prstGeom prst="rect">
            <a:avLst/>
          </a:prstGeom>
          <a:noFill/>
          <a:ln/>
        </p:spPr>
        <p:txBody>
          <a:bodyPr wrap="square" lIns="0" tIns="0" rIns="0" bIns="0" rtlCol="0" anchor="t"/>
          <a:lstStyle/>
          <a:p>
            <a:pPr marL="0" indent="0">
              <a:buNone/>
            </a:pPr>
            <a:r>
              <a:rPr lang="en-US" sz="1100" i="1" dirty="0">
                <a:solidFill>
                  <a:schemeClr val="accent4"/>
                </a:solidFill>
              </a:rPr>
              <a:t>Deistung 2013</a:t>
            </a:r>
            <a:endParaRPr lang="en-US" sz="1100" dirty="0"/>
          </a:p>
        </p:txBody>
      </p:sp>
      <p:sp>
        <p:nvSpPr>
          <p:cNvPr id="8" name="Example card 2"/>
          <p:cNvSpPr/>
          <p:nvPr/>
        </p:nvSpPr>
        <p:spPr>
          <a:xfrm>
            <a:off x="4328160" y="1371600"/>
            <a:ext cx="3505200" cy="2057400"/>
          </a:xfrm>
          <a:prstGeom prst="roundRect">
            <a:avLst>
              <a:gd name="adj" fmla="val 355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9" name="Example marker 2"/>
          <p:cNvSpPr/>
          <p:nvPr/>
        </p:nvSpPr>
        <p:spPr>
          <a:xfrm>
            <a:off x="4556760" y="1618488"/>
            <a:ext cx="274320" cy="274320"/>
          </a:xfrm>
          <a:prstGeom prst="ellipse">
            <a:avLst/>
          </a:prstGeom>
          <a:solidFill>
            <a:schemeClr val="accent5"/>
          </a:solidFill>
          <a:ln/>
        </p:spPr>
        <p:txBody>
          <a:bodyPr/>
          <a:lstStyle/>
          <a:p>
            <a:endParaRPr lang="en-US"/>
          </a:p>
        </p:txBody>
      </p:sp>
      <p:sp>
        <p:nvSpPr>
          <p:cNvPr id="10" name="Example title 2"/>
          <p:cNvSpPr txBox="1"/>
          <p:nvPr/>
        </p:nvSpPr>
        <p:spPr>
          <a:xfrm>
            <a:off x="4968240" y="1536192"/>
            <a:ext cx="2636520" cy="457200"/>
          </a:xfrm>
          <a:prstGeom prst="rect">
            <a:avLst/>
          </a:prstGeom>
          <a:noFill/>
          <a:ln/>
        </p:spPr>
        <p:txBody>
          <a:bodyPr wrap="square" lIns="0" tIns="0" rIns="0" bIns="0" rtlCol="0" anchor="ctr"/>
          <a:lstStyle/>
          <a:p>
            <a:pPr marL="0" indent="0">
              <a:buNone/>
            </a:pPr>
            <a:r>
              <a:rPr lang="en-US" sz="1700" b="1" dirty="0">
                <a:solidFill>
                  <a:schemeClr val="tx1"/>
                </a:solidFill>
              </a:rPr>
              <a:t>Nigrosome-1</a:t>
            </a:r>
            <a:endParaRPr lang="en-US" sz="1700" dirty="0"/>
          </a:p>
        </p:txBody>
      </p:sp>
      <p:sp>
        <p:nvSpPr>
          <p:cNvPr id="11" name="Example body 2"/>
          <p:cNvSpPr txBox="1"/>
          <p:nvPr/>
        </p:nvSpPr>
        <p:spPr>
          <a:xfrm>
            <a:off x="4556760" y="2084832"/>
            <a:ext cx="3048000" cy="914400"/>
          </a:xfrm>
          <a:prstGeom prst="rect">
            <a:avLst/>
          </a:prstGeom>
          <a:noFill/>
          <a:ln/>
        </p:spPr>
        <p:txBody>
          <a:bodyPr wrap="square" lIns="0" tIns="0" rIns="0" bIns="0" rtlCol="0" anchor="t"/>
          <a:lstStyle/>
          <a:p>
            <a:pPr marL="0" indent="0">
              <a:buNone/>
            </a:pPr>
            <a:r>
              <a:rPr lang="en-US" sz="1400" dirty="0">
                <a:solidFill>
                  <a:schemeClr val="tx1"/>
                </a:solidFill>
              </a:rPr>
              <a:t>Visible in substantia nigra; its loss marks Parkinson’s disease</a:t>
            </a:r>
            <a:endParaRPr lang="en-US" sz="1400" dirty="0"/>
          </a:p>
        </p:txBody>
      </p:sp>
      <p:sp>
        <p:nvSpPr>
          <p:cNvPr id="12" name="Example cite 2"/>
          <p:cNvSpPr txBox="1"/>
          <p:nvPr/>
        </p:nvSpPr>
        <p:spPr>
          <a:xfrm>
            <a:off x="4556760" y="3017520"/>
            <a:ext cx="3048000" cy="292608"/>
          </a:xfrm>
          <a:prstGeom prst="rect">
            <a:avLst/>
          </a:prstGeom>
          <a:noFill/>
          <a:ln/>
        </p:spPr>
        <p:txBody>
          <a:bodyPr wrap="square" lIns="0" tIns="0" rIns="0" bIns="0" rtlCol="0" anchor="t"/>
          <a:lstStyle/>
          <a:p>
            <a:pPr marL="0" indent="0">
              <a:buNone/>
            </a:pPr>
            <a:r>
              <a:rPr lang="en-US" sz="1100" i="1" dirty="0">
                <a:solidFill>
                  <a:schemeClr val="accent4"/>
                </a:solidFill>
              </a:rPr>
              <a:t>Blazejewska 2013</a:t>
            </a:r>
            <a:endParaRPr lang="en-US" sz="1100" dirty="0"/>
          </a:p>
        </p:txBody>
      </p:sp>
      <p:sp>
        <p:nvSpPr>
          <p:cNvPr id="13" name="Example card 3"/>
          <p:cNvSpPr/>
          <p:nvPr/>
        </p:nvSpPr>
        <p:spPr>
          <a:xfrm>
            <a:off x="8107680" y="1371600"/>
            <a:ext cx="3505200" cy="2057400"/>
          </a:xfrm>
          <a:prstGeom prst="roundRect">
            <a:avLst>
              <a:gd name="adj" fmla="val 355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4" name="Example marker 3"/>
          <p:cNvSpPr/>
          <p:nvPr/>
        </p:nvSpPr>
        <p:spPr>
          <a:xfrm>
            <a:off x="8336280" y="1618488"/>
            <a:ext cx="274320" cy="274320"/>
          </a:xfrm>
          <a:prstGeom prst="ellipse">
            <a:avLst/>
          </a:prstGeom>
          <a:solidFill>
            <a:schemeClr val="accent5"/>
          </a:solidFill>
          <a:ln/>
        </p:spPr>
        <p:txBody>
          <a:bodyPr/>
          <a:lstStyle/>
          <a:p>
            <a:endParaRPr lang="en-US"/>
          </a:p>
        </p:txBody>
      </p:sp>
      <p:sp>
        <p:nvSpPr>
          <p:cNvPr id="15" name="Example title 3"/>
          <p:cNvSpPr txBox="1"/>
          <p:nvPr/>
        </p:nvSpPr>
        <p:spPr>
          <a:xfrm>
            <a:off x="8747760" y="1536192"/>
            <a:ext cx="2636520" cy="457200"/>
          </a:xfrm>
          <a:prstGeom prst="rect">
            <a:avLst/>
          </a:prstGeom>
          <a:noFill/>
          <a:ln/>
        </p:spPr>
        <p:txBody>
          <a:bodyPr wrap="square" lIns="0" tIns="0" rIns="0" bIns="0" rtlCol="0" anchor="ctr"/>
          <a:lstStyle/>
          <a:p>
            <a:pPr marL="0" indent="0">
              <a:buNone/>
            </a:pPr>
            <a:r>
              <a:rPr lang="en-US" sz="1700" b="1" dirty="0">
                <a:solidFill>
                  <a:schemeClr val="tx1"/>
                </a:solidFill>
              </a:rPr>
              <a:t>Locus coeruleus</a:t>
            </a:r>
            <a:endParaRPr lang="en-US" sz="1700" dirty="0"/>
          </a:p>
        </p:txBody>
      </p:sp>
      <p:sp>
        <p:nvSpPr>
          <p:cNvPr id="16" name="Example body 3"/>
          <p:cNvSpPr txBox="1"/>
          <p:nvPr/>
        </p:nvSpPr>
        <p:spPr>
          <a:xfrm>
            <a:off x="8336280" y="2084832"/>
            <a:ext cx="3048000" cy="914400"/>
          </a:xfrm>
          <a:prstGeom prst="rect">
            <a:avLst/>
          </a:prstGeom>
          <a:noFill/>
          <a:ln/>
        </p:spPr>
        <p:txBody>
          <a:bodyPr wrap="square" lIns="0" tIns="0" rIns="0" bIns="0" rtlCol="0" anchor="t"/>
          <a:lstStyle/>
          <a:p>
            <a:pPr marL="0" indent="0">
              <a:buNone/>
            </a:pPr>
            <a:r>
              <a:rPr lang="en-US" sz="1400" dirty="0">
                <a:solidFill>
                  <a:schemeClr val="tx1"/>
                </a:solidFill>
              </a:rPr>
              <a:t>Noradrenergic nucleus, early site of AD pathology, imaged at higher resolution</a:t>
            </a:r>
            <a:endParaRPr lang="en-US" sz="1400" dirty="0"/>
          </a:p>
        </p:txBody>
      </p:sp>
      <p:sp>
        <p:nvSpPr>
          <p:cNvPr id="17" name="Example cite 3"/>
          <p:cNvSpPr txBox="1"/>
          <p:nvPr/>
        </p:nvSpPr>
        <p:spPr>
          <a:xfrm>
            <a:off x="8336280" y="3017520"/>
            <a:ext cx="3048000" cy="292608"/>
          </a:xfrm>
          <a:prstGeom prst="rect">
            <a:avLst/>
          </a:prstGeom>
          <a:noFill/>
          <a:ln/>
        </p:spPr>
        <p:txBody>
          <a:bodyPr wrap="square" lIns="0" tIns="0" rIns="0" bIns="0" rtlCol="0" anchor="t"/>
          <a:lstStyle/>
          <a:p>
            <a:pPr marL="0" indent="0">
              <a:buNone/>
            </a:pPr>
            <a:r>
              <a:rPr lang="en-US" sz="1100" i="1" dirty="0">
                <a:solidFill>
                  <a:schemeClr val="accent4"/>
                </a:solidFill>
              </a:rPr>
              <a:t>Priovoulos 2018</a:t>
            </a:r>
            <a:endParaRPr lang="en-US" sz="1100" dirty="0"/>
          </a:p>
        </p:txBody>
      </p:sp>
      <p:sp>
        <p:nvSpPr>
          <p:cNvPr id="18" name="Example card 4"/>
          <p:cNvSpPr/>
          <p:nvPr/>
        </p:nvSpPr>
        <p:spPr>
          <a:xfrm>
            <a:off x="548640" y="3703320"/>
            <a:ext cx="3505200" cy="2057400"/>
          </a:xfrm>
          <a:prstGeom prst="roundRect">
            <a:avLst>
              <a:gd name="adj" fmla="val 355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9" name="Example marker 4"/>
          <p:cNvSpPr/>
          <p:nvPr/>
        </p:nvSpPr>
        <p:spPr>
          <a:xfrm>
            <a:off x="777240" y="3950208"/>
            <a:ext cx="274320" cy="274320"/>
          </a:xfrm>
          <a:prstGeom prst="ellipse">
            <a:avLst/>
          </a:prstGeom>
          <a:solidFill>
            <a:schemeClr val="accent5"/>
          </a:solidFill>
          <a:ln/>
        </p:spPr>
        <p:txBody>
          <a:bodyPr/>
          <a:lstStyle/>
          <a:p>
            <a:endParaRPr lang="en-US"/>
          </a:p>
        </p:txBody>
      </p:sp>
      <p:sp>
        <p:nvSpPr>
          <p:cNvPr id="20" name="Example title 4"/>
          <p:cNvSpPr txBox="1"/>
          <p:nvPr/>
        </p:nvSpPr>
        <p:spPr>
          <a:xfrm>
            <a:off x="1188720" y="3867912"/>
            <a:ext cx="2636520" cy="457200"/>
          </a:xfrm>
          <a:prstGeom prst="rect">
            <a:avLst/>
          </a:prstGeom>
          <a:noFill/>
          <a:ln/>
        </p:spPr>
        <p:txBody>
          <a:bodyPr wrap="square" lIns="0" tIns="0" rIns="0" bIns="0" rtlCol="0" anchor="ctr"/>
          <a:lstStyle/>
          <a:p>
            <a:pPr marL="0" indent="0">
              <a:buNone/>
            </a:pPr>
            <a:r>
              <a:rPr lang="en-US" sz="1700" b="1" dirty="0">
                <a:solidFill>
                  <a:schemeClr val="tx1"/>
                </a:solidFill>
              </a:rPr>
              <a:t>Hippocampal subfields</a:t>
            </a:r>
            <a:endParaRPr lang="en-US" sz="1700" dirty="0"/>
          </a:p>
        </p:txBody>
      </p:sp>
      <p:sp>
        <p:nvSpPr>
          <p:cNvPr id="21" name="Example body 4"/>
          <p:cNvSpPr txBox="1"/>
          <p:nvPr/>
        </p:nvSpPr>
        <p:spPr>
          <a:xfrm>
            <a:off x="777240" y="4416552"/>
            <a:ext cx="3048000" cy="914400"/>
          </a:xfrm>
          <a:prstGeom prst="rect">
            <a:avLst/>
          </a:prstGeom>
          <a:noFill/>
          <a:ln/>
        </p:spPr>
        <p:txBody>
          <a:bodyPr wrap="square" lIns="0" tIns="0" rIns="0" bIns="0" rtlCol="0" anchor="t"/>
          <a:lstStyle/>
          <a:p>
            <a:pPr marL="0" indent="0">
              <a:buNone/>
            </a:pPr>
            <a:r>
              <a:rPr lang="en-US" sz="1400" dirty="0">
                <a:solidFill>
                  <a:schemeClr val="tx1"/>
                </a:solidFill>
              </a:rPr>
              <a:t>In vivo segmentation; CA1 apical neuropil thinning in mild AD</a:t>
            </a:r>
            <a:endParaRPr lang="en-US" sz="1400" dirty="0"/>
          </a:p>
        </p:txBody>
      </p:sp>
      <p:sp>
        <p:nvSpPr>
          <p:cNvPr id="22" name="Example cite 4"/>
          <p:cNvSpPr txBox="1"/>
          <p:nvPr/>
        </p:nvSpPr>
        <p:spPr>
          <a:xfrm>
            <a:off x="777240" y="5349240"/>
            <a:ext cx="3048000" cy="292608"/>
          </a:xfrm>
          <a:prstGeom prst="rect">
            <a:avLst/>
          </a:prstGeom>
          <a:noFill/>
          <a:ln/>
        </p:spPr>
        <p:txBody>
          <a:bodyPr wrap="square" lIns="0" tIns="0" rIns="0" bIns="0" rtlCol="0" anchor="t"/>
          <a:lstStyle/>
          <a:p>
            <a:pPr marL="0" indent="0">
              <a:buNone/>
            </a:pPr>
            <a:r>
              <a:rPr lang="en-US" sz="1100" i="1" dirty="0">
                <a:solidFill>
                  <a:schemeClr val="accent4"/>
                </a:solidFill>
              </a:rPr>
              <a:t>Wisse 2012; Kerchner 2010</a:t>
            </a:r>
            <a:endParaRPr lang="en-US" sz="1100" dirty="0"/>
          </a:p>
        </p:txBody>
      </p:sp>
      <p:sp>
        <p:nvSpPr>
          <p:cNvPr id="23" name="Example card 5"/>
          <p:cNvSpPr/>
          <p:nvPr/>
        </p:nvSpPr>
        <p:spPr>
          <a:xfrm>
            <a:off x="4328160" y="3703320"/>
            <a:ext cx="3505200" cy="2057400"/>
          </a:xfrm>
          <a:prstGeom prst="roundRect">
            <a:avLst>
              <a:gd name="adj" fmla="val 355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24" name="Example marker 5"/>
          <p:cNvSpPr/>
          <p:nvPr/>
        </p:nvSpPr>
        <p:spPr>
          <a:xfrm>
            <a:off x="4556760" y="3950208"/>
            <a:ext cx="274320" cy="274320"/>
          </a:xfrm>
          <a:prstGeom prst="ellipse">
            <a:avLst/>
          </a:prstGeom>
          <a:solidFill>
            <a:schemeClr val="accent5"/>
          </a:solidFill>
          <a:ln/>
        </p:spPr>
        <p:txBody>
          <a:bodyPr/>
          <a:lstStyle/>
          <a:p>
            <a:endParaRPr lang="en-US"/>
          </a:p>
        </p:txBody>
      </p:sp>
      <p:sp>
        <p:nvSpPr>
          <p:cNvPr id="25" name="Example title 5"/>
          <p:cNvSpPr txBox="1"/>
          <p:nvPr/>
        </p:nvSpPr>
        <p:spPr>
          <a:xfrm>
            <a:off x="4968240" y="3867912"/>
            <a:ext cx="2636520" cy="457200"/>
          </a:xfrm>
          <a:prstGeom prst="rect">
            <a:avLst/>
          </a:prstGeom>
          <a:noFill/>
          <a:ln/>
        </p:spPr>
        <p:txBody>
          <a:bodyPr wrap="square" lIns="0" tIns="0" rIns="0" bIns="0" rtlCol="0" anchor="ctr"/>
          <a:lstStyle/>
          <a:p>
            <a:pPr marL="0" indent="0">
              <a:buNone/>
            </a:pPr>
            <a:r>
              <a:rPr lang="en-US" sz="1700" b="1" dirty="0">
                <a:solidFill>
                  <a:schemeClr val="tx1"/>
                </a:solidFill>
              </a:rPr>
              <a:t>Thalamic nuclei</a:t>
            </a:r>
            <a:endParaRPr lang="en-US" sz="1700" dirty="0"/>
          </a:p>
        </p:txBody>
      </p:sp>
      <p:sp>
        <p:nvSpPr>
          <p:cNvPr id="26" name="Example body 5"/>
          <p:cNvSpPr txBox="1"/>
          <p:nvPr/>
        </p:nvSpPr>
        <p:spPr>
          <a:xfrm>
            <a:off x="4556760" y="4416552"/>
            <a:ext cx="3048000" cy="914400"/>
          </a:xfrm>
          <a:prstGeom prst="rect">
            <a:avLst/>
          </a:prstGeom>
          <a:noFill/>
          <a:ln/>
        </p:spPr>
        <p:txBody>
          <a:bodyPr wrap="square" lIns="0" tIns="0" rIns="0" bIns="0" rtlCol="0" anchor="t"/>
          <a:lstStyle/>
          <a:p>
            <a:pPr marL="0" indent="0">
              <a:buNone/>
            </a:pPr>
            <a:r>
              <a:rPr lang="en-US" sz="1400" dirty="0">
                <a:solidFill>
                  <a:schemeClr val="tx1"/>
                </a:solidFill>
              </a:rPr>
              <a:t>Direct delineation with white-matter-nulled MPRAGE</a:t>
            </a:r>
            <a:endParaRPr lang="en-US" sz="1400" dirty="0"/>
          </a:p>
        </p:txBody>
      </p:sp>
      <p:sp>
        <p:nvSpPr>
          <p:cNvPr id="27" name="Example cite 5"/>
          <p:cNvSpPr txBox="1"/>
          <p:nvPr/>
        </p:nvSpPr>
        <p:spPr>
          <a:xfrm>
            <a:off x="4556760" y="5349240"/>
            <a:ext cx="3048000" cy="292608"/>
          </a:xfrm>
          <a:prstGeom prst="rect">
            <a:avLst/>
          </a:prstGeom>
          <a:noFill/>
          <a:ln/>
        </p:spPr>
        <p:txBody>
          <a:bodyPr wrap="square" lIns="0" tIns="0" rIns="0" bIns="0" rtlCol="0" anchor="t"/>
          <a:lstStyle/>
          <a:p>
            <a:pPr marL="0" indent="0">
              <a:buNone/>
            </a:pPr>
            <a:r>
              <a:rPr lang="en-US" sz="1100" i="1" dirty="0">
                <a:solidFill>
                  <a:schemeClr val="accent4"/>
                </a:solidFill>
              </a:rPr>
              <a:t>Tourdias 2014</a:t>
            </a:r>
            <a:endParaRPr lang="en-US" sz="1100" dirty="0"/>
          </a:p>
        </p:txBody>
      </p:sp>
      <p:sp>
        <p:nvSpPr>
          <p:cNvPr id="28" name="Example card 6"/>
          <p:cNvSpPr/>
          <p:nvPr/>
        </p:nvSpPr>
        <p:spPr>
          <a:xfrm>
            <a:off x="8107680" y="3703320"/>
            <a:ext cx="3505200" cy="2057400"/>
          </a:xfrm>
          <a:prstGeom prst="roundRect">
            <a:avLst>
              <a:gd name="adj" fmla="val 355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29" name="Example marker 6"/>
          <p:cNvSpPr/>
          <p:nvPr/>
        </p:nvSpPr>
        <p:spPr>
          <a:xfrm>
            <a:off x="8336280" y="3950208"/>
            <a:ext cx="274320" cy="274320"/>
          </a:xfrm>
          <a:prstGeom prst="ellipse">
            <a:avLst/>
          </a:prstGeom>
          <a:solidFill>
            <a:schemeClr val="accent5"/>
          </a:solidFill>
          <a:ln/>
        </p:spPr>
        <p:txBody>
          <a:bodyPr/>
          <a:lstStyle/>
          <a:p>
            <a:endParaRPr lang="en-US"/>
          </a:p>
        </p:txBody>
      </p:sp>
      <p:sp>
        <p:nvSpPr>
          <p:cNvPr id="30" name="Example title 6"/>
          <p:cNvSpPr txBox="1"/>
          <p:nvPr/>
        </p:nvSpPr>
        <p:spPr>
          <a:xfrm>
            <a:off x="8747760" y="3867912"/>
            <a:ext cx="2636520" cy="457200"/>
          </a:xfrm>
          <a:prstGeom prst="rect">
            <a:avLst/>
          </a:prstGeom>
          <a:noFill/>
          <a:ln/>
        </p:spPr>
        <p:txBody>
          <a:bodyPr wrap="square" lIns="0" tIns="0" rIns="0" bIns="0" rtlCol="0" anchor="ctr"/>
          <a:lstStyle/>
          <a:p>
            <a:pPr marL="0" indent="0">
              <a:buNone/>
            </a:pPr>
            <a:r>
              <a:rPr lang="en-US" sz="1700" b="1" dirty="0">
                <a:solidFill>
                  <a:schemeClr val="tx1"/>
                </a:solidFill>
              </a:rPr>
              <a:t>DBS targeting</a:t>
            </a:r>
            <a:endParaRPr lang="en-US" sz="1700" dirty="0"/>
          </a:p>
        </p:txBody>
      </p:sp>
      <p:sp>
        <p:nvSpPr>
          <p:cNvPr id="31" name="Example body 6"/>
          <p:cNvSpPr txBox="1"/>
          <p:nvPr/>
        </p:nvSpPr>
        <p:spPr>
          <a:xfrm>
            <a:off x="8336280" y="4416552"/>
            <a:ext cx="3048000" cy="914400"/>
          </a:xfrm>
          <a:prstGeom prst="rect">
            <a:avLst/>
          </a:prstGeom>
          <a:noFill/>
          <a:ln/>
        </p:spPr>
        <p:txBody>
          <a:bodyPr wrap="square" lIns="0" tIns="0" rIns="0" bIns="0" rtlCol="0" anchor="t"/>
          <a:lstStyle/>
          <a:p>
            <a:pPr marL="0" indent="0">
              <a:buNone/>
            </a:pPr>
            <a:r>
              <a:rPr lang="en-US" sz="1400" dirty="0">
                <a:solidFill>
                  <a:schemeClr val="tx1"/>
                </a:solidFill>
              </a:rPr>
              <a:t>Subthalamic nucleus borders visualized for surgical planning</a:t>
            </a:r>
            <a:endParaRPr lang="en-US" sz="1400" dirty="0"/>
          </a:p>
        </p:txBody>
      </p:sp>
      <p:sp>
        <p:nvSpPr>
          <p:cNvPr id="32" name="Example cite 6"/>
          <p:cNvSpPr txBox="1"/>
          <p:nvPr/>
        </p:nvSpPr>
        <p:spPr>
          <a:xfrm>
            <a:off x="8336280" y="5349240"/>
            <a:ext cx="3048000" cy="292608"/>
          </a:xfrm>
          <a:prstGeom prst="rect">
            <a:avLst/>
          </a:prstGeom>
          <a:noFill/>
          <a:ln/>
        </p:spPr>
        <p:txBody>
          <a:bodyPr wrap="square" lIns="0" tIns="0" rIns="0" bIns="0" rtlCol="0" anchor="t"/>
          <a:lstStyle/>
          <a:p>
            <a:pPr marL="0" indent="0">
              <a:buNone/>
            </a:pPr>
            <a:r>
              <a:rPr lang="en-US" sz="1100" i="1" dirty="0">
                <a:solidFill>
                  <a:schemeClr val="accent4"/>
                </a:solidFill>
              </a:rPr>
              <a:t>Duchin 2012</a:t>
            </a:r>
            <a:endParaRPr lang="en-US" sz="1100" dirty="0"/>
          </a:p>
        </p:txBody>
      </p:sp>
      <p:sp>
        <p:nvSpPr>
          <p:cNvPr id="33"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69</a:t>
            </a:fld>
            <a:endParaRPr lang="en-US"/>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3891544" y="272538"/>
            <a:ext cx="3880856"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Applications of 7T</a:t>
            </a:r>
            <a:endParaRPr lang="en-US" sz="3200" dirty="0"/>
          </a:p>
        </p:txBody>
      </p:sp>
      <p:sp>
        <p:nvSpPr>
          <p:cNvPr id="3" name="Pillar Functional"/>
          <p:cNvSpPr/>
          <p:nvPr/>
        </p:nvSpPr>
        <p:spPr>
          <a:xfrm>
            <a:off x="548640" y="1371600"/>
            <a:ext cx="3474720" cy="3429000"/>
          </a:xfrm>
          <a:prstGeom prst="roundRect">
            <a:avLst>
              <a:gd name="adj" fmla="val 213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Pillar num 1"/>
          <p:cNvSpPr/>
          <p:nvPr/>
        </p:nvSpPr>
        <p:spPr>
          <a:xfrm>
            <a:off x="822960" y="1645920"/>
            <a:ext cx="548640" cy="548640"/>
          </a:xfrm>
          <a:prstGeom prst="ellipse">
            <a:avLst/>
          </a:prstGeom>
          <a:solidFill>
            <a:schemeClr val="accent2"/>
          </a:solidFill>
          <a:ln/>
        </p:spPr>
        <p:txBody>
          <a:bodyPr/>
          <a:lstStyle/>
          <a:p>
            <a:endParaRPr lang="en-US"/>
          </a:p>
        </p:txBody>
      </p:sp>
      <p:sp>
        <p:nvSpPr>
          <p:cNvPr id="5" name="Pillar num 1 num"/>
          <p:cNvSpPr txBox="1"/>
          <p:nvPr/>
        </p:nvSpPr>
        <p:spPr>
          <a:xfrm>
            <a:off x="822960" y="1645920"/>
            <a:ext cx="548640" cy="548640"/>
          </a:xfrm>
          <a:prstGeom prst="rect">
            <a:avLst/>
          </a:prstGeom>
          <a:no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6" name="Pillar title 1"/>
          <p:cNvSpPr txBox="1"/>
          <p:nvPr/>
        </p:nvSpPr>
        <p:spPr>
          <a:xfrm>
            <a:off x="822960" y="2377440"/>
            <a:ext cx="2926080" cy="502920"/>
          </a:xfrm>
          <a:prstGeom prst="rect">
            <a:avLst/>
          </a:prstGeom>
          <a:noFill/>
          <a:ln/>
        </p:spPr>
        <p:txBody>
          <a:bodyPr wrap="square" lIns="0" tIns="0" rIns="0" bIns="0" rtlCol="0" anchor="t"/>
          <a:lstStyle/>
          <a:p>
            <a:pPr marL="0" indent="0">
              <a:buNone/>
            </a:pPr>
            <a:r>
              <a:rPr lang="en-US" sz="2400" b="1" dirty="0">
                <a:solidFill>
                  <a:schemeClr val="tx1"/>
                </a:solidFill>
                <a:latin typeface="Cambria" pitchFamily="34" charset="0"/>
                <a:ea typeface="Cambria" pitchFamily="34" charset="-122"/>
                <a:cs typeface="Cambria" pitchFamily="34" charset="-120"/>
              </a:rPr>
              <a:t>Functional</a:t>
            </a:r>
            <a:endParaRPr lang="en-US" sz="2400" dirty="0"/>
          </a:p>
        </p:txBody>
      </p:sp>
      <p:sp>
        <p:nvSpPr>
          <p:cNvPr id="7" name="Pillar tag 1"/>
          <p:cNvSpPr txBox="1"/>
          <p:nvPr/>
        </p:nvSpPr>
        <p:spPr>
          <a:xfrm>
            <a:off x="822960" y="2880360"/>
            <a:ext cx="2926080" cy="365760"/>
          </a:xfrm>
          <a:prstGeom prst="rect">
            <a:avLst/>
          </a:prstGeom>
          <a:noFill/>
          <a:ln/>
        </p:spPr>
        <p:txBody>
          <a:bodyPr wrap="square" lIns="0" tIns="0" rIns="0" bIns="0" rtlCol="0" anchor="t"/>
          <a:lstStyle/>
          <a:p>
            <a:pPr marL="0" indent="0">
              <a:buNone/>
            </a:pPr>
            <a:r>
              <a:rPr lang="en-US" sz="1500" i="1" dirty="0">
                <a:solidFill>
                  <a:schemeClr val="accent2"/>
                </a:solidFill>
              </a:rPr>
              <a:t>Clear gain at high resolution</a:t>
            </a:r>
            <a:endParaRPr lang="en-US" sz="1500" dirty="0"/>
          </a:p>
        </p:txBody>
      </p:sp>
      <p:sp>
        <p:nvSpPr>
          <p:cNvPr id="8" name="Pillar desc 1"/>
          <p:cNvSpPr txBox="1"/>
          <p:nvPr/>
        </p:nvSpPr>
        <p:spPr>
          <a:xfrm>
            <a:off x="822960" y="3337560"/>
            <a:ext cx="2926080" cy="1371600"/>
          </a:xfrm>
          <a:prstGeom prst="rect">
            <a:avLst/>
          </a:prstGeom>
          <a:noFill/>
          <a:ln/>
        </p:spPr>
        <p:txBody>
          <a:bodyPr wrap="square" lIns="0" tIns="0" rIns="0" bIns="0" rtlCol="0" anchor="t"/>
          <a:lstStyle/>
          <a:p>
            <a:pPr marL="0" indent="0">
              <a:buNone/>
            </a:pPr>
            <a:r>
              <a:rPr lang="en-US" sz="1400" dirty="0">
                <a:solidFill>
                  <a:schemeClr val="tx1"/>
                </a:solidFill>
              </a:rPr>
              <a:t>Laminar and columnar fMRI reveal the direction of information flow; small nuclei relevant to psychiatry become measurable</a:t>
            </a:r>
            <a:endParaRPr lang="en-US" sz="1400" dirty="0"/>
          </a:p>
        </p:txBody>
      </p:sp>
      <p:sp>
        <p:nvSpPr>
          <p:cNvPr id="9" name="Pillar Structural"/>
          <p:cNvSpPr/>
          <p:nvPr/>
        </p:nvSpPr>
        <p:spPr>
          <a:xfrm>
            <a:off x="4297680" y="1371600"/>
            <a:ext cx="3474720" cy="3429000"/>
          </a:xfrm>
          <a:prstGeom prst="roundRect">
            <a:avLst>
              <a:gd name="adj" fmla="val 213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0" name="Pillar num 2"/>
          <p:cNvSpPr/>
          <p:nvPr/>
        </p:nvSpPr>
        <p:spPr>
          <a:xfrm>
            <a:off x="4572000" y="1645920"/>
            <a:ext cx="548640" cy="548640"/>
          </a:xfrm>
          <a:prstGeom prst="ellipse">
            <a:avLst/>
          </a:prstGeom>
          <a:solidFill>
            <a:schemeClr val="accent5"/>
          </a:solidFill>
          <a:ln/>
        </p:spPr>
        <p:txBody>
          <a:bodyPr/>
          <a:lstStyle/>
          <a:p>
            <a:endParaRPr lang="en-US"/>
          </a:p>
        </p:txBody>
      </p:sp>
      <p:sp>
        <p:nvSpPr>
          <p:cNvPr id="11" name="Pillar num 2 num"/>
          <p:cNvSpPr txBox="1"/>
          <p:nvPr/>
        </p:nvSpPr>
        <p:spPr>
          <a:xfrm>
            <a:off x="4572000" y="1645920"/>
            <a:ext cx="548640" cy="548640"/>
          </a:xfrm>
          <a:prstGeom prst="rect">
            <a:avLst/>
          </a:prstGeom>
          <a:no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12" name="Pillar title 2"/>
          <p:cNvSpPr txBox="1"/>
          <p:nvPr/>
        </p:nvSpPr>
        <p:spPr>
          <a:xfrm>
            <a:off x="4572000" y="2377440"/>
            <a:ext cx="2926080" cy="502920"/>
          </a:xfrm>
          <a:prstGeom prst="rect">
            <a:avLst/>
          </a:prstGeom>
          <a:noFill/>
          <a:ln/>
        </p:spPr>
        <p:txBody>
          <a:bodyPr wrap="square" lIns="0" tIns="0" rIns="0" bIns="0" rtlCol="0" anchor="t"/>
          <a:lstStyle/>
          <a:p>
            <a:pPr marL="0" indent="0">
              <a:buNone/>
            </a:pPr>
            <a:r>
              <a:rPr lang="en-US" sz="2400" b="1" dirty="0">
                <a:solidFill>
                  <a:schemeClr val="tx1"/>
                </a:solidFill>
                <a:latin typeface="Cambria" pitchFamily="34" charset="0"/>
                <a:ea typeface="Cambria" pitchFamily="34" charset="-122"/>
                <a:cs typeface="Cambria" pitchFamily="34" charset="-120"/>
              </a:rPr>
              <a:t>Structural</a:t>
            </a:r>
            <a:endParaRPr lang="en-US" sz="2400" dirty="0"/>
          </a:p>
        </p:txBody>
      </p:sp>
      <p:sp>
        <p:nvSpPr>
          <p:cNvPr id="13" name="Pillar tag 2"/>
          <p:cNvSpPr txBox="1"/>
          <p:nvPr/>
        </p:nvSpPr>
        <p:spPr>
          <a:xfrm>
            <a:off x="4572000" y="2880360"/>
            <a:ext cx="2926080" cy="365760"/>
          </a:xfrm>
          <a:prstGeom prst="rect">
            <a:avLst/>
          </a:prstGeom>
          <a:noFill/>
          <a:ln/>
        </p:spPr>
        <p:txBody>
          <a:bodyPr wrap="square" lIns="0" tIns="0" rIns="0" bIns="0" rtlCol="0" anchor="t"/>
          <a:lstStyle/>
          <a:p>
            <a:pPr marL="0" indent="0">
              <a:buNone/>
            </a:pPr>
            <a:r>
              <a:rPr lang="en-US" sz="1500" i="1" dirty="0">
                <a:solidFill>
                  <a:schemeClr val="accent5"/>
                </a:solidFill>
              </a:rPr>
              <a:t>Small structures, with a clinical path</a:t>
            </a:r>
            <a:endParaRPr lang="en-US" sz="1500" dirty="0"/>
          </a:p>
        </p:txBody>
      </p:sp>
      <p:sp>
        <p:nvSpPr>
          <p:cNvPr id="14" name="Pillar desc 2"/>
          <p:cNvSpPr txBox="1"/>
          <p:nvPr/>
        </p:nvSpPr>
        <p:spPr>
          <a:xfrm>
            <a:off x="4572000" y="3337560"/>
            <a:ext cx="2926080" cy="1371600"/>
          </a:xfrm>
          <a:prstGeom prst="rect">
            <a:avLst/>
          </a:prstGeom>
          <a:noFill/>
          <a:ln/>
        </p:spPr>
        <p:txBody>
          <a:bodyPr wrap="square" lIns="0" tIns="0" rIns="0" bIns="0" rtlCol="0" anchor="t"/>
          <a:lstStyle/>
          <a:p>
            <a:pPr marL="0" indent="0">
              <a:buNone/>
            </a:pPr>
            <a:r>
              <a:rPr lang="en-US" sz="1400" dirty="0">
                <a:solidFill>
                  <a:schemeClr val="tx1"/>
                </a:solidFill>
              </a:rPr>
              <a:t>Submillimeter anatomy, intracortical myelin, iron-rich nuclei, and MS and epilepsy lesion features</a:t>
            </a:r>
            <a:endParaRPr lang="en-US" sz="1400" dirty="0"/>
          </a:p>
        </p:txBody>
      </p:sp>
      <p:sp>
        <p:nvSpPr>
          <p:cNvPr id="15" name="Pillar Diffusion"/>
          <p:cNvSpPr/>
          <p:nvPr/>
        </p:nvSpPr>
        <p:spPr>
          <a:xfrm>
            <a:off x="8046720" y="1371600"/>
            <a:ext cx="3474720" cy="3429000"/>
          </a:xfrm>
          <a:prstGeom prst="roundRect">
            <a:avLst>
              <a:gd name="adj" fmla="val 213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6" name="Pillar num 3"/>
          <p:cNvSpPr/>
          <p:nvPr/>
        </p:nvSpPr>
        <p:spPr>
          <a:xfrm>
            <a:off x="8321040" y="1645920"/>
            <a:ext cx="548640" cy="548640"/>
          </a:xfrm>
          <a:prstGeom prst="ellipse">
            <a:avLst/>
          </a:prstGeom>
          <a:solidFill>
            <a:schemeClr val="accent4"/>
          </a:solidFill>
          <a:ln/>
        </p:spPr>
        <p:txBody>
          <a:bodyPr/>
          <a:lstStyle/>
          <a:p>
            <a:endParaRPr lang="en-US"/>
          </a:p>
        </p:txBody>
      </p:sp>
      <p:sp>
        <p:nvSpPr>
          <p:cNvPr id="17" name="Pillar num 3 num"/>
          <p:cNvSpPr txBox="1"/>
          <p:nvPr/>
        </p:nvSpPr>
        <p:spPr>
          <a:xfrm>
            <a:off x="8321040" y="1645920"/>
            <a:ext cx="548640" cy="548640"/>
          </a:xfrm>
          <a:prstGeom prst="rect">
            <a:avLst/>
          </a:prstGeom>
          <a:no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18" name="Pillar title 3"/>
          <p:cNvSpPr txBox="1"/>
          <p:nvPr/>
        </p:nvSpPr>
        <p:spPr>
          <a:xfrm>
            <a:off x="8321040" y="2377440"/>
            <a:ext cx="2926080" cy="502920"/>
          </a:xfrm>
          <a:prstGeom prst="rect">
            <a:avLst/>
          </a:prstGeom>
          <a:noFill/>
          <a:ln/>
        </p:spPr>
        <p:txBody>
          <a:bodyPr wrap="square" lIns="0" tIns="0" rIns="0" bIns="0" rtlCol="0" anchor="t"/>
          <a:lstStyle/>
          <a:p>
            <a:pPr marL="0" indent="0">
              <a:buNone/>
            </a:pPr>
            <a:r>
              <a:rPr lang="en-US" sz="2400" b="1" dirty="0">
                <a:solidFill>
                  <a:schemeClr val="tx1"/>
                </a:solidFill>
                <a:latin typeface="Cambria" pitchFamily="34" charset="0"/>
                <a:ea typeface="Cambria" pitchFamily="34" charset="-122"/>
                <a:cs typeface="Cambria" pitchFamily="34" charset="-120"/>
              </a:rPr>
              <a:t>Diffusion</a:t>
            </a:r>
            <a:endParaRPr lang="en-US" sz="2400" dirty="0"/>
          </a:p>
        </p:txBody>
      </p:sp>
      <p:sp>
        <p:nvSpPr>
          <p:cNvPr id="19" name="Pillar tag 3"/>
          <p:cNvSpPr txBox="1"/>
          <p:nvPr/>
        </p:nvSpPr>
        <p:spPr>
          <a:xfrm>
            <a:off x="8321040" y="2880360"/>
            <a:ext cx="2926080" cy="365760"/>
          </a:xfrm>
          <a:prstGeom prst="rect">
            <a:avLst/>
          </a:prstGeom>
          <a:noFill/>
          <a:ln/>
        </p:spPr>
        <p:txBody>
          <a:bodyPr wrap="square" lIns="0" tIns="0" rIns="0" bIns="0" rtlCol="0" anchor="t"/>
          <a:lstStyle/>
          <a:p>
            <a:pPr marL="0" indent="0">
              <a:buNone/>
            </a:pPr>
            <a:r>
              <a:rPr lang="en-US" sz="1500" i="1" dirty="0">
                <a:solidFill>
                  <a:schemeClr val="accent1"/>
                </a:solidFill>
              </a:rPr>
              <a:t>Increased resolution</a:t>
            </a:r>
            <a:endParaRPr lang="en-US" sz="1500" dirty="0">
              <a:solidFill>
                <a:schemeClr val="accent1"/>
              </a:solidFill>
            </a:endParaRPr>
          </a:p>
        </p:txBody>
      </p:sp>
      <p:sp>
        <p:nvSpPr>
          <p:cNvPr id="20" name="Pillar desc 3"/>
          <p:cNvSpPr txBox="1"/>
          <p:nvPr/>
        </p:nvSpPr>
        <p:spPr>
          <a:xfrm>
            <a:off x="8321040" y="3337560"/>
            <a:ext cx="2926080" cy="1371600"/>
          </a:xfrm>
          <a:prstGeom prst="rect">
            <a:avLst/>
          </a:prstGeom>
          <a:noFill/>
          <a:ln/>
        </p:spPr>
        <p:txBody>
          <a:bodyPr wrap="square" lIns="0" tIns="0" rIns="0" bIns="0" rtlCol="0" anchor="t"/>
          <a:lstStyle/>
          <a:p>
            <a:pPr marL="0" indent="0">
              <a:buNone/>
            </a:pPr>
            <a:r>
              <a:rPr lang="en-US" sz="1400" dirty="0">
                <a:solidFill>
                  <a:schemeClr val="tx1"/>
                </a:solidFill>
              </a:rPr>
              <a:t>Higher resolution and complementary fibre information, but gradient strength matters as much as field</a:t>
            </a:r>
            <a:endParaRPr lang="en-US" sz="1400" dirty="0"/>
          </a:p>
        </p:txBody>
      </p:sp>
      <p:sp>
        <p:nvSpPr>
          <p:cNvPr id="21" name="Argument band"/>
          <p:cNvSpPr/>
          <p:nvPr/>
        </p:nvSpPr>
        <p:spPr>
          <a:xfrm>
            <a:off x="548640" y="5074920"/>
            <a:ext cx="11064240" cy="1051560"/>
          </a:xfrm>
          <a:prstGeom prst="roundRect">
            <a:avLst>
              <a:gd name="adj" fmla="val 6957"/>
            </a:avLst>
          </a:prstGeom>
          <a:solidFill>
            <a:schemeClr val="tx2"/>
          </a:solidFill>
          <a:ln/>
          <a:effectLst>
            <a:outerShdw blurRad="76200" dist="25400" dir="5400000" algn="bl" rotWithShape="0">
              <a:srgbClr val="0F1B2D">
                <a:alpha val="12000"/>
              </a:srgbClr>
            </a:outerShdw>
          </a:effectLst>
        </p:spPr>
        <p:txBody>
          <a:bodyPr/>
          <a:lstStyle/>
          <a:p>
            <a:endParaRPr lang="en-US"/>
          </a:p>
        </p:txBody>
      </p:sp>
      <p:sp>
        <p:nvSpPr>
          <p:cNvPr id="22" name="Argument text"/>
          <p:cNvSpPr txBox="1"/>
          <p:nvPr/>
        </p:nvSpPr>
        <p:spPr>
          <a:xfrm>
            <a:off x="822960" y="5120640"/>
            <a:ext cx="10515600" cy="960120"/>
          </a:xfrm>
          <a:prstGeom prst="rect">
            <a:avLst/>
          </a:prstGeom>
          <a:noFill/>
          <a:ln/>
        </p:spPr>
        <p:txBody>
          <a:bodyPr wrap="square" lIns="0" tIns="0" rIns="0" bIns="0" rtlCol="0" anchor="ctr"/>
          <a:lstStyle/>
          <a:p>
            <a:pPr marL="0" indent="0">
              <a:buNone/>
            </a:pPr>
            <a:r>
              <a:rPr lang="en-US" sz="1600" b="1" dirty="0">
                <a:solidFill>
                  <a:schemeClr val="bg1"/>
                </a:solidFill>
              </a:rPr>
              <a:t>A 3T remains the workhorse.  </a:t>
            </a:r>
            <a:r>
              <a:rPr lang="en-US" sz="1600" dirty="0">
                <a:solidFill>
                  <a:schemeClr val="accent6"/>
                </a:solidFill>
              </a:rPr>
              <a:t>The 7T pays off when a center invests in pTx, dense receive coils, strong gradients, and physicist staff, and routes mesoscopic questions to it.</a:t>
            </a:r>
            <a:endParaRPr lang="en-US" sz="16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70</a:t>
            </a:fld>
            <a:endParaRPr lang="en-US"/>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Gains from 3T to 7T</a:t>
            </a:r>
            <a:endParaRPr lang="en-US" sz="3200" dirty="0"/>
          </a:p>
        </p:txBody>
      </p:sp>
      <p:sp>
        <p:nvSpPr>
          <p:cNvPr id="3" name="Dividend card 1"/>
          <p:cNvSpPr/>
          <p:nvPr/>
        </p:nvSpPr>
        <p:spPr>
          <a:xfrm>
            <a:off x="548640" y="1371600"/>
            <a:ext cx="5394960" cy="1554480"/>
          </a:xfrm>
          <a:prstGeom prst="roundRect">
            <a:avLst>
              <a:gd name="adj" fmla="val 470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Dividend stat 1"/>
          <p:cNvSpPr txBox="1"/>
          <p:nvPr/>
        </p:nvSpPr>
        <p:spPr>
          <a:xfrm>
            <a:off x="822960" y="1554480"/>
            <a:ext cx="2103120" cy="822960"/>
          </a:xfrm>
          <a:prstGeom prst="rect">
            <a:avLst/>
          </a:prstGeom>
          <a:noFill/>
          <a:ln/>
        </p:spPr>
        <p:txBody>
          <a:bodyPr wrap="square" lIns="0" tIns="0" rIns="0" bIns="0" rtlCol="0" anchor="ctr"/>
          <a:lstStyle/>
          <a:p>
            <a:pPr marL="0" indent="0">
              <a:buNone/>
            </a:pPr>
            <a:r>
              <a:rPr lang="en-US" sz="3400" b="1" dirty="0">
                <a:solidFill>
                  <a:schemeClr val="accent2"/>
                </a:solidFill>
                <a:latin typeface="Cambria" pitchFamily="34" charset="0"/>
                <a:ea typeface="Cambria" pitchFamily="34" charset="-122"/>
                <a:cs typeface="Cambria" pitchFamily="34" charset="-120"/>
              </a:rPr>
              <a:t>~B0^1.65</a:t>
            </a:r>
            <a:endParaRPr lang="en-US" sz="3400" dirty="0"/>
          </a:p>
        </p:txBody>
      </p:sp>
      <p:sp>
        <p:nvSpPr>
          <p:cNvPr id="5" name="Dividend label 1"/>
          <p:cNvSpPr txBox="1"/>
          <p:nvPr/>
        </p:nvSpPr>
        <p:spPr>
          <a:xfrm>
            <a:off x="3063240" y="1554480"/>
            <a:ext cx="2651760" cy="411480"/>
          </a:xfrm>
          <a:prstGeom prst="rect">
            <a:avLst/>
          </a:prstGeom>
          <a:noFill/>
          <a:ln/>
        </p:spPr>
        <p:txBody>
          <a:bodyPr wrap="square" lIns="0" tIns="0" rIns="0" bIns="0" rtlCol="0" anchor="t"/>
          <a:lstStyle/>
          <a:p>
            <a:pPr marL="0" indent="0">
              <a:buNone/>
            </a:pPr>
            <a:r>
              <a:rPr lang="en-US" sz="1800" b="1" dirty="0">
                <a:solidFill>
                  <a:schemeClr val="tx1"/>
                </a:solidFill>
              </a:rPr>
              <a:t>Intrinsic SNR</a:t>
            </a:r>
            <a:endParaRPr lang="en-US" sz="1800" dirty="0"/>
          </a:p>
        </p:txBody>
      </p:sp>
      <p:sp>
        <p:nvSpPr>
          <p:cNvPr id="6" name="Dividend desc 1"/>
          <p:cNvSpPr txBox="1"/>
          <p:nvPr/>
        </p:nvSpPr>
        <p:spPr>
          <a:xfrm>
            <a:off x="3063240" y="1965960"/>
            <a:ext cx="2651760" cy="640080"/>
          </a:xfrm>
          <a:prstGeom prst="rect">
            <a:avLst/>
          </a:prstGeom>
          <a:noFill/>
          <a:ln/>
        </p:spPr>
        <p:txBody>
          <a:bodyPr wrap="square" lIns="0" tIns="0" rIns="0" bIns="0" rtlCol="0" anchor="t"/>
          <a:lstStyle/>
          <a:p>
            <a:pPr marL="0" indent="0">
              <a:buNone/>
            </a:pPr>
            <a:r>
              <a:rPr lang="en-US" sz="1300" dirty="0">
                <a:solidFill>
                  <a:schemeClr val="accent1"/>
                </a:solidFill>
              </a:rPr>
              <a:t>~4× predicted; ~2–3× realized with modern arrays</a:t>
            </a:r>
          </a:p>
        </p:txBody>
      </p:sp>
      <p:sp>
        <p:nvSpPr>
          <p:cNvPr id="7" name="Dividend cite 1"/>
          <p:cNvSpPr txBox="1"/>
          <p:nvPr/>
        </p:nvSpPr>
        <p:spPr>
          <a:xfrm>
            <a:off x="822960" y="2514600"/>
            <a:ext cx="2194560" cy="274320"/>
          </a:xfrm>
          <a:prstGeom prst="rect">
            <a:avLst/>
          </a:prstGeom>
          <a:noFill/>
          <a:ln/>
        </p:spPr>
        <p:txBody>
          <a:bodyPr wrap="square" lIns="0" tIns="0" rIns="0" bIns="0" rtlCol="0" anchor="t"/>
          <a:lstStyle/>
          <a:p>
            <a:pPr marL="0" indent="0">
              <a:buNone/>
            </a:pPr>
            <a:r>
              <a:rPr lang="en-US" sz="1100" i="1" dirty="0">
                <a:solidFill>
                  <a:schemeClr val="accent1"/>
                </a:solidFill>
              </a:rPr>
              <a:t>Pohmann 2016</a:t>
            </a:r>
            <a:endParaRPr lang="en-US" sz="1100" dirty="0">
              <a:solidFill>
                <a:schemeClr val="accent1"/>
              </a:solidFill>
            </a:endParaRPr>
          </a:p>
        </p:txBody>
      </p:sp>
      <p:sp>
        <p:nvSpPr>
          <p:cNvPr id="8" name="Dividend card 2"/>
          <p:cNvSpPr/>
          <p:nvPr/>
        </p:nvSpPr>
        <p:spPr>
          <a:xfrm>
            <a:off x="6217920" y="1371600"/>
            <a:ext cx="5394960" cy="1554480"/>
          </a:xfrm>
          <a:prstGeom prst="roundRect">
            <a:avLst>
              <a:gd name="adj" fmla="val 470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9" name="Dividend stat 2"/>
          <p:cNvSpPr txBox="1"/>
          <p:nvPr/>
        </p:nvSpPr>
        <p:spPr>
          <a:xfrm>
            <a:off x="6492240" y="1554480"/>
            <a:ext cx="2103120" cy="822960"/>
          </a:xfrm>
          <a:prstGeom prst="rect">
            <a:avLst/>
          </a:prstGeom>
          <a:noFill/>
          <a:ln/>
        </p:spPr>
        <p:txBody>
          <a:bodyPr wrap="square" lIns="0" tIns="0" rIns="0" bIns="0" rtlCol="0" anchor="ctr"/>
          <a:lstStyle/>
          <a:p>
            <a:pPr marL="0" indent="0">
              <a:buNone/>
            </a:pPr>
            <a:r>
              <a:rPr lang="en-US" sz="3400" b="1" dirty="0">
                <a:solidFill>
                  <a:schemeClr val="accent2"/>
                </a:solidFill>
                <a:latin typeface="Cambria" pitchFamily="34" charset="0"/>
                <a:ea typeface="Cambria" pitchFamily="34" charset="-122"/>
                <a:cs typeface="Cambria" pitchFamily="34" charset="-120"/>
              </a:rPr>
              <a:t>2–3×</a:t>
            </a:r>
            <a:endParaRPr lang="en-US" sz="3400" dirty="0"/>
          </a:p>
        </p:txBody>
      </p:sp>
      <p:sp>
        <p:nvSpPr>
          <p:cNvPr id="10" name="Dividend label 2"/>
          <p:cNvSpPr txBox="1"/>
          <p:nvPr/>
        </p:nvSpPr>
        <p:spPr>
          <a:xfrm>
            <a:off x="8732520" y="1554480"/>
            <a:ext cx="2651760" cy="411480"/>
          </a:xfrm>
          <a:prstGeom prst="rect">
            <a:avLst/>
          </a:prstGeom>
          <a:noFill/>
          <a:ln/>
        </p:spPr>
        <p:txBody>
          <a:bodyPr wrap="square" lIns="0" tIns="0" rIns="0" bIns="0" rtlCol="0" anchor="t"/>
          <a:lstStyle/>
          <a:p>
            <a:pPr marL="0" indent="0">
              <a:buNone/>
            </a:pPr>
            <a:r>
              <a:rPr lang="en-US" sz="1800" b="1" dirty="0">
                <a:solidFill>
                  <a:schemeClr val="tx1"/>
                </a:solidFill>
              </a:rPr>
              <a:t>BOLD ΔR2*</a:t>
            </a:r>
            <a:endParaRPr lang="en-US" sz="1800" dirty="0"/>
          </a:p>
        </p:txBody>
      </p:sp>
      <p:sp>
        <p:nvSpPr>
          <p:cNvPr id="11" name="Dividend desc 2"/>
          <p:cNvSpPr txBox="1"/>
          <p:nvPr/>
        </p:nvSpPr>
        <p:spPr>
          <a:xfrm>
            <a:off x="8732520" y="1965960"/>
            <a:ext cx="2651760" cy="640080"/>
          </a:xfrm>
          <a:prstGeom prst="rect">
            <a:avLst/>
          </a:prstGeom>
          <a:noFill/>
          <a:ln/>
        </p:spPr>
        <p:txBody>
          <a:bodyPr wrap="square" lIns="0" tIns="0" rIns="0" bIns="0" rtlCol="0" anchor="t"/>
          <a:lstStyle/>
          <a:p>
            <a:pPr marL="0" indent="0">
              <a:buNone/>
            </a:pPr>
            <a:r>
              <a:rPr lang="en-US" sz="1300" dirty="0">
                <a:solidFill>
                  <a:schemeClr val="accent1"/>
                </a:solidFill>
              </a:rPr>
              <a:t>Intravascular signal largely vanishes; microvascular weighting rises</a:t>
            </a:r>
          </a:p>
        </p:txBody>
      </p:sp>
      <p:sp>
        <p:nvSpPr>
          <p:cNvPr id="12" name="Dividend cite 2"/>
          <p:cNvSpPr txBox="1"/>
          <p:nvPr/>
        </p:nvSpPr>
        <p:spPr>
          <a:xfrm>
            <a:off x="6492240" y="2514600"/>
            <a:ext cx="2194560" cy="274320"/>
          </a:xfrm>
          <a:prstGeom prst="rect">
            <a:avLst/>
          </a:prstGeom>
          <a:noFill/>
          <a:ln/>
        </p:spPr>
        <p:txBody>
          <a:bodyPr wrap="square" lIns="0" tIns="0" rIns="0" bIns="0" rtlCol="0" anchor="t"/>
          <a:lstStyle/>
          <a:p>
            <a:pPr marL="0" indent="0">
              <a:buNone/>
            </a:pPr>
            <a:r>
              <a:rPr lang="en-US" sz="1100" i="1" dirty="0">
                <a:solidFill>
                  <a:schemeClr val="accent1"/>
                </a:solidFill>
              </a:rPr>
              <a:t>Uludağ 2009; van der Zwaag 2009</a:t>
            </a:r>
            <a:endParaRPr lang="en-US" sz="1100" dirty="0">
              <a:solidFill>
                <a:schemeClr val="accent1"/>
              </a:solidFill>
            </a:endParaRPr>
          </a:p>
        </p:txBody>
      </p:sp>
      <p:sp>
        <p:nvSpPr>
          <p:cNvPr id="13" name="Dividend card 3"/>
          <p:cNvSpPr/>
          <p:nvPr/>
        </p:nvSpPr>
        <p:spPr>
          <a:xfrm>
            <a:off x="548640" y="3154680"/>
            <a:ext cx="5394960" cy="1554480"/>
          </a:xfrm>
          <a:prstGeom prst="roundRect">
            <a:avLst>
              <a:gd name="adj" fmla="val 470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4" name="Dividend stat 3"/>
          <p:cNvSpPr txBox="1"/>
          <p:nvPr/>
        </p:nvSpPr>
        <p:spPr>
          <a:xfrm>
            <a:off x="822960" y="3337560"/>
            <a:ext cx="2103120" cy="822960"/>
          </a:xfrm>
          <a:prstGeom prst="rect">
            <a:avLst/>
          </a:prstGeom>
          <a:noFill/>
          <a:ln/>
        </p:spPr>
        <p:txBody>
          <a:bodyPr wrap="square" lIns="0" tIns="0" rIns="0" bIns="0" rtlCol="0" anchor="ctr"/>
          <a:lstStyle/>
          <a:p>
            <a:r>
              <a:rPr lang="en-US" sz="3400" b="1" dirty="0">
                <a:solidFill>
                  <a:schemeClr val="accent2"/>
                </a:solidFill>
                <a:latin typeface="Cambria" pitchFamily="34" charset="0"/>
                <a:ea typeface="Cambria" pitchFamily="34" charset="-122"/>
                <a:cs typeface="Cambria" pitchFamily="34" charset="-120"/>
              </a:rPr>
              <a:t>~ B0</a:t>
            </a:r>
            <a:endParaRPr lang="en-US" sz="3400" dirty="0"/>
          </a:p>
        </p:txBody>
      </p:sp>
      <p:sp>
        <p:nvSpPr>
          <p:cNvPr id="15" name="Dividend label 3"/>
          <p:cNvSpPr txBox="1"/>
          <p:nvPr/>
        </p:nvSpPr>
        <p:spPr>
          <a:xfrm>
            <a:off x="3063240" y="3337560"/>
            <a:ext cx="2651760" cy="411480"/>
          </a:xfrm>
          <a:prstGeom prst="rect">
            <a:avLst/>
          </a:prstGeom>
          <a:noFill/>
          <a:ln/>
        </p:spPr>
        <p:txBody>
          <a:bodyPr wrap="square" lIns="0" tIns="0" rIns="0" bIns="0" rtlCol="0" anchor="t"/>
          <a:lstStyle/>
          <a:p>
            <a:pPr marL="0" indent="0">
              <a:buNone/>
            </a:pPr>
            <a:r>
              <a:rPr lang="en-US" sz="1800" b="1" dirty="0">
                <a:solidFill>
                  <a:schemeClr val="tx1"/>
                </a:solidFill>
              </a:rPr>
              <a:t>Susceptibility contrast</a:t>
            </a:r>
            <a:endParaRPr lang="en-US" sz="1800" dirty="0"/>
          </a:p>
        </p:txBody>
      </p:sp>
      <p:sp>
        <p:nvSpPr>
          <p:cNvPr id="16" name="Dividend desc 3"/>
          <p:cNvSpPr txBox="1"/>
          <p:nvPr/>
        </p:nvSpPr>
        <p:spPr>
          <a:xfrm>
            <a:off x="3063240" y="3749040"/>
            <a:ext cx="2651760" cy="640080"/>
          </a:xfrm>
          <a:prstGeom prst="rect">
            <a:avLst/>
          </a:prstGeom>
          <a:noFill/>
          <a:ln/>
        </p:spPr>
        <p:txBody>
          <a:bodyPr wrap="square" lIns="0" tIns="0" rIns="0" bIns="0" rtlCol="0" anchor="t"/>
          <a:lstStyle/>
          <a:p>
            <a:pPr marL="0" indent="0">
              <a:buNone/>
            </a:pPr>
            <a:r>
              <a:rPr lang="en-US" sz="1300" dirty="0">
                <a:solidFill>
                  <a:schemeClr val="accent1"/>
                </a:solidFill>
              </a:rPr>
              <a:t>Phase, R2*, and QSM reveal iron and myelin structure</a:t>
            </a:r>
          </a:p>
        </p:txBody>
      </p:sp>
      <p:sp>
        <p:nvSpPr>
          <p:cNvPr id="17" name="Dividend cite 3"/>
          <p:cNvSpPr txBox="1"/>
          <p:nvPr/>
        </p:nvSpPr>
        <p:spPr>
          <a:xfrm>
            <a:off x="822960" y="4297680"/>
            <a:ext cx="2194560" cy="274320"/>
          </a:xfrm>
          <a:prstGeom prst="rect">
            <a:avLst/>
          </a:prstGeom>
          <a:noFill/>
          <a:ln/>
        </p:spPr>
        <p:txBody>
          <a:bodyPr wrap="square" lIns="0" tIns="0" rIns="0" bIns="0" rtlCol="0" anchor="t"/>
          <a:lstStyle/>
          <a:p>
            <a:pPr marL="0" indent="0">
              <a:buNone/>
            </a:pPr>
            <a:r>
              <a:rPr lang="en-US" sz="1100" i="1" dirty="0">
                <a:solidFill>
                  <a:schemeClr val="accent1"/>
                </a:solidFill>
              </a:rPr>
              <a:t>Duyn 2007; Deistung 2013</a:t>
            </a:r>
            <a:endParaRPr lang="en-US" sz="1100" dirty="0">
              <a:solidFill>
                <a:schemeClr val="accent1"/>
              </a:solidFill>
            </a:endParaRPr>
          </a:p>
        </p:txBody>
      </p:sp>
      <p:sp>
        <p:nvSpPr>
          <p:cNvPr id="18" name="Dividend card 4"/>
          <p:cNvSpPr/>
          <p:nvPr/>
        </p:nvSpPr>
        <p:spPr>
          <a:xfrm>
            <a:off x="6217920" y="3154680"/>
            <a:ext cx="5394960" cy="1554480"/>
          </a:xfrm>
          <a:prstGeom prst="roundRect">
            <a:avLst>
              <a:gd name="adj" fmla="val 470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9" name="Dividend stat 4"/>
          <p:cNvSpPr txBox="1"/>
          <p:nvPr/>
        </p:nvSpPr>
        <p:spPr>
          <a:xfrm>
            <a:off x="6492240" y="3337560"/>
            <a:ext cx="2103120" cy="822960"/>
          </a:xfrm>
          <a:prstGeom prst="rect">
            <a:avLst/>
          </a:prstGeom>
          <a:noFill/>
          <a:ln/>
        </p:spPr>
        <p:txBody>
          <a:bodyPr wrap="square" lIns="0" tIns="0" rIns="0" bIns="0" rtlCol="0" anchor="ctr"/>
          <a:lstStyle/>
          <a:p>
            <a:pPr marL="0" indent="0">
              <a:buNone/>
            </a:pPr>
            <a:r>
              <a:rPr lang="en-US" sz="3400" b="1" dirty="0">
                <a:solidFill>
                  <a:schemeClr val="accent2"/>
                </a:solidFill>
                <a:latin typeface="Cambria" pitchFamily="34" charset="0"/>
                <a:ea typeface="Cambria" pitchFamily="34" charset="-122"/>
                <a:cs typeface="Cambria" pitchFamily="34" charset="-120"/>
              </a:rPr>
              <a:t>2×</a:t>
            </a:r>
            <a:endParaRPr lang="en-US" sz="3400" dirty="0"/>
          </a:p>
        </p:txBody>
      </p:sp>
      <p:sp>
        <p:nvSpPr>
          <p:cNvPr id="20" name="Dividend label 4"/>
          <p:cNvSpPr txBox="1"/>
          <p:nvPr/>
        </p:nvSpPr>
        <p:spPr>
          <a:xfrm>
            <a:off x="8732520" y="3337560"/>
            <a:ext cx="2651760" cy="411480"/>
          </a:xfrm>
          <a:prstGeom prst="rect">
            <a:avLst/>
          </a:prstGeom>
          <a:noFill/>
          <a:ln/>
        </p:spPr>
        <p:txBody>
          <a:bodyPr wrap="square" lIns="0" tIns="0" rIns="0" bIns="0" rtlCol="0" anchor="t"/>
          <a:lstStyle/>
          <a:p>
            <a:pPr marL="0" indent="0">
              <a:buNone/>
            </a:pPr>
            <a:r>
              <a:rPr lang="en-US" sz="1800" b="1" dirty="0">
                <a:solidFill>
                  <a:schemeClr val="tx1"/>
                </a:solidFill>
              </a:rPr>
              <a:t>Spectral dispersion</a:t>
            </a:r>
            <a:endParaRPr lang="en-US" sz="1800" dirty="0"/>
          </a:p>
        </p:txBody>
      </p:sp>
      <p:sp>
        <p:nvSpPr>
          <p:cNvPr id="21" name="Dividend desc 4"/>
          <p:cNvSpPr txBox="1"/>
          <p:nvPr/>
        </p:nvSpPr>
        <p:spPr>
          <a:xfrm>
            <a:off x="8732520" y="3749040"/>
            <a:ext cx="2651760" cy="640080"/>
          </a:xfrm>
          <a:prstGeom prst="rect">
            <a:avLst/>
          </a:prstGeom>
          <a:noFill/>
          <a:ln/>
        </p:spPr>
        <p:txBody>
          <a:bodyPr wrap="square" lIns="0" tIns="0" rIns="0" bIns="0" rtlCol="0" anchor="t"/>
          <a:lstStyle/>
          <a:p>
            <a:pPr marL="0" indent="0">
              <a:buNone/>
            </a:pPr>
            <a:r>
              <a:rPr lang="en-US" sz="1300" dirty="0">
                <a:solidFill>
                  <a:schemeClr val="accent1"/>
                </a:solidFill>
              </a:rPr>
              <a:t>Glutamate and glutamine resolved; functional MRS</a:t>
            </a:r>
          </a:p>
        </p:txBody>
      </p:sp>
      <p:sp>
        <p:nvSpPr>
          <p:cNvPr id="22" name="Dividend cite 4"/>
          <p:cNvSpPr txBox="1"/>
          <p:nvPr/>
        </p:nvSpPr>
        <p:spPr>
          <a:xfrm>
            <a:off x="6492240" y="4297680"/>
            <a:ext cx="2194560" cy="274320"/>
          </a:xfrm>
          <a:prstGeom prst="rect">
            <a:avLst/>
          </a:prstGeom>
          <a:noFill/>
          <a:ln/>
        </p:spPr>
        <p:txBody>
          <a:bodyPr wrap="square" lIns="0" tIns="0" rIns="0" bIns="0" rtlCol="0" anchor="t"/>
          <a:lstStyle/>
          <a:p>
            <a:pPr marL="0" indent="0">
              <a:buNone/>
            </a:pPr>
            <a:r>
              <a:rPr lang="en-US" sz="1100" i="1" dirty="0">
                <a:solidFill>
                  <a:schemeClr val="accent1"/>
                </a:solidFill>
              </a:rPr>
              <a:t>Tkáč 2009</a:t>
            </a:r>
            <a:endParaRPr lang="en-US" sz="1100" dirty="0">
              <a:solidFill>
                <a:schemeClr val="accent1"/>
              </a:solidFill>
            </a:endParaRPr>
          </a:p>
        </p:txBody>
      </p:sp>
      <p:sp>
        <p:nvSpPr>
          <p:cNvPr id="24" name="Noise text"/>
          <p:cNvSpPr txBox="1"/>
          <p:nvPr/>
        </p:nvSpPr>
        <p:spPr>
          <a:xfrm>
            <a:off x="822960" y="5074920"/>
            <a:ext cx="10515600" cy="1005840"/>
          </a:xfrm>
          <a:prstGeom prst="rect">
            <a:avLst/>
          </a:prstGeom>
          <a:noFill/>
          <a:ln/>
        </p:spPr>
        <p:txBody>
          <a:bodyPr wrap="square" lIns="0" tIns="0" rIns="0" bIns="0" rtlCol="0" anchor="ctr"/>
          <a:lstStyle/>
          <a:p>
            <a:pPr marL="0" indent="0">
              <a:buNone/>
            </a:pPr>
            <a:r>
              <a:rPr lang="en-US" sz="1500" dirty="0">
                <a:solidFill>
                  <a:schemeClr val="accent1"/>
                </a:solidFill>
              </a:rPr>
              <a:t>At</a:t>
            </a:r>
            <a:r>
              <a:rPr lang="en-US" sz="1500" b="1" dirty="0">
                <a:solidFill>
                  <a:schemeClr val="accent1"/>
                </a:solidFill>
              </a:rPr>
              <a:t> </a:t>
            </a:r>
            <a:r>
              <a:rPr lang="en-US" sz="1500" dirty="0">
                <a:solidFill>
                  <a:schemeClr val="accent1"/>
                </a:solidFill>
              </a:rPr>
              <a:t>~3 mm, physiological noise caps tSNR at both fields. </a:t>
            </a:r>
          </a:p>
          <a:p>
            <a:pPr marL="0" indent="0">
              <a:buNone/>
            </a:pPr>
            <a:r>
              <a:rPr lang="en-US" sz="1500" dirty="0">
                <a:solidFill>
                  <a:schemeClr val="accent1"/>
                </a:solidFill>
              </a:rPr>
              <a:t>At ≤1 mm, thermal noise dominates and 7T gives 2–3× tSNR and ~3–5× BOLD CNR. </a:t>
            </a:r>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71</a:t>
            </a:fld>
            <a:endParaRPr lang="en-US"/>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Laminar fMRI: is a signal bottom-up or top-down?</a:t>
            </a:r>
            <a:endParaRPr lang="en-US" sz="3200" dirty="0"/>
          </a:p>
        </p:txBody>
      </p:sp>
      <p:sp>
        <p:nvSpPr>
          <p:cNvPr id="3" name="Example card 1"/>
          <p:cNvSpPr/>
          <p:nvPr/>
        </p:nvSpPr>
        <p:spPr>
          <a:xfrm>
            <a:off x="548640" y="137160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Example marker 1"/>
          <p:cNvSpPr/>
          <p:nvPr/>
        </p:nvSpPr>
        <p:spPr>
          <a:xfrm>
            <a:off x="777240" y="1618488"/>
            <a:ext cx="274320" cy="274320"/>
          </a:xfrm>
          <a:prstGeom prst="ellipse">
            <a:avLst/>
          </a:prstGeom>
          <a:solidFill>
            <a:schemeClr val="accent2"/>
          </a:solidFill>
          <a:ln/>
        </p:spPr>
        <p:txBody>
          <a:bodyPr/>
          <a:lstStyle/>
          <a:p>
            <a:endParaRPr lang="en-US"/>
          </a:p>
        </p:txBody>
      </p:sp>
      <p:sp>
        <p:nvSpPr>
          <p:cNvPr id="5" name="Example title 1"/>
          <p:cNvSpPr txBox="1"/>
          <p:nvPr/>
        </p:nvSpPr>
        <p:spPr>
          <a:xfrm>
            <a:off x="1188720" y="153619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Motor cortex input vs. output</a:t>
            </a:r>
            <a:endParaRPr lang="en-US" sz="1700" dirty="0"/>
          </a:p>
        </p:txBody>
      </p:sp>
      <p:sp>
        <p:nvSpPr>
          <p:cNvPr id="6" name="Example body 1"/>
          <p:cNvSpPr txBox="1"/>
          <p:nvPr/>
        </p:nvSpPr>
        <p:spPr>
          <a:xfrm>
            <a:off x="777240" y="2084832"/>
            <a:ext cx="4937760" cy="1005840"/>
          </a:xfrm>
          <a:prstGeom prst="rect">
            <a:avLst/>
          </a:prstGeom>
          <a:noFill/>
          <a:ln/>
        </p:spPr>
        <p:txBody>
          <a:bodyPr wrap="square" lIns="0" tIns="0" rIns="0" bIns="0" rtlCol="0" anchor="t"/>
          <a:lstStyle/>
          <a:p>
            <a:pPr marL="0" indent="0">
              <a:buNone/>
            </a:pPr>
            <a:r>
              <a:rPr lang="en-US" sz="1400" dirty="0">
                <a:solidFill>
                  <a:schemeClr val="tx1"/>
                </a:solidFill>
              </a:rPr>
              <a:t>VASO separated superficial input layers from deep output layers during finger movement, with distinct connectivity</a:t>
            </a:r>
            <a:endParaRPr lang="en-US" sz="1400" dirty="0"/>
          </a:p>
        </p:txBody>
      </p:sp>
      <p:sp>
        <p:nvSpPr>
          <p:cNvPr id="7" name="Example cite 1"/>
          <p:cNvSpPr txBox="1"/>
          <p:nvPr/>
        </p:nvSpPr>
        <p:spPr>
          <a:xfrm>
            <a:off x="777240" y="310896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Huber 2017</a:t>
            </a:r>
            <a:endParaRPr lang="en-US" sz="1100" dirty="0">
              <a:solidFill>
                <a:schemeClr val="accent1"/>
              </a:solidFill>
            </a:endParaRPr>
          </a:p>
        </p:txBody>
      </p:sp>
      <p:sp>
        <p:nvSpPr>
          <p:cNvPr id="8" name="Example card 2"/>
          <p:cNvSpPr/>
          <p:nvPr/>
        </p:nvSpPr>
        <p:spPr>
          <a:xfrm>
            <a:off x="6217920" y="137160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9" name="Example marker 2"/>
          <p:cNvSpPr/>
          <p:nvPr/>
        </p:nvSpPr>
        <p:spPr>
          <a:xfrm>
            <a:off x="6446520" y="1618488"/>
            <a:ext cx="274320" cy="274320"/>
          </a:xfrm>
          <a:prstGeom prst="ellipse">
            <a:avLst/>
          </a:prstGeom>
          <a:solidFill>
            <a:schemeClr val="accent2"/>
          </a:solidFill>
          <a:ln/>
        </p:spPr>
        <p:txBody>
          <a:bodyPr/>
          <a:lstStyle/>
          <a:p>
            <a:endParaRPr lang="en-US"/>
          </a:p>
        </p:txBody>
      </p:sp>
      <p:sp>
        <p:nvSpPr>
          <p:cNvPr id="10" name="Example title 2"/>
          <p:cNvSpPr txBox="1"/>
          <p:nvPr/>
        </p:nvSpPr>
        <p:spPr>
          <a:xfrm>
            <a:off x="6858000" y="153619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Feedback in V1</a:t>
            </a:r>
            <a:endParaRPr lang="en-US" sz="1700" dirty="0"/>
          </a:p>
        </p:txBody>
      </p:sp>
      <p:sp>
        <p:nvSpPr>
          <p:cNvPr id="11" name="Example body 2"/>
          <p:cNvSpPr txBox="1"/>
          <p:nvPr/>
        </p:nvSpPr>
        <p:spPr>
          <a:xfrm>
            <a:off x="6446520" y="2084832"/>
            <a:ext cx="4937760" cy="1005840"/>
          </a:xfrm>
          <a:prstGeom prst="rect">
            <a:avLst/>
          </a:prstGeom>
          <a:noFill/>
          <a:ln/>
        </p:spPr>
        <p:txBody>
          <a:bodyPr wrap="square" lIns="0" tIns="0" rIns="0" bIns="0" rtlCol="0" anchor="t"/>
          <a:lstStyle/>
          <a:p>
            <a:pPr marL="0" indent="0">
              <a:buNone/>
            </a:pPr>
            <a:r>
              <a:rPr lang="en-US" sz="1400" dirty="0">
                <a:solidFill>
                  <a:schemeClr val="tx1"/>
                </a:solidFill>
              </a:rPr>
              <a:t>Illusory figures and context activated deep and superficial V1 layers without feedforward input</a:t>
            </a:r>
            <a:endParaRPr lang="en-US" sz="1400" dirty="0"/>
          </a:p>
        </p:txBody>
      </p:sp>
      <p:sp>
        <p:nvSpPr>
          <p:cNvPr id="12" name="Example cite 2"/>
          <p:cNvSpPr txBox="1"/>
          <p:nvPr/>
        </p:nvSpPr>
        <p:spPr>
          <a:xfrm>
            <a:off x="6446520" y="310896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Kok 2016; Muckli 2015</a:t>
            </a:r>
            <a:endParaRPr lang="en-US" sz="1100" dirty="0">
              <a:solidFill>
                <a:schemeClr val="accent1"/>
              </a:solidFill>
            </a:endParaRPr>
          </a:p>
        </p:txBody>
      </p:sp>
      <p:sp>
        <p:nvSpPr>
          <p:cNvPr id="13" name="Example card 3"/>
          <p:cNvSpPr/>
          <p:nvPr/>
        </p:nvSpPr>
        <p:spPr>
          <a:xfrm>
            <a:off x="548640" y="379476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4" name="Example marker 3"/>
          <p:cNvSpPr/>
          <p:nvPr/>
        </p:nvSpPr>
        <p:spPr>
          <a:xfrm>
            <a:off x="777240" y="4041648"/>
            <a:ext cx="274320" cy="274320"/>
          </a:xfrm>
          <a:prstGeom prst="ellipse">
            <a:avLst/>
          </a:prstGeom>
          <a:solidFill>
            <a:schemeClr val="accent2"/>
          </a:solidFill>
          <a:ln/>
        </p:spPr>
        <p:txBody>
          <a:bodyPr/>
          <a:lstStyle/>
          <a:p>
            <a:endParaRPr lang="en-US"/>
          </a:p>
        </p:txBody>
      </p:sp>
      <p:sp>
        <p:nvSpPr>
          <p:cNvPr id="15" name="Example title 3"/>
          <p:cNvSpPr txBox="1"/>
          <p:nvPr/>
        </p:nvSpPr>
        <p:spPr>
          <a:xfrm>
            <a:off x="1188720" y="395935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Prefrontal working memory</a:t>
            </a:r>
            <a:endParaRPr lang="en-US" sz="1700" dirty="0"/>
          </a:p>
        </p:txBody>
      </p:sp>
      <p:sp>
        <p:nvSpPr>
          <p:cNvPr id="16" name="Example body 3"/>
          <p:cNvSpPr txBox="1"/>
          <p:nvPr/>
        </p:nvSpPr>
        <p:spPr>
          <a:xfrm>
            <a:off x="777240" y="4507992"/>
            <a:ext cx="4937760" cy="1005840"/>
          </a:xfrm>
          <a:prstGeom prst="rect">
            <a:avLst/>
          </a:prstGeom>
          <a:noFill/>
          <a:ln/>
        </p:spPr>
        <p:txBody>
          <a:bodyPr wrap="square" lIns="0" tIns="0" rIns="0" bIns="0" rtlCol="0" anchor="t"/>
          <a:lstStyle/>
          <a:p>
            <a:pPr marL="0" indent="0">
              <a:buNone/>
            </a:pPr>
            <a:r>
              <a:rPr lang="en-US" sz="1400" dirty="0">
                <a:solidFill>
                  <a:schemeClr val="tx1"/>
                </a:solidFill>
              </a:rPr>
              <a:t>DLPFC superficial layers during manipulation, deep layers during response</a:t>
            </a:r>
            <a:endParaRPr lang="en-US" sz="1400" dirty="0"/>
          </a:p>
        </p:txBody>
      </p:sp>
      <p:sp>
        <p:nvSpPr>
          <p:cNvPr id="17" name="Example cite 3"/>
          <p:cNvSpPr txBox="1"/>
          <p:nvPr/>
        </p:nvSpPr>
        <p:spPr>
          <a:xfrm>
            <a:off x="777240" y="553212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Finn 2019</a:t>
            </a:r>
            <a:endParaRPr lang="en-US" sz="1100" dirty="0">
              <a:solidFill>
                <a:schemeClr val="accent1"/>
              </a:solidFill>
            </a:endParaRPr>
          </a:p>
        </p:txBody>
      </p:sp>
      <p:sp>
        <p:nvSpPr>
          <p:cNvPr id="18" name="Example card 4"/>
          <p:cNvSpPr/>
          <p:nvPr/>
        </p:nvSpPr>
        <p:spPr>
          <a:xfrm>
            <a:off x="6217920" y="379476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9" name="Example marker 4"/>
          <p:cNvSpPr/>
          <p:nvPr/>
        </p:nvSpPr>
        <p:spPr>
          <a:xfrm>
            <a:off x="6446520" y="4041648"/>
            <a:ext cx="274320" cy="274320"/>
          </a:xfrm>
          <a:prstGeom prst="ellipse">
            <a:avLst/>
          </a:prstGeom>
          <a:solidFill>
            <a:schemeClr val="accent2"/>
          </a:solidFill>
          <a:ln/>
        </p:spPr>
        <p:txBody>
          <a:bodyPr/>
          <a:lstStyle/>
          <a:p>
            <a:endParaRPr lang="en-US"/>
          </a:p>
        </p:txBody>
      </p:sp>
      <p:sp>
        <p:nvSpPr>
          <p:cNvPr id="20" name="Example title 4"/>
          <p:cNvSpPr txBox="1"/>
          <p:nvPr/>
        </p:nvSpPr>
        <p:spPr>
          <a:xfrm>
            <a:off x="6858000" y="395935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Directed network interactions</a:t>
            </a:r>
            <a:endParaRPr lang="en-US" sz="1700" dirty="0"/>
          </a:p>
        </p:txBody>
      </p:sp>
      <p:sp>
        <p:nvSpPr>
          <p:cNvPr id="21" name="Example body 4"/>
          <p:cNvSpPr txBox="1"/>
          <p:nvPr/>
        </p:nvSpPr>
        <p:spPr>
          <a:xfrm>
            <a:off x="6446520" y="4507992"/>
            <a:ext cx="4937760" cy="1005840"/>
          </a:xfrm>
          <a:prstGeom prst="rect">
            <a:avLst/>
          </a:prstGeom>
          <a:noFill/>
          <a:ln/>
        </p:spPr>
        <p:txBody>
          <a:bodyPr wrap="square" lIns="0" tIns="0" rIns="0" bIns="0" rtlCol="0" anchor="t"/>
          <a:lstStyle/>
          <a:p>
            <a:pPr marL="0" indent="0">
              <a:buNone/>
            </a:pPr>
            <a:r>
              <a:rPr lang="en-US" sz="1400" dirty="0">
                <a:solidFill>
                  <a:schemeClr val="tx1"/>
                </a:solidFill>
              </a:rPr>
              <a:t>Layer-specific signals infer directionality among language regions; attention effects across depth in auditory cortex</a:t>
            </a:r>
            <a:endParaRPr lang="en-US" sz="1400" dirty="0"/>
          </a:p>
        </p:txBody>
      </p:sp>
      <p:sp>
        <p:nvSpPr>
          <p:cNvPr id="22" name="Example cite 4"/>
          <p:cNvSpPr txBox="1"/>
          <p:nvPr/>
        </p:nvSpPr>
        <p:spPr>
          <a:xfrm>
            <a:off x="6446520" y="553212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Sharoh 2019; De Martino 2015</a:t>
            </a:r>
            <a:endParaRPr lang="en-US" sz="1100" dirty="0">
              <a:solidFill>
                <a:schemeClr val="accent1"/>
              </a:solidFill>
            </a:endParaRPr>
          </a:p>
        </p:txBody>
      </p:sp>
      <p:sp>
        <p:nvSpPr>
          <p:cNvPr id="23" name="Sources"/>
          <p:cNvSpPr txBox="1"/>
          <p:nvPr/>
        </p:nvSpPr>
        <p:spPr>
          <a:xfrm>
            <a:off x="548640" y="5989320"/>
            <a:ext cx="11064240" cy="320040"/>
          </a:xfrm>
          <a:prstGeom prst="rect">
            <a:avLst/>
          </a:prstGeom>
          <a:noFill/>
          <a:ln/>
        </p:spPr>
        <p:txBody>
          <a:bodyPr wrap="square" lIns="0" tIns="0" rIns="0" bIns="0" rtlCol="0" anchor="t"/>
          <a:lstStyle/>
          <a:p>
            <a:pPr marL="0" indent="0">
              <a:buNone/>
            </a:pPr>
            <a:r>
              <a:rPr lang="en-US" sz="1100" dirty="0">
                <a:solidFill>
                  <a:schemeClr val="accent1"/>
                </a:solidFill>
              </a:rPr>
              <a:t>Requires ~0.7–0.8 mm voxels across 2–4 mm cortex: SNR-starved at 3T, routine at 7T.  Dumoulin 2018; Lawrence 2019; Huber 2021</a:t>
            </a:r>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72</a:t>
            </a:fld>
            <a:endParaRPr lang="en-US"/>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Columns, and contrasts that avoid draining veins</a:t>
            </a:r>
            <a:endParaRPr lang="en-US" sz="3200" dirty="0"/>
          </a:p>
        </p:txBody>
      </p:sp>
      <p:sp>
        <p:nvSpPr>
          <p:cNvPr id="3" name="Columns head"/>
          <p:cNvSpPr txBox="1"/>
          <p:nvPr/>
        </p:nvSpPr>
        <p:spPr>
          <a:xfrm>
            <a:off x="548640" y="1325880"/>
            <a:ext cx="5394960" cy="457200"/>
          </a:xfrm>
          <a:prstGeom prst="rect">
            <a:avLst/>
          </a:prstGeom>
          <a:noFill/>
          <a:ln/>
        </p:spPr>
        <p:txBody>
          <a:bodyPr wrap="square" lIns="0" tIns="0" rIns="0" bIns="0" rtlCol="0" anchor="t"/>
          <a:lstStyle/>
          <a:p>
            <a:pPr marL="0" indent="0">
              <a:buNone/>
            </a:pPr>
            <a:r>
              <a:rPr lang="en-US" sz="2000" b="1" dirty="0">
                <a:solidFill>
                  <a:schemeClr val="accent5"/>
                </a:solidFill>
                <a:latin typeface="Cambria" pitchFamily="34" charset="0"/>
                <a:ea typeface="Cambria" pitchFamily="34" charset="-122"/>
                <a:cs typeface="Cambria" pitchFamily="34" charset="-120"/>
              </a:rPr>
              <a:t>Columnar mapping</a:t>
            </a:r>
            <a:endParaRPr lang="en-US" sz="2000" dirty="0"/>
          </a:p>
        </p:txBody>
      </p:sp>
      <p:sp>
        <p:nvSpPr>
          <p:cNvPr id="4" name="Column card 1"/>
          <p:cNvSpPr/>
          <p:nvPr/>
        </p:nvSpPr>
        <p:spPr>
          <a:xfrm>
            <a:off x="548640" y="1874520"/>
            <a:ext cx="5394960" cy="1005840"/>
          </a:xfrm>
          <a:prstGeom prst="roundRect">
            <a:avLst>
              <a:gd name="adj" fmla="val 727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5" name="Column num 1"/>
          <p:cNvSpPr/>
          <p:nvPr/>
        </p:nvSpPr>
        <p:spPr>
          <a:xfrm>
            <a:off x="777240" y="2148840"/>
            <a:ext cx="457200" cy="457200"/>
          </a:xfrm>
          <a:prstGeom prst="ellipse">
            <a:avLst/>
          </a:prstGeom>
          <a:solidFill>
            <a:schemeClr val="accent2"/>
          </a:solidFill>
          <a:ln/>
        </p:spPr>
        <p:txBody>
          <a:bodyPr/>
          <a:lstStyle/>
          <a:p>
            <a:endParaRPr lang="en-US"/>
          </a:p>
        </p:txBody>
      </p:sp>
      <p:sp>
        <p:nvSpPr>
          <p:cNvPr id="6" name="Column num 1 num"/>
          <p:cNvSpPr txBox="1"/>
          <p:nvPr/>
        </p:nvSpPr>
        <p:spPr>
          <a:xfrm>
            <a:off x="777240" y="2148840"/>
            <a:ext cx="457200" cy="457200"/>
          </a:xfrm>
          <a:prstGeom prst="rect">
            <a:avLst/>
          </a:prstGeom>
          <a:no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7" name="Column text 1"/>
          <p:cNvSpPr txBox="1"/>
          <p:nvPr/>
        </p:nvSpPr>
        <p:spPr>
          <a:xfrm>
            <a:off x="1417320" y="1984248"/>
            <a:ext cx="4343400" cy="502920"/>
          </a:xfrm>
          <a:prstGeom prst="rect">
            <a:avLst/>
          </a:prstGeom>
          <a:noFill/>
          <a:ln/>
        </p:spPr>
        <p:txBody>
          <a:bodyPr wrap="square" lIns="0" tIns="0" rIns="0" bIns="0" rtlCol="0" anchor="ctr"/>
          <a:lstStyle/>
          <a:p>
            <a:pPr marL="0" indent="0">
              <a:buNone/>
            </a:pPr>
            <a:r>
              <a:rPr lang="en-US" sz="1500" b="1" dirty="0">
                <a:solidFill>
                  <a:schemeClr val="tx1"/>
                </a:solidFill>
              </a:rPr>
              <a:t>Ocular dominance &amp; orientation columns in V1</a:t>
            </a:r>
            <a:endParaRPr lang="en-US" sz="1500" dirty="0"/>
          </a:p>
        </p:txBody>
      </p:sp>
      <p:sp>
        <p:nvSpPr>
          <p:cNvPr id="8" name="Column cite 1"/>
          <p:cNvSpPr txBox="1"/>
          <p:nvPr/>
        </p:nvSpPr>
        <p:spPr>
          <a:xfrm>
            <a:off x="1417320" y="2496312"/>
            <a:ext cx="4343400" cy="274320"/>
          </a:xfrm>
          <a:prstGeom prst="rect">
            <a:avLst/>
          </a:prstGeom>
          <a:noFill/>
          <a:ln/>
        </p:spPr>
        <p:txBody>
          <a:bodyPr wrap="square" lIns="0" tIns="0" rIns="0" bIns="0" rtlCol="0" anchor="t"/>
          <a:lstStyle/>
          <a:p>
            <a:pPr marL="0" indent="0">
              <a:buNone/>
            </a:pPr>
            <a:r>
              <a:rPr lang="en-US" sz="1100" i="1" dirty="0">
                <a:solidFill>
                  <a:schemeClr val="accent1"/>
                </a:solidFill>
              </a:rPr>
              <a:t>Yacoub 2007; Yacoub 2008</a:t>
            </a:r>
            <a:endParaRPr lang="en-US" sz="1100" dirty="0">
              <a:solidFill>
                <a:schemeClr val="accent1"/>
              </a:solidFill>
            </a:endParaRPr>
          </a:p>
        </p:txBody>
      </p:sp>
      <p:sp>
        <p:nvSpPr>
          <p:cNvPr id="9" name="Column card 2"/>
          <p:cNvSpPr/>
          <p:nvPr/>
        </p:nvSpPr>
        <p:spPr>
          <a:xfrm>
            <a:off x="548640" y="3063240"/>
            <a:ext cx="5394960" cy="1005840"/>
          </a:xfrm>
          <a:prstGeom prst="roundRect">
            <a:avLst>
              <a:gd name="adj" fmla="val 727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0" name="Column num 2"/>
          <p:cNvSpPr/>
          <p:nvPr/>
        </p:nvSpPr>
        <p:spPr>
          <a:xfrm>
            <a:off x="777240" y="3337560"/>
            <a:ext cx="457200" cy="457200"/>
          </a:xfrm>
          <a:prstGeom prst="ellipse">
            <a:avLst/>
          </a:prstGeom>
          <a:solidFill>
            <a:schemeClr val="accent2"/>
          </a:solidFill>
          <a:ln/>
        </p:spPr>
        <p:txBody>
          <a:bodyPr/>
          <a:lstStyle/>
          <a:p>
            <a:endParaRPr lang="en-US"/>
          </a:p>
        </p:txBody>
      </p:sp>
      <p:sp>
        <p:nvSpPr>
          <p:cNvPr id="11" name="Column num 2 num"/>
          <p:cNvSpPr txBox="1"/>
          <p:nvPr/>
        </p:nvSpPr>
        <p:spPr>
          <a:xfrm>
            <a:off x="777240" y="3337560"/>
            <a:ext cx="457200" cy="457200"/>
          </a:xfrm>
          <a:prstGeom prst="rect">
            <a:avLst/>
          </a:prstGeom>
          <a:no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12" name="Column text 2"/>
          <p:cNvSpPr txBox="1"/>
          <p:nvPr/>
        </p:nvSpPr>
        <p:spPr>
          <a:xfrm>
            <a:off x="1417320" y="3172968"/>
            <a:ext cx="4343400" cy="502920"/>
          </a:xfrm>
          <a:prstGeom prst="rect">
            <a:avLst/>
          </a:prstGeom>
          <a:noFill/>
          <a:ln/>
        </p:spPr>
        <p:txBody>
          <a:bodyPr wrap="square" lIns="0" tIns="0" rIns="0" bIns="0" rtlCol="0" anchor="ctr"/>
          <a:lstStyle/>
          <a:p>
            <a:pPr marL="0" indent="0">
              <a:buNone/>
            </a:pPr>
            <a:r>
              <a:rPr lang="en-US" sz="1500" b="1" dirty="0">
                <a:solidFill>
                  <a:schemeClr val="tx1"/>
                </a:solidFill>
              </a:rPr>
              <a:t>Interdigitated color and disparity stripes in V2/V3</a:t>
            </a:r>
            <a:endParaRPr lang="en-US" sz="1500" dirty="0"/>
          </a:p>
        </p:txBody>
      </p:sp>
      <p:sp>
        <p:nvSpPr>
          <p:cNvPr id="13" name="Column cite 2"/>
          <p:cNvSpPr txBox="1"/>
          <p:nvPr/>
        </p:nvSpPr>
        <p:spPr>
          <a:xfrm>
            <a:off x="1417320" y="3685032"/>
            <a:ext cx="4343400" cy="274320"/>
          </a:xfrm>
          <a:prstGeom prst="rect">
            <a:avLst/>
          </a:prstGeom>
          <a:noFill/>
          <a:ln/>
        </p:spPr>
        <p:txBody>
          <a:bodyPr wrap="square" lIns="0" tIns="0" rIns="0" bIns="0" rtlCol="0" anchor="t"/>
          <a:lstStyle/>
          <a:p>
            <a:pPr marL="0" indent="0">
              <a:buNone/>
            </a:pPr>
            <a:r>
              <a:rPr lang="en-US" sz="1100" i="1" dirty="0">
                <a:solidFill>
                  <a:schemeClr val="accent1"/>
                </a:solidFill>
              </a:rPr>
              <a:t>Nasr 2016</a:t>
            </a:r>
            <a:endParaRPr lang="en-US" sz="1100" dirty="0">
              <a:solidFill>
                <a:schemeClr val="accent1"/>
              </a:solidFill>
            </a:endParaRPr>
          </a:p>
        </p:txBody>
      </p:sp>
      <p:sp>
        <p:nvSpPr>
          <p:cNvPr id="14" name="Column card 3"/>
          <p:cNvSpPr/>
          <p:nvPr/>
        </p:nvSpPr>
        <p:spPr>
          <a:xfrm>
            <a:off x="548640" y="4251960"/>
            <a:ext cx="5394960" cy="1005840"/>
          </a:xfrm>
          <a:prstGeom prst="roundRect">
            <a:avLst>
              <a:gd name="adj" fmla="val 727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5" name="Column num 3"/>
          <p:cNvSpPr/>
          <p:nvPr/>
        </p:nvSpPr>
        <p:spPr>
          <a:xfrm>
            <a:off x="777240" y="4526280"/>
            <a:ext cx="457200" cy="457200"/>
          </a:xfrm>
          <a:prstGeom prst="ellipse">
            <a:avLst/>
          </a:prstGeom>
          <a:solidFill>
            <a:schemeClr val="accent2"/>
          </a:solidFill>
          <a:ln/>
        </p:spPr>
        <p:txBody>
          <a:bodyPr/>
          <a:lstStyle/>
          <a:p>
            <a:endParaRPr lang="en-US"/>
          </a:p>
        </p:txBody>
      </p:sp>
      <p:sp>
        <p:nvSpPr>
          <p:cNvPr id="16" name="Column num 3 num"/>
          <p:cNvSpPr txBox="1"/>
          <p:nvPr/>
        </p:nvSpPr>
        <p:spPr>
          <a:xfrm>
            <a:off x="777240" y="4526280"/>
            <a:ext cx="457200" cy="457200"/>
          </a:xfrm>
          <a:prstGeom prst="rect">
            <a:avLst/>
          </a:prstGeom>
          <a:no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17" name="Column text 3"/>
          <p:cNvSpPr txBox="1"/>
          <p:nvPr/>
        </p:nvSpPr>
        <p:spPr>
          <a:xfrm>
            <a:off x="1417320" y="4361688"/>
            <a:ext cx="4343400" cy="502920"/>
          </a:xfrm>
          <a:prstGeom prst="rect">
            <a:avLst/>
          </a:prstGeom>
          <a:noFill/>
          <a:ln/>
        </p:spPr>
        <p:txBody>
          <a:bodyPr wrap="square" lIns="0" tIns="0" rIns="0" bIns="0" rtlCol="0" anchor="ctr"/>
          <a:lstStyle/>
          <a:p>
            <a:pPr marL="0" indent="0">
              <a:buNone/>
            </a:pPr>
            <a:r>
              <a:rPr lang="en-US" sz="1500" b="1" dirty="0">
                <a:solidFill>
                  <a:schemeClr val="tx1"/>
                </a:solidFill>
              </a:rPr>
              <a:t>Axis-of-motion columns in MT</a:t>
            </a:r>
            <a:endParaRPr lang="en-US" sz="1500" dirty="0"/>
          </a:p>
        </p:txBody>
      </p:sp>
      <p:sp>
        <p:nvSpPr>
          <p:cNvPr id="18" name="Column cite 3"/>
          <p:cNvSpPr txBox="1"/>
          <p:nvPr/>
        </p:nvSpPr>
        <p:spPr>
          <a:xfrm>
            <a:off x="1417320" y="4873752"/>
            <a:ext cx="4343400" cy="274320"/>
          </a:xfrm>
          <a:prstGeom prst="rect">
            <a:avLst/>
          </a:prstGeom>
          <a:noFill/>
          <a:ln/>
        </p:spPr>
        <p:txBody>
          <a:bodyPr wrap="square" lIns="0" tIns="0" rIns="0" bIns="0" rtlCol="0" anchor="t"/>
          <a:lstStyle/>
          <a:p>
            <a:pPr marL="0" indent="0">
              <a:buNone/>
            </a:pPr>
            <a:r>
              <a:rPr lang="en-US" sz="1100" i="1" dirty="0">
                <a:solidFill>
                  <a:schemeClr val="accent1"/>
                </a:solidFill>
              </a:rPr>
              <a:t>Zimmermann 2011</a:t>
            </a:r>
            <a:endParaRPr lang="en-US" sz="1100" dirty="0">
              <a:solidFill>
                <a:schemeClr val="accent1"/>
              </a:solidFill>
            </a:endParaRPr>
          </a:p>
        </p:txBody>
      </p:sp>
      <p:sp>
        <p:nvSpPr>
          <p:cNvPr id="19" name="Contrasts head"/>
          <p:cNvSpPr txBox="1"/>
          <p:nvPr/>
        </p:nvSpPr>
        <p:spPr>
          <a:xfrm>
            <a:off x="6217920" y="1325880"/>
            <a:ext cx="5394960" cy="457200"/>
          </a:xfrm>
          <a:prstGeom prst="rect">
            <a:avLst/>
          </a:prstGeom>
          <a:noFill/>
          <a:ln/>
        </p:spPr>
        <p:txBody>
          <a:bodyPr wrap="square" lIns="0" tIns="0" rIns="0" bIns="0" rtlCol="0" anchor="t"/>
          <a:lstStyle/>
          <a:p>
            <a:pPr marL="0" indent="0">
              <a:buNone/>
            </a:pPr>
            <a:r>
              <a:rPr lang="en-US" sz="2000" b="1" dirty="0">
                <a:solidFill>
                  <a:schemeClr val="accent5"/>
                </a:solidFill>
                <a:latin typeface="Cambria" pitchFamily="34" charset="0"/>
                <a:ea typeface="Cambria" pitchFamily="34" charset="-122"/>
                <a:cs typeface="Cambria" pitchFamily="34" charset="-120"/>
              </a:rPr>
              <a:t>Beyond gradient-echo BOLD</a:t>
            </a:r>
            <a:endParaRPr lang="en-US" sz="2000" dirty="0"/>
          </a:p>
        </p:txBody>
      </p:sp>
      <p:sp>
        <p:nvSpPr>
          <p:cNvPr id="20" name="Contrasts card"/>
          <p:cNvSpPr/>
          <p:nvPr/>
        </p:nvSpPr>
        <p:spPr>
          <a:xfrm>
            <a:off x="6217920" y="1874520"/>
            <a:ext cx="5394960" cy="3383280"/>
          </a:xfrm>
          <a:prstGeom prst="roundRect">
            <a:avLst>
              <a:gd name="adj" fmla="val 2162"/>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21" name="Contrasts bullets"/>
          <p:cNvSpPr txBox="1"/>
          <p:nvPr/>
        </p:nvSpPr>
        <p:spPr>
          <a:xfrm>
            <a:off x="6492240" y="2103120"/>
            <a:ext cx="4846320" cy="2377440"/>
          </a:xfrm>
          <a:prstGeom prst="rect">
            <a:avLst/>
          </a:prstGeom>
          <a:noFill/>
          <a:ln/>
        </p:spPr>
        <p:txBody>
          <a:bodyPr wrap="square" lIns="0" tIns="0" rIns="0" bIns="0" rtlCol="0" anchor="t"/>
          <a:lstStyle/>
          <a:p>
            <a:pPr marL="203200" indent="-203200">
              <a:spcAft>
                <a:spcPts val="600"/>
              </a:spcAft>
              <a:buSzPct val="100000"/>
              <a:buChar char="•"/>
            </a:pPr>
            <a:r>
              <a:rPr lang="en-US" sz="1500" b="1" dirty="0">
                <a:solidFill>
                  <a:schemeClr val="tx1"/>
                </a:solidFill>
              </a:rPr>
              <a:t>GE-BOLD </a:t>
            </a:r>
            <a:r>
              <a:rPr lang="en-US" sz="1500" dirty="0">
                <a:solidFill>
                  <a:schemeClr val="tx1"/>
                </a:solidFill>
              </a:rPr>
              <a:t>is pial-vein biased, worse as voxels shrink</a:t>
            </a:r>
            <a:endParaRPr lang="en-US" sz="1500" dirty="0"/>
          </a:p>
          <a:p>
            <a:pPr marL="203200" indent="-203200">
              <a:spcAft>
                <a:spcPts val="600"/>
              </a:spcAft>
              <a:buSzPct val="100000"/>
              <a:buChar char="•"/>
            </a:pPr>
            <a:r>
              <a:rPr lang="en-US" sz="1500" b="1" dirty="0">
                <a:solidFill>
                  <a:schemeClr val="tx1"/>
                </a:solidFill>
              </a:rPr>
              <a:t>SS-VASO </a:t>
            </a:r>
            <a:r>
              <a:rPr lang="en-US" sz="1500" dirty="0">
                <a:solidFill>
                  <a:schemeClr val="tx1"/>
                </a:solidFill>
              </a:rPr>
              <a:t>gives CBV-weighted, laminar-specific signal</a:t>
            </a:r>
            <a:endParaRPr lang="en-US" sz="1500" dirty="0"/>
          </a:p>
          <a:p>
            <a:pPr marL="203200" indent="-203200">
              <a:spcAft>
                <a:spcPts val="600"/>
              </a:spcAft>
              <a:buSzPct val="100000"/>
              <a:buChar char="•"/>
            </a:pPr>
            <a:r>
              <a:rPr lang="en-US" sz="1500" b="1" dirty="0">
                <a:solidFill>
                  <a:schemeClr val="tx1"/>
                </a:solidFill>
              </a:rPr>
              <a:t>VASO + perfusion </a:t>
            </a:r>
            <a:r>
              <a:rPr lang="en-US" sz="1500" dirty="0">
                <a:solidFill>
                  <a:schemeClr val="tx1"/>
                </a:solidFill>
              </a:rPr>
              <a:t>adds CBF in one acquisition</a:t>
            </a:r>
            <a:endParaRPr lang="en-US" sz="1500" dirty="0"/>
          </a:p>
          <a:p>
            <a:pPr marL="203200" indent="-203200">
              <a:spcAft>
                <a:spcPts val="600"/>
              </a:spcAft>
              <a:buSzPct val="100000"/>
              <a:buChar char="•"/>
            </a:pPr>
            <a:r>
              <a:rPr lang="en-US" sz="1500" b="1" dirty="0">
                <a:solidFill>
                  <a:schemeClr val="tx1"/>
                </a:solidFill>
              </a:rPr>
              <a:t>Spin-echo BOLD </a:t>
            </a:r>
            <a:r>
              <a:rPr lang="en-US" sz="1500" dirty="0">
                <a:solidFill>
                  <a:schemeClr val="tx1"/>
                </a:solidFill>
              </a:rPr>
              <a:t>becomes largely extravascular and microvascular</a:t>
            </a:r>
            <a:endParaRPr lang="en-US" sz="1500" dirty="0"/>
          </a:p>
        </p:txBody>
      </p:sp>
      <p:sp>
        <p:nvSpPr>
          <p:cNvPr id="22" name="Contrasts cite"/>
          <p:cNvSpPr txBox="1"/>
          <p:nvPr/>
        </p:nvSpPr>
        <p:spPr>
          <a:xfrm>
            <a:off x="6492240" y="4709160"/>
            <a:ext cx="4846320" cy="411480"/>
          </a:xfrm>
          <a:prstGeom prst="rect">
            <a:avLst/>
          </a:prstGeom>
          <a:noFill/>
          <a:ln/>
        </p:spPr>
        <p:txBody>
          <a:bodyPr wrap="square" lIns="0" tIns="0" rIns="0" bIns="0" rtlCol="0" anchor="t"/>
          <a:lstStyle/>
          <a:p>
            <a:pPr marL="0" indent="0">
              <a:buNone/>
            </a:pPr>
            <a:r>
              <a:rPr lang="en-US" sz="1100" i="1" dirty="0">
                <a:solidFill>
                  <a:schemeClr val="accent1"/>
                </a:solidFill>
              </a:rPr>
              <a:t>Polimeni 2010; Huber 2014; Chai 2020; Uludağ 2009</a:t>
            </a:r>
            <a:endParaRPr lang="en-US" sz="1100" dirty="0">
              <a:solidFill>
                <a:schemeClr val="accent1"/>
              </a:solidFill>
            </a:endParaRPr>
          </a:p>
        </p:txBody>
      </p:sp>
      <p:sp>
        <p:nvSpPr>
          <p:cNvPr id="23" name="Sources"/>
          <p:cNvSpPr txBox="1"/>
          <p:nvPr/>
        </p:nvSpPr>
        <p:spPr>
          <a:xfrm>
            <a:off x="548640" y="5577840"/>
            <a:ext cx="11064240" cy="320040"/>
          </a:xfrm>
          <a:prstGeom prst="rect">
            <a:avLst/>
          </a:prstGeom>
          <a:noFill/>
          <a:ln/>
        </p:spPr>
        <p:txBody>
          <a:bodyPr wrap="square" lIns="0" tIns="0" rIns="0" bIns="0" rtlCol="0" anchor="t"/>
          <a:lstStyle/>
          <a:p>
            <a:pPr marL="0" indent="0">
              <a:buNone/>
            </a:pPr>
            <a:r>
              <a:rPr lang="en-US" sz="1100" dirty="0">
                <a:solidFill>
                  <a:schemeClr val="accent4"/>
                </a:solidFill>
              </a:rPr>
              <a:t>Human column mapping began at 4T (Cheng 2001) and became robust at 7T. These contrasts exist at 3T but lack sensitivity at submillimeter resolution.</a:t>
            </a:r>
            <a:endParaRPr lang="en-US" sz="11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73</a:t>
            </a:fld>
            <a:endParaRPr lang="en-US"/>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Small nuclei that matter for psychiatry</a:t>
            </a:r>
            <a:endParaRPr lang="en-US" sz="3200" dirty="0"/>
          </a:p>
        </p:txBody>
      </p:sp>
      <p:sp>
        <p:nvSpPr>
          <p:cNvPr id="3" name="Example card 1"/>
          <p:cNvSpPr/>
          <p:nvPr/>
        </p:nvSpPr>
        <p:spPr>
          <a:xfrm>
            <a:off x="548640" y="137160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Example marker 1"/>
          <p:cNvSpPr/>
          <p:nvPr/>
        </p:nvSpPr>
        <p:spPr>
          <a:xfrm>
            <a:off x="777240" y="1618488"/>
            <a:ext cx="274320" cy="274320"/>
          </a:xfrm>
          <a:prstGeom prst="ellipse">
            <a:avLst/>
          </a:prstGeom>
          <a:solidFill>
            <a:schemeClr val="accent5"/>
          </a:solidFill>
          <a:ln/>
        </p:spPr>
        <p:txBody>
          <a:bodyPr/>
          <a:lstStyle/>
          <a:p>
            <a:endParaRPr lang="en-US"/>
          </a:p>
        </p:txBody>
      </p:sp>
      <p:sp>
        <p:nvSpPr>
          <p:cNvPr id="5" name="Example title 1"/>
          <p:cNvSpPr txBox="1"/>
          <p:nvPr/>
        </p:nvSpPr>
        <p:spPr>
          <a:xfrm>
            <a:off x="1188720" y="153619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Periaqueductal gray</a:t>
            </a:r>
            <a:endParaRPr lang="en-US" sz="1700" dirty="0"/>
          </a:p>
        </p:txBody>
      </p:sp>
      <p:sp>
        <p:nvSpPr>
          <p:cNvPr id="6" name="Example body 1"/>
          <p:cNvSpPr txBox="1"/>
          <p:nvPr/>
        </p:nvSpPr>
        <p:spPr>
          <a:xfrm>
            <a:off x="777240" y="2084832"/>
            <a:ext cx="4937760" cy="1005840"/>
          </a:xfrm>
          <a:prstGeom prst="rect">
            <a:avLst/>
          </a:prstGeom>
          <a:noFill/>
          <a:ln/>
        </p:spPr>
        <p:txBody>
          <a:bodyPr wrap="square" lIns="0" tIns="0" rIns="0" bIns="0" rtlCol="0" anchor="t"/>
          <a:lstStyle/>
          <a:p>
            <a:pPr marL="0" indent="0">
              <a:buNone/>
            </a:pPr>
            <a:r>
              <a:rPr lang="en-US" sz="1400" dirty="0">
                <a:solidFill>
                  <a:schemeClr val="tx1"/>
                </a:solidFill>
              </a:rPr>
              <a:t>Discrete functional subregions during emotional processing</a:t>
            </a:r>
            <a:endParaRPr lang="en-US" sz="1400" dirty="0"/>
          </a:p>
        </p:txBody>
      </p:sp>
      <p:sp>
        <p:nvSpPr>
          <p:cNvPr id="7" name="Example cite 1"/>
          <p:cNvSpPr txBox="1"/>
          <p:nvPr/>
        </p:nvSpPr>
        <p:spPr>
          <a:xfrm>
            <a:off x="777240" y="310896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Satpute 2013</a:t>
            </a:r>
            <a:endParaRPr lang="en-US" sz="1100" dirty="0">
              <a:solidFill>
                <a:schemeClr val="accent1"/>
              </a:solidFill>
            </a:endParaRPr>
          </a:p>
        </p:txBody>
      </p:sp>
      <p:sp>
        <p:nvSpPr>
          <p:cNvPr id="8" name="Example card 2"/>
          <p:cNvSpPr/>
          <p:nvPr/>
        </p:nvSpPr>
        <p:spPr>
          <a:xfrm>
            <a:off x="6217920" y="137160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9" name="Example marker 2"/>
          <p:cNvSpPr/>
          <p:nvPr/>
        </p:nvSpPr>
        <p:spPr>
          <a:xfrm>
            <a:off x="6446520" y="1618488"/>
            <a:ext cx="274320" cy="274320"/>
          </a:xfrm>
          <a:prstGeom prst="ellipse">
            <a:avLst/>
          </a:prstGeom>
          <a:solidFill>
            <a:schemeClr val="accent5"/>
          </a:solidFill>
          <a:ln/>
        </p:spPr>
        <p:txBody>
          <a:bodyPr/>
          <a:lstStyle/>
          <a:p>
            <a:endParaRPr lang="en-US"/>
          </a:p>
        </p:txBody>
      </p:sp>
      <p:sp>
        <p:nvSpPr>
          <p:cNvPr id="10" name="Example title 2"/>
          <p:cNvSpPr txBox="1"/>
          <p:nvPr/>
        </p:nvSpPr>
        <p:spPr>
          <a:xfrm>
            <a:off x="6858000" y="153619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Habenula</a:t>
            </a:r>
            <a:endParaRPr lang="en-US" sz="1700" dirty="0"/>
          </a:p>
        </p:txBody>
      </p:sp>
      <p:sp>
        <p:nvSpPr>
          <p:cNvPr id="11" name="Example body 2"/>
          <p:cNvSpPr txBox="1"/>
          <p:nvPr/>
        </p:nvSpPr>
        <p:spPr>
          <a:xfrm>
            <a:off x="6446520" y="2084832"/>
            <a:ext cx="4937760" cy="1005840"/>
          </a:xfrm>
          <a:prstGeom prst="rect">
            <a:avLst/>
          </a:prstGeom>
          <a:noFill/>
          <a:ln/>
        </p:spPr>
        <p:txBody>
          <a:bodyPr wrap="square" lIns="0" tIns="0" rIns="0" bIns="0" rtlCol="0" anchor="t"/>
          <a:lstStyle/>
          <a:p>
            <a:pPr marL="0" indent="0">
              <a:buNone/>
            </a:pPr>
            <a:r>
              <a:rPr lang="en-US" sz="1400" dirty="0">
                <a:solidFill>
                  <a:schemeClr val="tx1"/>
                </a:solidFill>
              </a:rPr>
              <a:t>~30 mm³ structure implicated in depression and reward; resting-state connectivity mapped</a:t>
            </a:r>
            <a:endParaRPr lang="en-US" sz="1400" dirty="0"/>
          </a:p>
        </p:txBody>
      </p:sp>
      <p:sp>
        <p:nvSpPr>
          <p:cNvPr id="12" name="Example cite 2"/>
          <p:cNvSpPr txBox="1"/>
          <p:nvPr/>
        </p:nvSpPr>
        <p:spPr>
          <a:xfrm>
            <a:off x="6446520" y="310896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Torrisi 2017</a:t>
            </a:r>
            <a:endParaRPr lang="en-US" sz="1100" dirty="0">
              <a:solidFill>
                <a:schemeClr val="accent1"/>
              </a:solidFill>
            </a:endParaRPr>
          </a:p>
        </p:txBody>
      </p:sp>
      <p:sp>
        <p:nvSpPr>
          <p:cNvPr id="13" name="Example card 3"/>
          <p:cNvSpPr/>
          <p:nvPr/>
        </p:nvSpPr>
        <p:spPr>
          <a:xfrm>
            <a:off x="548640" y="379476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4" name="Example marker 3"/>
          <p:cNvSpPr/>
          <p:nvPr/>
        </p:nvSpPr>
        <p:spPr>
          <a:xfrm>
            <a:off x="777240" y="4041648"/>
            <a:ext cx="274320" cy="274320"/>
          </a:xfrm>
          <a:prstGeom prst="ellipse">
            <a:avLst/>
          </a:prstGeom>
          <a:solidFill>
            <a:schemeClr val="accent5"/>
          </a:solidFill>
          <a:ln/>
        </p:spPr>
        <p:txBody>
          <a:bodyPr/>
          <a:lstStyle/>
          <a:p>
            <a:endParaRPr lang="en-US"/>
          </a:p>
        </p:txBody>
      </p:sp>
      <p:sp>
        <p:nvSpPr>
          <p:cNvPr id="15" name="Example title 3"/>
          <p:cNvSpPr txBox="1"/>
          <p:nvPr/>
        </p:nvSpPr>
        <p:spPr>
          <a:xfrm>
            <a:off x="1188720" y="395935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Extended amygdala</a:t>
            </a:r>
            <a:endParaRPr lang="en-US" sz="1700" dirty="0"/>
          </a:p>
        </p:txBody>
      </p:sp>
      <p:sp>
        <p:nvSpPr>
          <p:cNvPr id="16" name="Example body 3"/>
          <p:cNvSpPr txBox="1"/>
          <p:nvPr/>
        </p:nvSpPr>
        <p:spPr>
          <a:xfrm>
            <a:off x="777240" y="4507992"/>
            <a:ext cx="4937760" cy="1005840"/>
          </a:xfrm>
          <a:prstGeom prst="rect">
            <a:avLst/>
          </a:prstGeom>
          <a:noFill/>
          <a:ln/>
        </p:spPr>
        <p:txBody>
          <a:bodyPr wrap="square" lIns="0" tIns="0" rIns="0" bIns="0" rtlCol="0" anchor="t"/>
          <a:lstStyle/>
          <a:p>
            <a:pPr marL="0" indent="0">
              <a:buNone/>
            </a:pPr>
            <a:r>
              <a:rPr lang="en-US" sz="1400" dirty="0">
                <a:solidFill>
                  <a:schemeClr val="tx1"/>
                </a:solidFill>
              </a:rPr>
              <a:t>Central amygdala and BNST connectivity mapped separately</a:t>
            </a:r>
            <a:endParaRPr lang="en-US" sz="1400" dirty="0"/>
          </a:p>
        </p:txBody>
      </p:sp>
      <p:sp>
        <p:nvSpPr>
          <p:cNvPr id="17" name="Example cite 3"/>
          <p:cNvSpPr txBox="1"/>
          <p:nvPr/>
        </p:nvSpPr>
        <p:spPr>
          <a:xfrm>
            <a:off x="777240" y="553212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Gorka 2018</a:t>
            </a:r>
            <a:endParaRPr lang="en-US" sz="1100" dirty="0">
              <a:solidFill>
                <a:schemeClr val="accent1"/>
              </a:solidFill>
            </a:endParaRPr>
          </a:p>
        </p:txBody>
      </p:sp>
      <p:sp>
        <p:nvSpPr>
          <p:cNvPr id="18" name="Example card 4"/>
          <p:cNvSpPr/>
          <p:nvPr/>
        </p:nvSpPr>
        <p:spPr>
          <a:xfrm>
            <a:off x="6217920" y="3794760"/>
            <a:ext cx="5394960" cy="2148840"/>
          </a:xfrm>
          <a:prstGeom prst="roundRect">
            <a:avLst>
              <a:gd name="adj" fmla="val 3404"/>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9" name="Example marker 4"/>
          <p:cNvSpPr/>
          <p:nvPr/>
        </p:nvSpPr>
        <p:spPr>
          <a:xfrm>
            <a:off x="6446520" y="4041648"/>
            <a:ext cx="274320" cy="274320"/>
          </a:xfrm>
          <a:prstGeom prst="ellipse">
            <a:avLst/>
          </a:prstGeom>
          <a:solidFill>
            <a:schemeClr val="accent5"/>
          </a:solidFill>
          <a:ln/>
        </p:spPr>
        <p:txBody>
          <a:bodyPr/>
          <a:lstStyle/>
          <a:p>
            <a:endParaRPr lang="en-US"/>
          </a:p>
        </p:txBody>
      </p:sp>
      <p:sp>
        <p:nvSpPr>
          <p:cNvPr id="20" name="Example title 4"/>
          <p:cNvSpPr txBox="1"/>
          <p:nvPr/>
        </p:nvSpPr>
        <p:spPr>
          <a:xfrm>
            <a:off x="6858000" y="3959352"/>
            <a:ext cx="4526280" cy="457200"/>
          </a:xfrm>
          <a:prstGeom prst="rect">
            <a:avLst/>
          </a:prstGeom>
          <a:noFill/>
          <a:ln/>
        </p:spPr>
        <p:txBody>
          <a:bodyPr wrap="square" lIns="0" tIns="0" rIns="0" bIns="0" rtlCol="0" anchor="ctr"/>
          <a:lstStyle/>
          <a:p>
            <a:pPr marL="0" indent="0">
              <a:buNone/>
            </a:pPr>
            <a:r>
              <a:rPr lang="en-US" sz="1700" b="1" dirty="0">
                <a:solidFill>
                  <a:schemeClr val="tx1"/>
                </a:solidFill>
              </a:rPr>
              <a:t>Brainstem nuclei</a:t>
            </a:r>
            <a:endParaRPr lang="en-US" sz="1700" dirty="0"/>
          </a:p>
        </p:txBody>
      </p:sp>
      <p:sp>
        <p:nvSpPr>
          <p:cNvPr id="21" name="Example body 4"/>
          <p:cNvSpPr txBox="1"/>
          <p:nvPr/>
        </p:nvSpPr>
        <p:spPr>
          <a:xfrm>
            <a:off x="6446520" y="4507992"/>
            <a:ext cx="4937760" cy="1005840"/>
          </a:xfrm>
          <a:prstGeom prst="rect">
            <a:avLst/>
          </a:prstGeom>
          <a:noFill/>
          <a:ln/>
        </p:spPr>
        <p:txBody>
          <a:bodyPr wrap="square" lIns="0" tIns="0" rIns="0" bIns="0" rtlCol="0" anchor="t"/>
          <a:lstStyle/>
          <a:p>
            <a:pPr marL="0" indent="0">
              <a:buNone/>
            </a:pPr>
            <a:r>
              <a:rPr lang="en-US" sz="1400" dirty="0">
                <a:solidFill>
                  <a:schemeClr val="tx1"/>
                </a:solidFill>
              </a:rPr>
              <a:t>Resolution and contrast make brainstem fMRI tractable</a:t>
            </a:r>
            <a:endParaRPr lang="en-US" sz="1400" dirty="0"/>
          </a:p>
        </p:txBody>
      </p:sp>
      <p:sp>
        <p:nvSpPr>
          <p:cNvPr id="22" name="Example cite 4"/>
          <p:cNvSpPr txBox="1"/>
          <p:nvPr/>
        </p:nvSpPr>
        <p:spPr>
          <a:xfrm>
            <a:off x="6446520" y="5532120"/>
            <a:ext cx="4937760" cy="292608"/>
          </a:xfrm>
          <a:prstGeom prst="rect">
            <a:avLst/>
          </a:prstGeom>
          <a:noFill/>
          <a:ln/>
        </p:spPr>
        <p:txBody>
          <a:bodyPr wrap="square" lIns="0" tIns="0" rIns="0" bIns="0" rtlCol="0" anchor="t"/>
          <a:lstStyle/>
          <a:p>
            <a:pPr marL="0" indent="0">
              <a:buNone/>
            </a:pPr>
            <a:r>
              <a:rPr lang="en-US" sz="1100" i="1" dirty="0">
                <a:solidFill>
                  <a:schemeClr val="accent1"/>
                </a:solidFill>
              </a:rPr>
              <a:t>Beissner 2014</a:t>
            </a:r>
            <a:endParaRPr lang="en-US" sz="1100" dirty="0">
              <a:solidFill>
                <a:schemeClr val="accent1"/>
              </a:solidFill>
            </a:endParaRPr>
          </a:p>
        </p:txBody>
      </p:sp>
      <p:sp>
        <p:nvSpPr>
          <p:cNvPr id="23" name="Sources"/>
          <p:cNvSpPr txBox="1"/>
          <p:nvPr/>
        </p:nvSpPr>
        <p:spPr>
          <a:xfrm>
            <a:off x="548640" y="5989320"/>
            <a:ext cx="11064240" cy="320040"/>
          </a:xfrm>
          <a:prstGeom prst="rect">
            <a:avLst/>
          </a:prstGeom>
          <a:noFill/>
          <a:ln/>
        </p:spPr>
        <p:txBody>
          <a:bodyPr wrap="square" lIns="0" tIns="0" rIns="0" bIns="0" rtlCol="0" anchor="t"/>
          <a:lstStyle/>
          <a:p>
            <a:pPr marL="0" indent="0">
              <a:buNone/>
            </a:pPr>
            <a:r>
              <a:rPr lang="en-US" sz="1100" dirty="0">
                <a:solidFill>
                  <a:schemeClr val="accent1"/>
                </a:solidFill>
              </a:rPr>
              <a:t>At 3T these structures are partial-volumed with neighbors and CSF, and buried in physiological noise.</a:t>
            </a:r>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74</a:t>
            </a:fld>
            <a:endParaRPr lang="en-US"/>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Per-subject sensitivity and functional MRS</a:t>
            </a:r>
            <a:endParaRPr lang="en-US" sz="3200" dirty="0"/>
          </a:p>
        </p:txBody>
      </p:sp>
      <p:sp>
        <p:nvSpPr>
          <p:cNvPr id="3" name="Sensitivity card 1"/>
          <p:cNvSpPr/>
          <p:nvPr/>
        </p:nvSpPr>
        <p:spPr>
          <a:xfrm>
            <a:off x="548640" y="1371600"/>
            <a:ext cx="6035040" cy="1371600"/>
          </a:xfrm>
          <a:prstGeom prst="roundRect">
            <a:avLst>
              <a:gd name="adj" fmla="val 533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Sensitivity head 1"/>
          <p:cNvSpPr txBox="1"/>
          <p:nvPr/>
        </p:nvSpPr>
        <p:spPr>
          <a:xfrm>
            <a:off x="777240" y="1508760"/>
            <a:ext cx="1828800" cy="1097280"/>
          </a:xfrm>
          <a:prstGeom prst="rect">
            <a:avLst/>
          </a:prstGeom>
          <a:noFill/>
          <a:ln/>
        </p:spPr>
        <p:txBody>
          <a:bodyPr wrap="square" lIns="0" tIns="0" rIns="0" bIns="0" rtlCol="0" anchor="ctr"/>
          <a:lstStyle/>
          <a:p>
            <a:pPr marL="0" indent="0">
              <a:buNone/>
            </a:pPr>
            <a:r>
              <a:rPr lang="en-US" sz="2200" b="1" dirty="0">
                <a:solidFill>
                  <a:schemeClr val="accent2"/>
                </a:solidFill>
                <a:latin typeface="Cambria" pitchFamily="34" charset="0"/>
                <a:ea typeface="Cambria" pitchFamily="34" charset="-122"/>
                <a:cs typeface="Cambria" pitchFamily="34" charset="-120"/>
              </a:rPr>
              <a:t>Power</a:t>
            </a:r>
            <a:endParaRPr lang="en-US" sz="2200" dirty="0"/>
          </a:p>
        </p:txBody>
      </p:sp>
      <p:sp>
        <p:nvSpPr>
          <p:cNvPr id="5" name="Sensitivity text 1"/>
          <p:cNvSpPr txBox="1"/>
          <p:nvPr/>
        </p:nvSpPr>
        <p:spPr>
          <a:xfrm>
            <a:off x="2651760" y="1508760"/>
            <a:ext cx="3749040" cy="777240"/>
          </a:xfrm>
          <a:prstGeom prst="rect">
            <a:avLst/>
          </a:prstGeom>
          <a:noFill/>
          <a:ln/>
        </p:spPr>
        <p:txBody>
          <a:bodyPr wrap="square" lIns="0" tIns="0" rIns="0" bIns="0" rtlCol="0" anchor="t"/>
          <a:lstStyle/>
          <a:p>
            <a:pPr marL="0" indent="0">
              <a:buNone/>
            </a:pPr>
            <a:r>
              <a:rPr lang="en-US" sz="1400" dirty="0">
                <a:solidFill>
                  <a:schemeClr val="tx1"/>
                </a:solidFill>
              </a:rPr>
              <a:t>Within-subject 3T vs. 7T comparison quantified 7T power gains for a GO/NOGO task</a:t>
            </a:r>
            <a:endParaRPr lang="en-US" sz="1400" dirty="0"/>
          </a:p>
        </p:txBody>
      </p:sp>
      <p:sp>
        <p:nvSpPr>
          <p:cNvPr id="6" name="Sensitivity cite 1"/>
          <p:cNvSpPr txBox="1"/>
          <p:nvPr/>
        </p:nvSpPr>
        <p:spPr>
          <a:xfrm>
            <a:off x="2651760" y="2331720"/>
            <a:ext cx="3749040" cy="274320"/>
          </a:xfrm>
          <a:prstGeom prst="rect">
            <a:avLst/>
          </a:prstGeom>
          <a:noFill/>
          <a:ln/>
        </p:spPr>
        <p:txBody>
          <a:bodyPr wrap="square" lIns="0" tIns="0" rIns="0" bIns="0" rtlCol="0" anchor="t"/>
          <a:lstStyle/>
          <a:p>
            <a:pPr marL="0" indent="0">
              <a:buNone/>
            </a:pPr>
            <a:r>
              <a:rPr lang="en-US" sz="1100" i="1" dirty="0">
                <a:solidFill>
                  <a:schemeClr val="accent1"/>
                </a:solidFill>
              </a:rPr>
              <a:t>Torrisi 2018</a:t>
            </a:r>
            <a:endParaRPr lang="en-US" sz="1100" dirty="0">
              <a:solidFill>
                <a:schemeClr val="accent1"/>
              </a:solidFill>
            </a:endParaRPr>
          </a:p>
        </p:txBody>
      </p:sp>
      <p:sp>
        <p:nvSpPr>
          <p:cNvPr id="7" name="Sensitivity card 2"/>
          <p:cNvSpPr/>
          <p:nvPr/>
        </p:nvSpPr>
        <p:spPr>
          <a:xfrm>
            <a:off x="548640" y="2971800"/>
            <a:ext cx="6035040" cy="1371600"/>
          </a:xfrm>
          <a:prstGeom prst="roundRect">
            <a:avLst>
              <a:gd name="adj" fmla="val 533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8" name="Sensitivity head 2"/>
          <p:cNvSpPr txBox="1"/>
          <p:nvPr/>
        </p:nvSpPr>
        <p:spPr>
          <a:xfrm>
            <a:off x="777240" y="3108960"/>
            <a:ext cx="1828800" cy="1097280"/>
          </a:xfrm>
          <a:prstGeom prst="rect">
            <a:avLst/>
          </a:prstGeom>
          <a:noFill/>
          <a:ln/>
        </p:spPr>
        <p:txBody>
          <a:bodyPr wrap="square" lIns="0" tIns="0" rIns="0" bIns="0" rtlCol="0" anchor="ctr"/>
          <a:lstStyle/>
          <a:p>
            <a:pPr marL="0" indent="0">
              <a:buNone/>
            </a:pPr>
            <a:r>
              <a:rPr lang="en-US" sz="2200" b="1" dirty="0">
                <a:solidFill>
                  <a:schemeClr val="accent2"/>
                </a:solidFill>
                <a:latin typeface="Cambria" pitchFamily="34" charset="0"/>
                <a:ea typeface="Cambria" pitchFamily="34" charset="-122"/>
                <a:cs typeface="Cambria" pitchFamily="34" charset="-120"/>
              </a:rPr>
              <a:t>Individuals</a:t>
            </a:r>
            <a:endParaRPr lang="en-US" sz="2200" dirty="0"/>
          </a:p>
        </p:txBody>
      </p:sp>
      <p:sp>
        <p:nvSpPr>
          <p:cNvPr id="9" name="Sensitivity text 2"/>
          <p:cNvSpPr txBox="1"/>
          <p:nvPr/>
        </p:nvSpPr>
        <p:spPr>
          <a:xfrm>
            <a:off x="2651760" y="3108960"/>
            <a:ext cx="3749040" cy="777240"/>
          </a:xfrm>
          <a:prstGeom prst="rect">
            <a:avLst/>
          </a:prstGeom>
          <a:noFill/>
          <a:ln/>
        </p:spPr>
        <p:txBody>
          <a:bodyPr wrap="square" lIns="0" tIns="0" rIns="0" bIns="0" rtlCol="0" anchor="t"/>
          <a:lstStyle/>
          <a:p>
            <a:pPr marL="0" indent="0">
              <a:buNone/>
            </a:pPr>
            <a:r>
              <a:rPr lang="en-US" sz="1400" dirty="0">
                <a:solidFill>
                  <a:schemeClr val="tx1"/>
                </a:solidFill>
              </a:rPr>
              <a:t>HCP 7T retinotopy: reliable pRF maps in 181 individuals</a:t>
            </a:r>
            <a:endParaRPr lang="en-US" sz="1400" dirty="0"/>
          </a:p>
        </p:txBody>
      </p:sp>
      <p:sp>
        <p:nvSpPr>
          <p:cNvPr id="10" name="Sensitivity cite 2"/>
          <p:cNvSpPr txBox="1"/>
          <p:nvPr/>
        </p:nvSpPr>
        <p:spPr>
          <a:xfrm>
            <a:off x="2651760" y="3931920"/>
            <a:ext cx="3749040" cy="274320"/>
          </a:xfrm>
          <a:prstGeom prst="rect">
            <a:avLst/>
          </a:prstGeom>
          <a:noFill/>
          <a:ln/>
        </p:spPr>
        <p:txBody>
          <a:bodyPr wrap="square" lIns="0" tIns="0" rIns="0" bIns="0" rtlCol="0" anchor="t"/>
          <a:lstStyle/>
          <a:p>
            <a:pPr marL="0" indent="0">
              <a:buNone/>
            </a:pPr>
            <a:r>
              <a:rPr lang="en-US" sz="1100" i="1" dirty="0">
                <a:solidFill>
                  <a:schemeClr val="accent1"/>
                </a:solidFill>
              </a:rPr>
              <a:t>Benson 2018; Vu 2017</a:t>
            </a:r>
            <a:endParaRPr lang="en-US" sz="1100" dirty="0">
              <a:solidFill>
                <a:schemeClr val="accent1"/>
              </a:solidFill>
            </a:endParaRPr>
          </a:p>
        </p:txBody>
      </p:sp>
      <p:sp>
        <p:nvSpPr>
          <p:cNvPr id="11" name="Sensitivity card 3"/>
          <p:cNvSpPr/>
          <p:nvPr/>
        </p:nvSpPr>
        <p:spPr>
          <a:xfrm>
            <a:off x="548640" y="4572000"/>
            <a:ext cx="6035040" cy="1371600"/>
          </a:xfrm>
          <a:prstGeom prst="roundRect">
            <a:avLst>
              <a:gd name="adj" fmla="val 533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2" name="Sensitivity head 3"/>
          <p:cNvSpPr txBox="1"/>
          <p:nvPr/>
        </p:nvSpPr>
        <p:spPr>
          <a:xfrm>
            <a:off x="777240" y="4709160"/>
            <a:ext cx="1828800" cy="1097280"/>
          </a:xfrm>
          <a:prstGeom prst="rect">
            <a:avLst/>
          </a:prstGeom>
          <a:noFill/>
          <a:ln/>
        </p:spPr>
        <p:txBody>
          <a:bodyPr wrap="square" lIns="0" tIns="0" rIns="0" bIns="0" rtlCol="0" anchor="ctr"/>
          <a:lstStyle/>
          <a:p>
            <a:pPr marL="0" indent="0">
              <a:buNone/>
            </a:pPr>
            <a:r>
              <a:rPr lang="en-US" sz="2200" b="1" dirty="0">
                <a:solidFill>
                  <a:schemeClr val="accent2"/>
                </a:solidFill>
                <a:latin typeface="Cambria" pitchFamily="34" charset="0"/>
                <a:ea typeface="Cambria" pitchFamily="34" charset="-122"/>
                <a:cs typeface="Cambria" pitchFamily="34" charset="-120"/>
              </a:rPr>
              <a:t>Denoising</a:t>
            </a:r>
            <a:endParaRPr lang="en-US" sz="2200" dirty="0"/>
          </a:p>
        </p:txBody>
      </p:sp>
      <p:sp>
        <p:nvSpPr>
          <p:cNvPr id="13" name="Sensitivity text 3"/>
          <p:cNvSpPr txBox="1"/>
          <p:nvPr/>
        </p:nvSpPr>
        <p:spPr>
          <a:xfrm>
            <a:off x="2651760" y="4709160"/>
            <a:ext cx="3749040" cy="777240"/>
          </a:xfrm>
          <a:prstGeom prst="rect">
            <a:avLst/>
          </a:prstGeom>
          <a:noFill/>
          <a:ln/>
        </p:spPr>
        <p:txBody>
          <a:bodyPr wrap="square" lIns="0" tIns="0" rIns="0" bIns="0" rtlCol="0" anchor="t"/>
          <a:lstStyle/>
          <a:p>
            <a:pPr marL="0" indent="0">
              <a:buNone/>
            </a:pPr>
            <a:r>
              <a:rPr lang="en-US" sz="1400" dirty="0">
                <a:solidFill>
                  <a:schemeClr val="tx1"/>
                </a:solidFill>
              </a:rPr>
              <a:t>NORDIC suppresses thermal noise exactly where 7T dominates</a:t>
            </a:r>
            <a:endParaRPr lang="en-US" sz="1400" dirty="0"/>
          </a:p>
        </p:txBody>
      </p:sp>
      <p:sp>
        <p:nvSpPr>
          <p:cNvPr id="14" name="Sensitivity cite 3"/>
          <p:cNvSpPr txBox="1"/>
          <p:nvPr/>
        </p:nvSpPr>
        <p:spPr>
          <a:xfrm>
            <a:off x="2651760" y="5532120"/>
            <a:ext cx="3749040" cy="274320"/>
          </a:xfrm>
          <a:prstGeom prst="rect">
            <a:avLst/>
          </a:prstGeom>
          <a:noFill/>
          <a:ln/>
        </p:spPr>
        <p:txBody>
          <a:bodyPr wrap="square" lIns="0" tIns="0" rIns="0" bIns="0" rtlCol="0" anchor="t"/>
          <a:lstStyle/>
          <a:p>
            <a:pPr marL="0" indent="0">
              <a:buNone/>
            </a:pPr>
            <a:r>
              <a:rPr lang="en-US" sz="1100" i="1" dirty="0">
                <a:solidFill>
                  <a:schemeClr val="accent1"/>
                </a:solidFill>
              </a:rPr>
              <a:t>Vizioli 2021</a:t>
            </a:r>
            <a:endParaRPr lang="en-US" sz="1100" dirty="0">
              <a:solidFill>
                <a:schemeClr val="accent1"/>
              </a:solidFill>
            </a:endParaRPr>
          </a:p>
        </p:txBody>
      </p:sp>
      <p:sp>
        <p:nvSpPr>
          <p:cNvPr id="15" name="fMRS card"/>
          <p:cNvSpPr/>
          <p:nvPr/>
        </p:nvSpPr>
        <p:spPr>
          <a:xfrm>
            <a:off x="6858000" y="1371600"/>
            <a:ext cx="4754880" cy="4572000"/>
          </a:xfrm>
          <a:prstGeom prst="roundRect">
            <a:avLst>
              <a:gd name="adj" fmla="val 1600"/>
            </a:avLst>
          </a:prstGeom>
          <a:solidFill>
            <a:schemeClr val="tx2"/>
          </a:solidFill>
          <a:ln/>
          <a:effectLst>
            <a:outerShdw blurRad="76200" dist="25400" dir="5400000" algn="bl" rotWithShape="0">
              <a:srgbClr val="0F1B2D">
                <a:alpha val="12000"/>
              </a:srgbClr>
            </a:outerShdw>
          </a:effectLst>
        </p:spPr>
        <p:txBody>
          <a:bodyPr/>
          <a:lstStyle/>
          <a:p>
            <a:endParaRPr lang="en-US"/>
          </a:p>
        </p:txBody>
      </p:sp>
      <p:sp>
        <p:nvSpPr>
          <p:cNvPr id="16" name="fMRS head"/>
          <p:cNvSpPr txBox="1"/>
          <p:nvPr/>
        </p:nvSpPr>
        <p:spPr>
          <a:xfrm>
            <a:off x="7132320" y="1600200"/>
            <a:ext cx="4206240" cy="502920"/>
          </a:xfrm>
          <a:prstGeom prst="rect">
            <a:avLst/>
          </a:prstGeom>
          <a:noFill/>
          <a:ln/>
        </p:spPr>
        <p:txBody>
          <a:bodyPr wrap="square" lIns="0" tIns="0" rIns="0" bIns="0" rtlCol="0" anchor="t"/>
          <a:lstStyle/>
          <a:p>
            <a:pPr marL="0" indent="0">
              <a:buNone/>
            </a:pPr>
            <a:r>
              <a:rPr lang="en-US" sz="2200" b="1" dirty="0">
                <a:solidFill>
                  <a:schemeClr val="bg1"/>
                </a:solidFill>
                <a:latin typeface="Cambria" pitchFamily="34" charset="0"/>
                <a:ea typeface="Cambria" pitchFamily="34" charset="-122"/>
                <a:cs typeface="Cambria" pitchFamily="34" charset="-120"/>
              </a:rPr>
              <a:t>Functional MRS</a:t>
            </a:r>
            <a:endParaRPr lang="en-US" sz="2200" dirty="0"/>
          </a:p>
        </p:txBody>
      </p:sp>
      <p:sp>
        <p:nvSpPr>
          <p:cNvPr id="17" name="fMRS stat"/>
          <p:cNvSpPr txBox="1"/>
          <p:nvPr/>
        </p:nvSpPr>
        <p:spPr>
          <a:xfrm>
            <a:off x="7132320" y="2194560"/>
            <a:ext cx="4206240" cy="822960"/>
          </a:xfrm>
          <a:prstGeom prst="rect">
            <a:avLst/>
          </a:prstGeom>
          <a:noFill/>
          <a:ln/>
        </p:spPr>
        <p:txBody>
          <a:bodyPr wrap="square" lIns="0" tIns="0" rIns="0" bIns="0" rtlCol="0" anchor="t"/>
          <a:lstStyle/>
          <a:p>
            <a:pPr marL="0" indent="0">
              <a:buNone/>
            </a:pPr>
            <a:r>
              <a:rPr lang="en-US" sz="4800" b="1" dirty="0">
                <a:solidFill>
                  <a:schemeClr val="accent2"/>
                </a:solidFill>
                <a:latin typeface="Cambria" pitchFamily="34" charset="0"/>
                <a:ea typeface="Cambria" pitchFamily="34" charset="-122"/>
                <a:cs typeface="Cambria" pitchFamily="34" charset="-120"/>
              </a:rPr>
              <a:t>2×</a:t>
            </a:r>
            <a:endParaRPr lang="en-US" sz="4800" dirty="0"/>
          </a:p>
        </p:txBody>
      </p:sp>
      <p:sp>
        <p:nvSpPr>
          <p:cNvPr id="18" name="fMRS stat label"/>
          <p:cNvSpPr txBox="1"/>
          <p:nvPr/>
        </p:nvSpPr>
        <p:spPr>
          <a:xfrm>
            <a:off x="7132320" y="3017520"/>
            <a:ext cx="4206240" cy="640080"/>
          </a:xfrm>
          <a:prstGeom prst="rect">
            <a:avLst/>
          </a:prstGeom>
          <a:noFill/>
          <a:ln/>
        </p:spPr>
        <p:txBody>
          <a:bodyPr wrap="square" lIns="0" tIns="0" rIns="0" bIns="0" rtlCol="0" anchor="t"/>
          <a:lstStyle/>
          <a:p>
            <a:pPr marL="0" indent="0">
              <a:buNone/>
            </a:pPr>
            <a:r>
              <a:rPr lang="en-US" sz="1400" dirty="0">
                <a:solidFill>
                  <a:schemeClr val="accent6"/>
                </a:solidFill>
              </a:rPr>
              <a:t>spectral dispersion separates glutamate, glutamine, lactate, and GABA</a:t>
            </a:r>
            <a:endParaRPr lang="en-US" sz="1400" dirty="0"/>
          </a:p>
        </p:txBody>
      </p:sp>
      <p:sp>
        <p:nvSpPr>
          <p:cNvPr id="19" name="fMRS text"/>
          <p:cNvSpPr txBox="1"/>
          <p:nvPr/>
        </p:nvSpPr>
        <p:spPr>
          <a:xfrm>
            <a:off x="7132320" y="3794760"/>
            <a:ext cx="4206240" cy="1463040"/>
          </a:xfrm>
          <a:prstGeom prst="rect">
            <a:avLst/>
          </a:prstGeom>
          <a:noFill/>
          <a:ln/>
        </p:spPr>
        <p:txBody>
          <a:bodyPr wrap="square" lIns="0" tIns="0" rIns="0" bIns="0" rtlCol="0" anchor="t"/>
          <a:lstStyle/>
          <a:p>
            <a:pPr marL="0" indent="0">
              <a:buNone/>
            </a:pPr>
            <a:r>
              <a:rPr lang="en-US" sz="1400" dirty="0">
                <a:solidFill>
                  <a:schemeClr val="bg1"/>
                </a:solidFill>
              </a:rPr>
              <a:t>Sustained visual stimulation raised lactate and glutamate, consistent with a new steady state of oxidative metabolism. A neurochemical dimension 3T supports only marginally.</a:t>
            </a:r>
            <a:endParaRPr lang="en-US" sz="1400" dirty="0"/>
          </a:p>
        </p:txBody>
      </p:sp>
      <p:sp>
        <p:nvSpPr>
          <p:cNvPr id="20" name="fMRS cite"/>
          <p:cNvSpPr txBox="1"/>
          <p:nvPr/>
        </p:nvSpPr>
        <p:spPr>
          <a:xfrm>
            <a:off x="7132320" y="5394960"/>
            <a:ext cx="4206240" cy="274320"/>
          </a:xfrm>
          <a:prstGeom prst="rect">
            <a:avLst/>
          </a:prstGeom>
          <a:noFill/>
          <a:ln/>
        </p:spPr>
        <p:txBody>
          <a:bodyPr wrap="square" lIns="0" tIns="0" rIns="0" bIns="0" rtlCol="0" anchor="t"/>
          <a:lstStyle/>
          <a:p>
            <a:pPr marL="0" indent="0">
              <a:buNone/>
            </a:pPr>
            <a:r>
              <a:rPr lang="en-US" sz="1100" i="1" dirty="0">
                <a:solidFill>
                  <a:schemeClr val="accent6"/>
                </a:solidFill>
              </a:rPr>
              <a:t>Mangia 2007; Tkáč 2009</a:t>
            </a:r>
            <a:endParaRPr lang="en-US" sz="11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75</a:t>
            </a:fld>
            <a:endParaRPr lang="en-US"/>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Anatomy at the scale of cortical layers</a:t>
            </a:r>
            <a:endParaRPr lang="en-US" sz="3200" dirty="0"/>
          </a:p>
        </p:txBody>
      </p:sp>
      <p:sp>
        <p:nvSpPr>
          <p:cNvPr id="3" name="Anatomy card 1"/>
          <p:cNvSpPr/>
          <p:nvPr/>
        </p:nvSpPr>
        <p:spPr>
          <a:xfrm>
            <a:off x="548640" y="1371600"/>
            <a:ext cx="3474720" cy="3108960"/>
          </a:xfrm>
          <a:prstGeom prst="roundRect">
            <a:avLst>
              <a:gd name="adj" fmla="val 235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Anatomy stat 1"/>
          <p:cNvSpPr txBox="1"/>
          <p:nvPr/>
        </p:nvSpPr>
        <p:spPr>
          <a:xfrm>
            <a:off x="822960" y="1600200"/>
            <a:ext cx="2926080" cy="914400"/>
          </a:xfrm>
          <a:prstGeom prst="rect">
            <a:avLst/>
          </a:prstGeom>
          <a:noFill/>
          <a:ln/>
        </p:spPr>
        <p:txBody>
          <a:bodyPr wrap="square" lIns="0" tIns="0" rIns="0" bIns="0" rtlCol="0" anchor="t"/>
          <a:lstStyle/>
          <a:p>
            <a:pPr marL="0" indent="0">
              <a:buNone/>
            </a:pPr>
            <a:r>
              <a:rPr lang="en-US" sz="4000" b="1" dirty="0">
                <a:solidFill>
                  <a:schemeClr val="accent2"/>
                </a:solidFill>
                <a:latin typeface="Cambria" pitchFamily="34" charset="0"/>
                <a:ea typeface="Cambria" pitchFamily="34" charset="-122"/>
                <a:cs typeface="Cambria" pitchFamily="34" charset="-120"/>
              </a:rPr>
              <a:t>250 µm</a:t>
            </a:r>
            <a:endParaRPr lang="en-US" sz="4000" dirty="0"/>
          </a:p>
        </p:txBody>
      </p:sp>
      <p:sp>
        <p:nvSpPr>
          <p:cNvPr id="5" name="Anatomy text 1"/>
          <p:cNvSpPr txBox="1"/>
          <p:nvPr/>
        </p:nvSpPr>
        <p:spPr>
          <a:xfrm>
            <a:off x="822960" y="2606040"/>
            <a:ext cx="2926080" cy="1280160"/>
          </a:xfrm>
          <a:prstGeom prst="rect">
            <a:avLst/>
          </a:prstGeom>
          <a:noFill/>
          <a:ln/>
        </p:spPr>
        <p:txBody>
          <a:bodyPr wrap="square" lIns="0" tIns="0" rIns="0" bIns="0" rtlCol="0" anchor="t"/>
          <a:lstStyle/>
          <a:p>
            <a:pPr marL="0" indent="0">
              <a:buNone/>
            </a:pPr>
            <a:r>
              <a:rPr lang="en-US" sz="1500" dirty="0">
                <a:solidFill>
                  <a:schemeClr val="tx1"/>
                </a:solidFill>
              </a:rPr>
              <a:t>whole-brain T1w in vivo with prospective motion correction</a:t>
            </a:r>
            <a:endParaRPr lang="en-US" sz="1500" dirty="0"/>
          </a:p>
        </p:txBody>
      </p:sp>
      <p:sp>
        <p:nvSpPr>
          <p:cNvPr id="6" name="Anatomy cite 1"/>
          <p:cNvSpPr txBox="1"/>
          <p:nvPr/>
        </p:nvSpPr>
        <p:spPr>
          <a:xfrm>
            <a:off x="822960" y="3977640"/>
            <a:ext cx="2926080" cy="365760"/>
          </a:xfrm>
          <a:prstGeom prst="rect">
            <a:avLst/>
          </a:prstGeom>
          <a:noFill/>
          <a:ln/>
        </p:spPr>
        <p:txBody>
          <a:bodyPr wrap="square" lIns="0" tIns="0" rIns="0" bIns="0" rtlCol="0" anchor="t"/>
          <a:lstStyle/>
          <a:p>
            <a:pPr marL="0" indent="0">
              <a:buNone/>
            </a:pPr>
            <a:r>
              <a:rPr lang="en-US" sz="1100" i="1" dirty="0">
                <a:solidFill>
                  <a:schemeClr val="accent4"/>
                </a:solidFill>
              </a:rPr>
              <a:t>Lüsebrink 2017; Federau 2016</a:t>
            </a:r>
            <a:endParaRPr lang="en-US" sz="1100" dirty="0"/>
          </a:p>
        </p:txBody>
      </p:sp>
      <p:sp>
        <p:nvSpPr>
          <p:cNvPr id="7" name="Anatomy card 2"/>
          <p:cNvSpPr/>
          <p:nvPr/>
        </p:nvSpPr>
        <p:spPr>
          <a:xfrm>
            <a:off x="4297680" y="1371600"/>
            <a:ext cx="3474720" cy="3108960"/>
          </a:xfrm>
          <a:prstGeom prst="roundRect">
            <a:avLst>
              <a:gd name="adj" fmla="val 235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8" name="Anatomy stat 2"/>
          <p:cNvSpPr txBox="1"/>
          <p:nvPr/>
        </p:nvSpPr>
        <p:spPr>
          <a:xfrm>
            <a:off x="4572000" y="1600200"/>
            <a:ext cx="2926080" cy="914400"/>
          </a:xfrm>
          <a:prstGeom prst="rect">
            <a:avLst/>
          </a:prstGeom>
          <a:noFill/>
          <a:ln/>
        </p:spPr>
        <p:txBody>
          <a:bodyPr wrap="square" lIns="0" tIns="0" rIns="0" bIns="0" rtlCol="0" anchor="t"/>
          <a:lstStyle/>
          <a:p>
            <a:pPr marL="0" indent="0">
              <a:buNone/>
            </a:pPr>
            <a:r>
              <a:rPr lang="en-US" sz="4000" b="1" dirty="0">
                <a:solidFill>
                  <a:schemeClr val="accent2"/>
                </a:solidFill>
                <a:latin typeface="Cambria" pitchFamily="34" charset="0"/>
                <a:ea typeface="Cambria" pitchFamily="34" charset="-122"/>
                <a:cs typeface="Cambria" pitchFamily="34" charset="-120"/>
              </a:rPr>
              <a:t>Layer IV</a:t>
            </a:r>
            <a:endParaRPr lang="en-US" sz="4000" dirty="0"/>
          </a:p>
        </p:txBody>
      </p:sp>
      <p:sp>
        <p:nvSpPr>
          <p:cNvPr id="9" name="Anatomy text 2"/>
          <p:cNvSpPr txBox="1"/>
          <p:nvPr/>
        </p:nvSpPr>
        <p:spPr>
          <a:xfrm>
            <a:off x="4572000" y="2606040"/>
            <a:ext cx="2926080" cy="1280160"/>
          </a:xfrm>
          <a:prstGeom prst="rect">
            <a:avLst/>
          </a:prstGeom>
          <a:noFill/>
          <a:ln/>
        </p:spPr>
        <p:txBody>
          <a:bodyPr wrap="square" lIns="0" tIns="0" rIns="0" bIns="0" rtlCol="0" anchor="t"/>
          <a:lstStyle/>
          <a:p>
            <a:pPr marL="0" indent="0">
              <a:buNone/>
            </a:pPr>
            <a:r>
              <a:rPr lang="en-US" sz="1500" dirty="0">
                <a:solidFill>
                  <a:schemeClr val="tx1"/>
                </a:solidFill>
              </a:rPr>
              <a:t>stria of Gennari visible in individuals, including tests in the congenitally blind</a:t>
            </a:r>
            <a:endParaRPr lang="en-US" sz="1500" dirty="0"/>
          </a:p>
        </p:txBody>
      </p:sp>
      <p:sp>
        <p:nvSpPr>
          <p:cNvPr id="10" name="Anatomy cite 2"/>
          <p:cNvSpPr txBox="1"/>
          <p:nvPr/>
        </p:nvSpPr>
        <p:spPr>
          <a:xfrm>
            <a:off x="4572000" y="3977640"/>
            <a:ext cx="2926080" cy="365760"/>
          </a:xfrm>
          <a:prstGeom prst="rect">
            <a:avLst/>
          </a:prstGeom>
          <a:noFill/>
          <a:ln/>
        </p:spPr>
        <p:txBody>
          <a:bodyPr wrap="square" lIns="0" tIns="0" rIns="0" bIns="0" rtlCol="0" anchor="t"/>
          <a:lstStyle/>
          <a:p>
            <a:pPr marL="0" indent="0">
              <a:buNone/>
            </a:pPr>
            <a:r>
              <a:rPr lang="en-US" sz="1100" i="1" dirty="0">
                <a:solidFill>
                  <a:schemeClr val="accent4"/>
                </a:solidFill>
              </a:rPr>
              <a:t>Trampel 2011; Trampel 2019</a:t>
            </a:r>
            <a:endParaRPr lang="en-US" sz="1100" dirty="0"/>
          </a:p>
        </p:txBody>
      </p:sp>
      <p:sp>
        <p:nvSpPr>
          <p:cNvPr id="11" name="Anatomy card 3"/>
          <p:cNvSpPr/>
          <p:nvPr/>
        </p:nvSpPr>
        <p:spPr>
          <a:xfrm>
            <a:off x="8046720" y="1371600"/>
            <a:ext cx="3474720" cy="3108960"/>
          </a:xfrm>
          <a:prstGeom prst="roundRect">
            <a:avLst>
              <a:gd name="adj" fmla="val 2353"/>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2" name="Anatomy stat 3"/>
          <p:cNvSpPr txBox="1"/>
          <p:nvPr/>
        </p:nvSpPr>
        <p:spPr>
          <a:xfrm>
            <a:off x="8321040" y="1600200"/>
            <a:ext cx="2926080" cy="914400"/>
          </a:xfrm>
          <a:prstGeom prst="rect">
            <a:avLst/>
          </a:prstGeom>
          <a:noFill/>
          <a:ln/>
        </p:spPr>
        <p:txBody>
          <a:bodyPr wrap="square" lIns="0" tIns="0" rIns="0" bIns="0" rtlCol="0" anchor="t"/>
          <a:lstStyle/>
          <a:p>
            <a:pPr marL="0" indent="0">
              <a:buNone/>
            </a:pPr>
            <a:r>
              <a:rPr lang="en-US" sz="4000" b="1" dirty="0">
                <a:solidFill>
                  <a:schemeClr val="accent2"/>
                </a:solidFill>
                <a:latin typeface="Cambria" pitchFamily="34" charset="0"/>
                <a:ea typeface="Cambria" pitchFamily="34" charset="-122"/>
                <a:cs typeface="Cambria" pitchFamily="34" charset="-120"/>
              </a:rPr>
              <a:t>MP2RAGE</a:t>
            </a:r>
            <a:endParaRPr lang="en-US" sz="4000" dirty="0"/>
          </a:p>
        </p:txBody>
      </p:sp>
      <p:sp>
        <p:nvSpPr>
          <p:cNvPr id="13" name="Anatomy text 3"/>
          <p:cNvSpPr txBox="1"/>
          <p:nvPr/>
        </p:nvSpPr>
        <p:spPr>
          <a:xfrm>
            <a:off x="8321040" y="2606040"/>
            <a:ext cx="2926080" cy="1280160"/>
          </a:xfrm>
          <a:prstGeom prst="rect">
            <a:avLst/>
          </a:prstGeom>
          <a:noFill/>
          <a:ln/>
        </p:spPr>
        <p:txBody>
          <a:bodyPr wrap="square" lIns="0" tIns="0" rIns="0" bIns="0" rtlCol="0" anchor="t"/>
          <a:lstStyle/>
          <a:p>
            <a:pPr marL="0" indent="0">
              <a:buNone/>
            </a:pPr>
            <a:r>
              <a:rPr lang="en-US" sz="1500" dirty="0">
                <a:solidFill>
                  <a:schemeClr val="tx1"/>
                </a:solidFill>
              </a:rPr>
              <a:t>bias-field-corrected T1 maps for robust segmentation and surfaces</a:t>
            </a:r>
            <a:endParaRPr lang="en-US" sz="1500" dirty="0"/>
          </a:p>
        </p:txBody>
      </p:sp>
      <p:sp>
        <p:nvSpPr>
          <p:cNvPr id="14" name="Anatomy cite 3"/>
          <p:cNvSpPr txBox="1"/>
          <p:nvPr/>
        </p:nvSpPr>
        <p:spPr>
          <a:xfrm>
            <a:off x="8321040" y="3977640"/>
            <a:ext cx="2926080" cy="365760"/>
          </a:xfrm>
          <a:prstGeom prst="rect">
            <a:avLst/>
          </a:prstGeom>
          <a:noFill/>
          <a:ln/>
        </p:spPr>
        <p:txBody>
          <a:bodyPr wrap="square" lIns="0" tIns="0" rIns="0" bIns="0" rtlCol="0" anchor="t"/>
          <a:lstStyle/>
          <a:p>
            <a:pPr marL="0" indent="0">
              <a:buNone/>
            </a:pPr>
            <a:r>
              <a:rPr lang="en-US" sz="1100" i="1" dirty="0">
                <a:solidFill>
                  <a:schemeClr val="accent4"/>
                </a:solidFill>
              </a:rPr>
              <a:t>Marques 2010</a:t>
            </a:r>
            <a:endParaRPr lang="en-US" sz="1100" dirty="0"/>
          </a:p>
        </p:txBody>
      </p:sp>
      <p:sp>
        <p:nvSpPr>
          <p:cNvPr id="15" name="Phase band"/>
          <p:cNvSpPr/>
          <p:nvPr/>
        </p:nvSpPr>
        <p:spPr>
          <a:xfrm>
            <a:off x="548640" y="4754880"/>
            <a:ext cx="11064240" cy="1371600"/>
          </a:xfrm>
          <a:prstGeom prst="roundRect">
            <a:avLst>
              <a:gd name="adj" fmla="val 5333"/>
            </a:avLst>
          </a:prstGeom>
          <a:solidFill>
            <a:schemeClr val="tx2"/>
          </a:solidFill>
          <a:ln/>
          <a:effectLst>
            <a:outerShdw blurRad="76200" dist="25400" dir="5400000" algn="bl" rotWithShape="0">
              <a:srgbClr val="0F1B2D">
                <a:alpha val="12000"/>
              </a:srgbClr>
            </a:outerShdw>
          </a:effectLst>
        </p:spPr>
        <p:txBody>
          <a:bodyPr/>
          <a:lstStyle/>
          <a:p>
            <a:endParaRPr lang="en-US"/>
          </a:p>
        </p:txBody>
      </p:sp>
      <p:sp>
        <p:nvSpPr>
          <p:cNvPr id="16" name="Phase text"/>
          <p:cNvSpPr txBox="1"/>
          <p:nvPr/>
        </p:nvSpPr>
        <p:spPr>
          <a:xfrm>
            <a:off x="822960" y="4800600"/>
            <a:ext cx="10515600" cy="1280160"/>
          </a:xfrm>
          <a:prstGeom prst="rect">
            <a:avLst/>
          </a:prstGeom>
          <a:noFill/>
          <a:ln/>
        </p:spPr>
        <p:txBody>
          <a:bodyPr wrap="square" lIns="0" tIns="0" rIns="0" bIns="0" rtlCol="0" anchor="ctr"/>
          <a:lstStyle/>
          <a:p>
            <a:pPr marL="0" indent="0">
              <a:buNone/>
            </a:pPr>
            <a:r>
              <a:rPr lang="en-US" sz="1500" b="1" dirty="0">
                <a:solidFill>
                  <a:schemeClr val="bg1"/>
                </a:solidFill>
              </a:rPr>
              <a:t>Phase contrast reveals cortical substructure in vivo.  </a:t>
            </a:r>
            <a:r>
              <a:rPr lang="en-US" sz="1500" dirty="0">
                <a:solidFill>
                  <a:schemeClr val="accent6"/>
                </a:solidFill>
              </a:rPr>
              <a:t>Myelin and iron produce laminar and areal contrast that supports in vivo myeloarchitectonic parcellation, and better surfaces for laminar fMRI.</a:t>
            </a:r>
            <a:r>
              <a:rPr lang="en-US" sz="1100" i="1" dirty="0">
                <a:solidFill>
                  <a:schemeClr val="accent6"/>
                </a:solidFill>
              </a:rPr>
              <a:t>   Duyn 2007</a:t>
            </a:r>
            <a:endParaRPr lang="en-US" sz="15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76</a:t>
            </a:fld>
            <a:endParaRPr lang="en-US"/>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A clinical path: MS, epilepsy, and small vessel disease</a:t>
            </a:r>
            <a:endParaRPr lang="en-US" sz="3200" dirty="0"/>
          </a:p>
        </p:txBody>
      </p:sp>
      <p:sp>
        <p:nvSpPr>
          <p:cNvPr id="3" name="Clinical card 1"/>
          <p:cNvSpPr/>
          <p:nvPr/>
        </p:nvSpPr>
        <p:spPr>
          <a:xfrm>
            <a:off x="548640" y="1371600"/>
            <a:ext cx="3474720" cy="4206240"/>
          </a:xfrm>
          <a:prstGeom prst="roundRect">
            <a:avLst>
              <a:gd name="adj" fmla="val 2105"/>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Clinical num 1"/>
          <p:cNvSpPr/>
          <p:nvPr/>
        </p:nvSpPr>
        <p:spPr>
          <a:xfrm>
            <a:off x="822960" y="1600200"/>
            <a:ext cx="457200" cy="457200"/>
          </a:xfrm>
          <a:prstGeom prst="ellipse">
            <a:avLst/>
          </a:prstGeom>
          <a:solidFill>
            <a:schemeClr val="accent2"/>
          </a:solidFill>
          <a:ln/>
        </p:spPr>
        <p:txBody>
          <a:bodyPr/>
          <a:lstStyle/>
          <a:p>
            <a:endParaRPr lang="en-US"/>
          </a:p>
        </p:txBody>
      </p:sp>
      <p:sp>
        <p:nvSpPr>
          <p:cNvPr id="5" name="Clinical num 1 num"/>
          <p:cNvSpPr txBox="1"/>
          <p:nvPr/>
        </p:nvSpPr>
        <p:spPr>
          <a:xfrm>
            <a:off x="822960" y="1600200"/>
            <a:ext cx="457200" cy="457200"/>
          </a:xfrm>
          <a:prstGeom prst="rect">
            <a:avLst/>
          </a:prstGeom>
          <a:no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6" name="Clinical head 1"/>
          <p:cNvSpPr txBox="1"/>
          <p:nvPr/>
        </p:nvSpPr>
        <p:spPr>
          <a:xfrm>
            <a:off x="1417320" y="1572768"/>
            <a:ext cx="2468880" cy="502920"/>
          </a:xfrm>
          <a:prstGeom prst="rect">
            <a:avLst/>
          </a:prstGeom>
          <a:noFill/>
          <a:ln/>
        </p:spPr>
        <p:txBody>
          <a:bodyPr wrap="square" lIns="0" tIns="0" rIns="0" bIns="0" rtlCol="0" anchor="ctr"/>
          <a:lstStyle/>
          <a:p>
            <a:pPr marL="0" indent="0">
              <a:buNone/>
            </a:pPr>
            <a:r>
              <a:rPr lang="en-US" sz="1800" b="1" dirty="0">
                <a:solidFill>
                  <a:schemeClr val="tx1"/>
                </a:solidFill>
              </a:rPr>
              <a:t>Multiple sclerosis</a:t>
            </a:r>
            <a:endParaRPr lang="en-US" sz="1800" dirty="0"/>
          </a:p>
        </p:txBody>
      </p:sp>
      <p:sp>
        <p:nvSpPr>
          <p:cNvPr id="7" name="Clinical bullets 1"/>
          <p:cNvSpPr txBox="1"/>
          <p:nvPr/>
        </p:nvSpPr>
        <p:spPr>
          <a:xfrm>
            <a:off x="822960" y="2286000"/>
            <a:ext cx="2971800" cy="2514600"/>
          </a:xfrm>
          <a:prstGeom prst="rect">
            <a:avLst/>
          </a:prstGeom>
          <a:noFill/>
          <a:ln/>
        </p:spPr>
        <p:txBody>
          <a:bodyPr wrap="square" lIns="0" tIns="0" rIns="0" bIns="0" rtlCol="0" anchor="t"/>
          <a:lstStyle/>
          <a:p>
            <a:pPr marL="203200" indent="-203200">
              <a:spcAft>
                <a:spcPts val="600"/>
              </a:spcAft>
              <a:buSzPct val="100000"/>
              <a:buChar char="•"/>
            </a:pPr>
            <a:r>
              <a:rPr lang="en-US" sz="1400" b="1" dirty="0">
                <a:solidFill>
                  <a:schemeClr val="tx1"/>
                </a:solidFill>
              </a:rPr>
              <a:t>Central vein sign </a:t>
            </a:r>
            <a:r>
              <a:rPr lang="en-US" sz="1400" dirty="0">
                <a:solidFill>
                  <a:schemeClr val="tx1"/>
                </a:solidFill>
              </a:rPr>
              <a:t>separates MS from nonspecific lesions</a:t>
            </a:r>
            <a:endParaRPr lang="en-US" sz="1400" dirty="0"/>
          </a:p>
          <a:p>
            <a:pPr marL="203200" indent="-203200">
              <a:spcAft>
                <a:spcPts val="600"/>
              </a:spcAft>
              <a:buSzPct val="100000"/>
              <a:buChar char="•"/>
            </a:pPr>
            <a:r>
              <a:rPr lang="en-US" sz="1400" b="1" dirty="0">
                <a:solidFill>
                  <a:schemeClr val="tx1"/>
                </a:solidFill>
              </a:rPr>
              <a:t>Paramagnetic rims </a:t>
            </a:r>
            <a:r>
              <a:rPr lang="en-US" sz="1400" dirty="0">
                <a:solidFill>
                  <a:schemeClr val="tx1"/>
                </a:solidFill>
              </a:rPr>
              <a:t>mark chronically active lesions with poor outcome</a:t>
            </a:r>
            <a:endParaRPr lang="en-US" sz="1400" dirty="0"/>
          </a:p>
          <a:p>
            <a:pPr marL="203200" indent="-203200">
              <a:spcAft>
                <a:spcPts val="600"/>
              </a:spcAft>
              <a:buSzPct val="100000"/>
              <a:buChar char="•"/>
            </a:pPr>
            <a:r>
              <a:rPr lang="en-US" sz="1400" b="1" dirty="0">
                <a:solidFill>
                  <a:schemeClr val="tx1"/>
                </a:solidFill>
              </a:rPr>
              <a:t>Cortical lesions: </a:t>
            </a:r>
            <a:r>
              <a:rPr lang="en-US" sz="1400" dirty="0">
                <a:solidFill>
                  <a:schemeClr val="tx1"/>
                </a:solidFill>
              </a:rPr>
              <a:t>substantially more detected, verified post-mortem</a:t>
            </a:r>
            <a:endParaRPr lang="en-US" sz="1400" dirty="0"/>
          </a:p>
        </p:txBody>
      </p:sp>
      <p:sp>
        <p:nvSpPr>
          <p:cNvPr id="8" name="Clinical cite 1"/>
          <p:cNvSpPr txBox="1"/>
          <p:nvPr/>
        </p:nvSpPr>
        <p:spPr>
          <a:xfrm>
            <a:off x="822960" y="4846320"/>
            <a:ext cx="2971800" cy="594360"/>
          </a:xfrm>
          <a:prstGeom prst="rect">
            <a:avLst/>
          </a:prstGeom>
          <a:noFill/>
          <a:ln/>
        </p:spPr>
        <p:txBody>
          <a:bodyPr wrap="square" lIns="0" tIns="0" rIns="0" bIns="0" rtlCol="0" anchor="t"/>
          <a:lstStyle/>
          <a:p>
            <a:pPr marL="0" indent="0">
              <a:buNone/>
            </a:pPr>
            <a:r>
              <a:rPr lang="en-US" sz="1100" i="1" dirty="0">
                <a:solidFill>
                  <a:schemeClr val="accent1"/>
                </a:solidFill>
              </a:rPr>
              <a:t>Tallantyre 2011; Sati 2016; Absinta 2016; Kilsdonk 2016</a:t>
            </a:r>
            <a:endParaRPr lang="en-US" sz="1100" dirty="0">
              <a:solidFill>
                <a:schemeClr val="accent1"/>
              </a:solidFill>
            </a:endParaRPr>
          </a:p>
        </p:txBody>
      </p:sp>
      <p:sp>
        <p:nvSpPr>
          <p:cNvPr id="9" name="Clinical card 2"/>
          <p:cNvSpPr/>
          <p:nvPr/>
        </p:nvSpPr>
        <p:spPr>
          <a:xfrm>
            <a:off x="4297680" y="1371600"/>
            <a:ext cx="3474720" cy="4206240"/>
          </a:xfrm>
          <a:prstGeom prst="roundRect">
            <a:avLst>
              <a:gd name="adj" fmla="val 2105"/>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0" name="Clinical num 2"/>
          <p:cNvSpPr/>
          <p:nvPr/>
        </p:nvSpPr>
        <p:spPr>
          <a:xfrm>
            <a:off x="4572000" y="1600200"/>
            <a:ext cx="457200" cy="457200"/>
          </a:xfrm>
          <a:prstGeom prst="ellipse">
            <a:avLst/>
          </a:prstGeom>
          <a:solidFill>
            <a:schemeClr val="accent2"/>
          </a:solidFill>
          <a:ln/>
        </p:spPr>
        <p:txBody>
          <a:bodyPr/>
          <a:lstStyle/>
          <a:p>
            <a:endParaRPr lang="en-US"/>
          </a:p>
        </p:txBody>
      </p:sp>
      <p:sp>
        <p:nvSpPr>
          <p:cNvPr id="11" name="Clinical num 2 num"/>
          <p:cNvSpPr txBox="1"/>
          <p:nvPr/>
        </p:nvSpPr>
        <p:spPr>
          <a:xfrm>
            <a:off x="4572000" y="1600200"/>
            <a:ext cx="457200" cy="457200"/>
          </a:xfrm>
          <a:prstGeom prst="rect">
            <a:avLst/>
          </a:prstGeom>
          <a:no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12" name="Clinical head 2"/>
          <p:cNvSpPr txBox="1"/>
          <p:nvPr/>
        </p:nvSpPr>
        <p:spPr>
          <a:xfrm>
            <a:off x="5166360" y="1572768"/>
            <a:ext cx="2468880" cy="502920"/>
          </a:xfrm>
          <a:prstGeom prst="rect">
            <a:avLst/>
          </a:prstGeom>
          <a:noFill/>
          <a:ln/>
        </p:spPr>
        <p:txBody>
          <a:bodyPr wrap="square" lIns="0" tIns="0" rIns="0" bIns="0" rtlCol="0" anchor="ctr"/>
          <a:lstStyle/>
          <a:p>
            <a:pPr marL="0" indent="0">
              <a:buNone/>
            </a:pPr>
            <a:r>
              <a:rPr lang="en-US" sz="1800" b="1" dirty="0">
                <a:solidFill>
                  <a:schemeClr val="tx1"/>
                </a:solidFill>
              </a:rPr>
              <a:t>Epilepsy</a:t>
            </a:r>
            <a:endParaRPr lang="en-US" sz="1800" dirty="0"/>
          </a:p>
        </p:txBody>
      </p:sp>
      <p:sp>
        <p:nvSpPr>
          <p:cNvPr id="13" name="Clinical bullets 2"/>
          <p:cNvSpPr txBox="1"/>
          <p:nvPr/>
        </p:nvSpPr>
        <p:spPr>
          <a:xfrm>
            <a:off x="4572000" y="2286000"/>
            <a:ext cx="2971800" cy="2514600"/>
          </a:xfrm>
          <a:prstGeom prst="rect">
            <a:avLst/>
          </a:prstGeom>
          <a:noFill/>
          <a:ln/>
        </p:spPr>
        <p:txBody>
          <a:bodyPr wrap="square" lIns="0" tIns="0" rIns="0" bIns="0" rtlCol="0" anchor="t"/>
          <a:lstStyle/>
          <a:p>
            <a:pPr marL="203200" indent="-203200">
              <a:spcAft>
                <a:spcPts val="600"/>
              </a:spcAft>
              <a:buSzPct val="100000"/>
              <a:buChar char="•"/>
            </a:pPr>
            <a:r>
              <a:rPr lang="en-US" sz="1400" b="1" dirty="0">
                <a:solidFill>
                  <a:schemeClr val="tx1"/>
                </a:solidFill>
              </a:rPr>
              <a:t>Lesions found </a:t>
            </a:r>
            <a:r>
              <a:rPr lang="en-US" sz="1400" dirty="0">
                <a:solidFill>
                  <a:schemeClr val="tx1"/>
                </a:solidFill>
              </a:rPr>
              <a:t>in a meaningful fraction of 1.5T/3T-negative patients</a:t>
            </a:r>
            <a:endParaRPr lang="en-US" sz="1400" dirty="0"/>
          </a:p>
          <a:p>
            <a:pPr marL="203200" indent="-203200">
              <a:spcAft>
                <a:spcPts val="600"/>
              </a:spcAft>
              <a:buSzPct val="100000"/>
              <a:buChar char="•"/>
            </a:pPr>
            <a:r>
              <a:rPr lang="en-US" sz="1400" b="1" dirty="0">
                <a:solidFill>
                  <a:schemeClr val="tx1"/>
                </a:solidFill>
              </a:rPr>
              <a:t>Consensus guidelines </a:t>
            </a:r>
            <a:r>
              <a:rPr lang="en-US" sz="1400" dirty="0">
                <a:solidFill>
                  <a:schemeClr val="tx1"/>
                </a:solidFill>
              </a:rPr>
              <a:t>from 21 centers and &gt;2,000 patients</a:t>
            </a:r>
            <a:endParaRPr lang="en-US" sz="1400" dirty="0"/>
          </a:p>
        </p:txBody>
      </p:sp>
      <p:sp>
        <p:nvSpPr>
          <p:cNvPr id="14" name="Clinical cite 2"/>
          <p:cNvSpPr txBox="1"/>
          <p:nvPr/>
        </p:nvSpPr>
        <p:spPr>
          <a:xfrm>
            <a:off x="4572000" y="4846320"/>
            <a:ext cx="2971800" cy="594360"/>
          </a:xfrm>
          <a:prstGeom prst="rect">
            <a:avLst/>
          </a:prstGeom>
          <a:noFill/>
          <a:ln/>
        </p:spPr>
        <p:txBody>
          <a:bodyPr wrap="square" lIns="0" tIns="0" rIns="0" bIns="0" rtlCol="0" anchor="t"/>
          <a:lstStyle/>
          <a:p>
            <a:pPr marL="0" indent="0">
              <a:buNone/>
            </a:pPr>
            <a:r>
              <a:rPr lang="en-US" sz="1100" i="1" dirty="0">
                <a:solidFill>
                  <a:schemeClr val="accent1"/>
                </a:solidFill>
              </a:rPr>
              <a:t>De Ciantis 2016; Opheim 2021</a:t>
            </a:r>
            <a:endParaRPr lang="en-US" sz="1100" dirty="0">
              <a:solidFill>
                <a:schemeClr val="accent1"/>
              </a:solidFill>
            </a:endParaRPr>
          </a:p>
        </p:txBody>
      </p:sp>
      <p:sp>
        <p:nvSpPr>
          <p:cNvPr id="15" name="Clinical card 3"/>
          <p:cNvSpPr/>
          <p:nvPr/>
        </p:nvSpPr>
        <p:spPr>
          <a:xfrm>
            <a:off x="8046720" y="1371600"/>
            <a:ext cx="3474720" cy="4206240"/>
          </a:xfrm>
          <a:prstGeom prst="roundRect">
            <a:avLst>
              <a:gd name="adj" fmla="val 2105"/>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6" name="Clinical num 3"/>
          <p:cNvSpPr/>
          <p:nvPr/>
        </p:nvSpPr>
        <p:spPr>
          <a:xfrm>
            <a:off x="8321040" y="1600200"/>
            <a:ext cx="457200" cy="457200"/>
          </a:xfrm>
          <a:prstGeom prst="ellipse">
            <a:avLst/>
          </a:prstGeom>
          <a:solidFill>
            <a:schemeClr val="accent2"/>
          </a:solidFill>
          <a:ln/>
        </p:spPr>
        <p:txBody>
          <a:bodyPr/>
          <a:lstStyle/>
          <a:p>
            <a:endParaRPr lang="en-US"/>
          </a:p>
        </p:txBody>
      </p:sp>
      <p:sp>
        <p:nvSpPr>
          <p:cNvPr id="17" name="Clinical num 3 num"/>
          <p:cNvSpPr txBox="1"/>
          <p:nvPr/>
        </p:nvSpPr>
        <p:spPr>
          <a:xfrm>
            <a:off x="8321040" y="1600200"/>
            <a:ext cx="457200" cy="457200"/>
          </a:xfrm>
          <a:prstGeom prst="rect">
            <a:avLst/>
          </a:prstGeom>
          <a:no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18" name="Clinical head 3"/>
          <p:cNvSpPr txBox="1"/>
          <p:nvPr/>
        </p:nvSpPr>
        <p:spPr>
          <a:xfrm>
            <a:off x="8915400" y="1572768"/>
            <a:ext cx="2468880" cy="502920"/>
          </a:xfrm>
          <a:prstGeom prst="rect">
            <a:avLst/>
          </a:prstGeom>
          <a:noFill/>
          <a:ln/>
        </p:spPr>
        <p:txBody>
          <a:bodyPr wrap="square" lIns="0" tIns="0" rIns="0" bIns="0" rtlCol="0" anchor="ctr"/>
          <a:lstStyle/>
          <a:p>
            <a:pPr marL="0" indent="0">
              <a:buNone/>
            </a:pPr>
            <a:r>
              <a:rPr lang="en-US" sz="1800" b="1" dirty="0">
                <a:solidFill>
                  <a:schemeClr val="tx1"/>
                </a:solidFill>
              </a:rPr>
              <a:t>Small vessel disease</a:t>
            </a:r>
            <a:endParaRPr lang="en-US" sz="1800" dirty="0"/>
          </a:p>
        </p:txBody>
      </p:sp>
      <p:sp>
        <p:nvSpPr>
          <p:cNvPr id="19" name="Clinical bullets 3"/>
          <p:cNvSpPr txBox="1"/>
          <p:nvPr/>
        </p:nvSpPr>
        <p:spPr>
          <a:xfrm>
            <a:off x="8321040" y="2286000"/>
            <a:ext cx="2971800" cy="2514600"/>
          </a:xfrm>
          <a:prstGeom prst="rect">
            <a:avLst/>
          </a:prstGeom>
          <a:noFill/>
          <a:ln/>
        </p:spPr>
        <p:txBody>
          <a:bodyPr wrap="square" lIns="0" tIns="0" rIns="0" bIns="0" rtlCol="0" anchor="t"/>
          <a:lstStyle/>
          <a:p>
            <a:pPr marL="203200" indent="-203200">
              <a:spcAft>
                <a:spcPts val="600"/>
              </a:spcAft>
              <a:buSzPct val="100000"/>
              <a:buChar char="•"/>
            </a:pPr>
            <a:r>
              <a:rPr lang="en-US" sz="1400" b="1" dirty="0">
                <a:solidFill>
                  <a:schemeClr val="tx1"/>
                </a:solidFill>
              </a:rPr>
              <a:t>Cortical microinfarcts </a:t>
            </a:r>
            <a:r>
              <a:rPr lang="en-US" sz="1400" dirty="0">
                <a:solidFill>
                  <a:schemeClr val="tx1"/>
                </a:solidFill>
              </a:rPr>
              <a:t>first visualized in vivo</a:t>
            </a:r>
            <a:endParaRPr lang="en-US" sz="1400" dirty="0"/>
          </a:p>
          <a:p>
            <a:pPr marL="203200" indent="-203200">
              <a:spcAft>
                <a:spcPts val="600"/>
              </a:spcAft>
              <a:buSzPct val="100000"/>
              <a:buChar char="•"/>
            </a:pPr>
            <a:r>
              <a:rPr lang="en-US" sz="1400" b="1" dirty="0">
                <a:solidFill>
                  <a:schemeClr val="tx1"/>
                </a:solidFill>
              </a:rPr>
              <a:t>Perforating vessels </a:t>
            </a:r>
            <a:r>
              <a:rPr lang="en-US" sz="1400" dirty="0">
                <a:solidFill>
                  <a:schemeClr val="tx1"/>
                </a:solidFill>
              </a:rPr>
              <a:t>and their function measurable</a:t>
            </a:r>
            <a:endParaRPr lang="en-US" sz="1400" dirty="0"/>
          </a:p>
        </p:txBody>
      </p:sp>
      <p:sp>
        <p:nvSpPr>
          <p:cNvPr id="20" name="Clinical cite 3"/>
          <p:cNvSpPr txBox="1"/>
          <p:nvPr/>
        </p:nvSpPr>
        <p:spPr>
          <a:xfrm>
            <a:off x="8321040" y="4846320"/>
            <a:ext cx="2971800" cy="594360"/>
          </a:xfrm>
          <a:prstGeom prst="rect">
            <a:avLst/>
          </a:prstGeom>
          <a:noFill/>
          <a:ln/>
        </p:spPr>
        <p:txBody>
          <a:bodyPr wrap="square" lIns="0" tIns="0" rIns="0" bIns="0" rtlCol="0" anchor="t"/>
          <a:lstStyle/>
          <a:p>
            <a:pPr marL="0" indent="0">
              <a:buNone/>
            </a:pPr>
            <a:r>
              <a:rPr lang="en-US" sz="1100" i="1" dirty="0">
                <a:solidFill>
                  <a:schemeClr val="accent1"/>
                </a:solidFill>
              </a:rPr>
              <a:t>van Veluw 2017; Zwanenburg 2017</a:t>
            </a:r>
            <a:endParaRPr lang="en-US" sz="1100" dirty="0">
              <a:solidFill>
                <a:schemeClr val="accent1"/>
              </a:solidFill>
            </a:endParaRPr>
          </a:p>
        </p:txBody>
      </p:sp>
      <p:sp>
        <p:nvSpPr>
          <p:cNvPr id="21" name="Sources"/>
          <p:cNvSpPr txBox="1"/>
          <p:nvPr/>
        </p:nvSpPr>
        <p:spPr>
          <a:xfrm>
            <a:off x="548640" y="5806440"/>
            <a:ext cx="11064240" cy="320040"/>
          </a:xfrm>
          <a:prstGeom prst="rect">
            <a:avLst/>
          </a:prstGeom>
          <a:noFill/>
          <a:ln/>
        </p:spPr>
        <p:txBody>
          <a:bodyPr wrap="square" lIns="0" tIns="0" rIns="0" bIns="0" rtlCol="0" anchor="t"/>
          <a:lstStyle/>
          <a:p>
            <a:pPr marL="0" indent="0">
              <a:buNone/>
            </a:pPr>
            <a:r>
              <a:rPr lang="en-US" sz="1100" dirty="0">
                <a:solidFill>
                  <a:schemeClr val="accent1"/>
                </a:solidFill>
              </a:rPr>
              <a:t>7T systems have been cleared for clinical neuroimaging since 2017.  Platt 2021</a:t>
            </a:r>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77</a:t>
            </a:fld>
            <a:endParaRPr lang="en-US"/>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Diffusion: real but conditional gains</a:t>
            </a:r>
            <a:endParaRPr lang="en-US" sz="3200" dirty="0"/>
          </a:p>
        </p:txBody>
      </p:sp>
      <p:sp>
        <p:nvSpPr>
          <p:cNvPr id="3" name="Diffusion 1 card"/>
          <p:cNvSpPr/>
          <p:nvPr/>
        </p:nvSpPr>
        <p:spPr>
          <a:xfrm>
            <a:off x="548640" y="1371600"/>
            <a:ext cx="5394960" cy="3611880"/>
          </a:xfrm>
          <a:prstGeom prst="roundRect">
            <a:avLst>
              <a:gd name="adj" fmla="val 2025"/>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Diffusion marker 1"/>
          <p:cNvSpPr/>
          <p:nvPr/>
        </p:nvSpPr>
        <p:spPr>
          <a:xfrm>
            <a:off x="868680" y="1627632"/>
            <a:ext cx="320040" cy="320040"/>
          </a:xfrm>
          <a:prstGeom prst="ellipse">
            <a:avLst/>
          </a:prstGeom>
          <a:solidFill>
            <a:schemeClr val="accent1"/>
          </a:solidFill>
          <a:ln/>
        </p:spPr>
        <p:txBody>
          <a:bodyPr/>
          <a:lstStyle/>
          <a:p>
            <a:endParaRPr lang="en-US"/>
          </a:p>
        </p:txBody>
      </p:sp>
      <p:sp>
        <p:nvSpPr>
          <p:cNvPr id="5" name="Diffusion title 1"/>
          <p:cNvSpPr txBox="1"/>
          <p:nvPr/>
        </p:nvSpPr>
        <p:spPr>
          <a:xfrm>
            <a:off x="1371600" y="1536192"/>
            <a:ext cx="4297680" cy="502920"/>
          </a:xfrm>
          <a:prstGeom prst="rect">
            <a:avLst/>
          </a:prstGeom>
          <a:noFill/>
          <a:ln/>
        </p:spPr>
        <p:txBody>
          <a:bodyPr wrap="square" lIns="0" tIns="0" rIns="0" bIns="0" rtlCol="0" anchor="ctr"/>
          <a:lstStyle/>
          <a:p>
            <a:pPr marL="0" indent="0">
              <a:buNone/>
            </a:pPr>
            <a:r>
              <a:rPr lang="en-US" sz="2000" b="1" dirty="0">
                <a:solidFill>
                  <a:schemeClr val="tx1"/>
                </a:solidFill>
                <a:latin typeface="Cambria" pitchFamily="34" charset="0"/>
                <a:ea typeface="Cambria" pitchFamily="34" charset="-122"/>
                <a:cs typeface="Cambria" pitchFamily="34" charset="-120"/>
              </a:rPr>
              <a:t>Where 7T helps</a:t>
            </a:r>
            <a:endParaRPr lang="en-US" sz="2000" dirty="0"/>
          </a:p>
        </p:txBody>
      </p:sp>
      <p:sp>
        <p:nvSpPr>
          <p:cNvPr id="6" name="Diffusion bullets 1"/>
          <p:cNvSpPr txBox="1"/>
          <p:nvPr/>
        </p:nvSpPr>
        <p:spPr>
          <a:xfrm>
            <a:off x="868680" y="2194560"/>
            <a:ext cx="4800600" cy="2194560"/>
          </a:xfrm>
          <a:prstGeom prst="rect">
            <a:avLst/>
          </a:prstGeom>
          <a:noFill/>
          <a:ln/>
        </p:spPr>
        <p:txBody>
          <a:bodyPr wrap="square" lIns="0" tIns="0" rIns="0" bIns="0" rtlCol="0" anchor="t"/>
          <a:lstStyle/>
          <a:p>
            <a:pPr marL="203200" indent="-203200">
              <a:spcAft>
                <a:spcPts val="600"/>
              </a:spcAft>
              <a:buSzPct val="100000"/>
              <a:buChar char="•"/>
            </a:pPr>
            <a:r>
              <a:rPr lang="en-US" sz="1400" b="1" dirty="0">
                <a:solidFill>
                  <a:schemeClr val="tx1"/>
                </a:solidFill>
              </a:rPr>
              <a:t>Resolution: </a:t>
            </a:r>
            <a:r>
              <a:rPr lang="en-US" sz="1400" dirty="0">
                <a:solidFill>
                  <a:schemeClr val="tx1"/>
                </a:solidFill>
              </a:rPr>
              <a:t>7T HCP at 1.05 mm vs. 1.25 mm at 3T</a:t>
            </a:r>
            <a:endParaRPr lang="en-US" sz="1400" dirty="0"/>
          </a:p>
          <a:p>
            <a:pPr marL="203200" indent="-203200">
              <a:spcAft>
                <a:spcPts val="600"/>
              </a:spcAft>
              <a:buSzPct val="100000"/>
              <a:buChar char="•"/>
            </a:pPr>
            <a:r>
              <a:rPr lang="en-US" sz="1400" b="1" dirty="0">
                <a:solidFill>
                  <a:schemeClr val="tx1"/>
                </a:solidFill>
              </a:rPr>
              <a:t>Fibre orientation: </a:t>
            </a:r>
            <a:r>
              <a:rPr lang="en-US" sz="1400" dirty="0">
                <a:solidFill>
                  <a:schemeClr val="tx1"/>
                </a:solidFill>
              </a:rPr>
              <a:t>more complex configurations; 3T+7T fusion improves estimates</a:t>
            </a:r>
            <a:endParaRPr lang="en-US" sz="1400" dirty="0"/>
          </a:p>
          <a:p>
            <a:pPr marL="203200" indent="-203200">
              <a:spcAft>
                <a:spcPts val="600"/>
              </a:spcAft>
              <a:buSzPct val="100000"/>
              <a:buChar char="•"/>
            </a:pPr>
            <a:r>
              <a:rPr lang="en-US" sz="1400" b="1" dirty="0">
                <a:solidFill>
                  <a:schemeClr val="tx1"/>
                </a:solidFill>
              </a:rPr>
              <a:t>Individual subcortical connectomes </a:t>
            </a:r>
            <a:r>
              <a:rPr lang="en-US" sz="1400" dirty="0">
                <a:solidFill>
                  <a:schemeClr val="tx1"/>
                </a:solidFill>
              </a:rPr>
              <a:t>for DBS planning</a:t>
            </a:r>
            <a:endParaRPr lang="en-US" sz="1400" dirty="0"/>
          </a:p>
          <a:p>
            <a:pPr marL="203200" indent="-203200">
              <a:spcAft>
                <a:spcPts val="600"/>
              </a:spcAft>
              <a:buSzPct val="100000"/>
              <a:buChar char="•"/>
            </a:pPr>
            <a:r>
              <a:rPr lang="en-US" sz="1400" b="1" dirty="0">
                <a:solidFill>
                  <a:schemeClr val="tx1"/>
                </a:solidFill>
              </a:rPr>
              <a:t>Diffusion-weighted MRS </a:t>
            </a:r>
            <a:r>
              <a:rPr lang="en-US" sz="1400" dirty="0">
                <a:solidFill>
                  <a:schemeClr val="tx1"/>
                </a:solidFill>
              </a:rPr>
              <a:t>of intracellular metabolites (NAA)</a:t>
            </a:r>
            <a:endParaRPr lang="en-US" sz="1400" dirty="0"/>
          </a:p>
        </p:txBody>
      </p:sp>
      <p:sp>
        <p:nvSpPr>
          <p:cNvPr id="7" name="Diffusion cite 1"/>
          <p:cNvSpPr txBox="1"/>
          <p:nvPr/>
        </p:nvSpPr>
        <p:spPr>
          <a:xfrm>
            <a:off x="868680" y="4434840"/>
            <a:ext cx="4800600" cy="411480"/>
          </a:xfrm>
          <a:prstGeom prst="rect">
            <a:avLst/>
          </a:prstGeom>
          <a:noFill/>
          <a:ln/>
        </p:spPr>
        <p:txBody>
          <a:bodyPr wrap="square" lIns="0" tIns="0" rIns="0" bIns="0" rtlCol="0" anchor="t"/>
          <a:lstStyle/>
          <a:p>
            <a:pPr marL="0" indent="0">
              <a:buNone/>
            </a:pPr>
            <a:r>
              <a:rPr lang="en-US" sz="1100" i="1" dirty="0">
                <a:solidFill>
                  <a:schemeClr val="accent1"/>
                </a:solidFill>
              </a:rPr>
              <a:t>Vu 2015; Sotiropoulos 2016; Lenglet 2012; Ronen 2014; Heidemann 2010</a:t>
            </a:r>
            <a:endParaRPr lang="en-US" sz="1100" dirty="0">
              <a:solidFill>
                <a:schemeClr val="accent1"/>
              </a:solidFill>
            </a:endParaRPr>
          </a:p>
        </p:txBody>
      </p:sp>
      <p:sp>
        <p:nvSpPr>
          <p:cNvPr id="8" name="Diffusion 2 card"/>
          <p:cNvSpPr/>
          <p:nvPr/>
        </p:nvSpPr>
        <p:spPr>
          <a:xfrm>
            <a:off x="6217920" y="1371600"/>
            <a:ext cx="5394960" cy="3611880"/>
          </a:xfrm>
          <a:prstGeom prst="roundRect">
            <a:avLst>
              <a:gd name="adj" fmla="val 2025"/>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9" name="Diffusion marker 2"/>
          <p:cNvSpPr/>
          <p:nvPr/>
        </p:nvSpPr>
        <p:spPr>
          <a:xfrm>
            <a:off x="6537960" y="1627632"/>
            <a:ext cx="320040" cy="320040"/>
          </a:xfrm>
          <a:prstGeom prst="ellipse">
            <a:avLst/>
          </a:prstGeom>
          <a:solidFill>
            <a:schemeClr val="accent2"/>
          </a:solidFill>
          <a:ln/>
        </p:spPr>
        <p:txBody>
          <a:bodyPr/>
          <a:lstStyle/>
          <a:p>
            <a:endParaRPr lang="en-US"/>
          </a:p>
        </p:txBody>
      </p:sp>
      <p:sp>
        <p:nvSpPr>
          <p:cNvPr id="10" name="Diffusion title 2"/>
          <p:cNvSpPr txBox="1"/>
          <p:nvPr/>
        </p:nvSpPr>
        <p:spPr>
          <a:xfrm>
            <a:off x="7040880" y="1536192"/>
            <a:ext cx="4297680" cy="502920"/>
          </a:xfrm>
          <a:prstGeom prst="rect">
            <a:avLst/>
          </a:prstGeom>
          <a:noFill/>
          <a:ln/>
        </p:spPr>
        <p:txBody>
          <a:bodyPr wrap="square" lIns="0" tIns="0" rIns="0" bIns="0" rtlCol="0" anchor="ctr"/>
          <a:lstStyle/>
          <a:p>
            <a:pPr marL="0" indent="0">
              <a:buNone/>
            </a:pPr>
            <a:r>
              <a:rPr lang="en-US" sz="2000" b="1" dirty="0">
                <a:solidFill>
                  <a:schemeClr val="tx1"/>
                </a:solidFill>
                <a:latin typeface="Cambria" pitchFamily="34" charset="0"/>
                <a:ea typeface="Cambria" pitchFamily="34" charset="-122"/>
                <a:cs typeface="Cambria" pitchFamily="34" charset="-120"/>
              </a:rPr>
              <a:t>What works against it</a:t>
            </a:r>
            <a:endParaRPr lang="en-US" sz="2000" dirty="0"/>
          </a:p>
        </p:txBody>
      </p:sp>
      <p:sp>
        <p:nvSpPr>
          <p:cNvPr id="11" name="Diffusion bullets 2"/>
          <p:cNvSpPr txBox="1"/>
          <p:nvPr/>
        </p:nvSpPr>
        <p:spPr>
          <a:xfrm>
            <a:off x="6537960" y="2194560"/>
            <a:ext cx="4800600" cy="2194560"/>
          </a:xfrm>
          <a:prstGeom prst="rect">
            <a:avLst/>
          </a:prstGeom>
          <a:noFill/>
          <a:ln/>
        </p:spPr>
        <p:txBody>
          <a:bodyPr wrap="square" lIns="0" tIns="0" rIns="0" bIns="0" rtlCol="0" anchor="t"/>
          <a:lstStyle/>
          <a:p>
            <a:pPr marL="203200" indent="-203200">
              <a:spcAft>
                <a:spcPts val="600"/>
              </a:spcAft>
              <a:buSzPct val="100000"/>
              <a:buChar char="•"/>
            </a:pPr>
            <a:r>
              <a:rPr lang="en-US" sz="1400" b="1" dirty="0">
                <a:solidFill>
                  <a:schemeClr val="tx1"/>
                </a:solidFill>
              </a:rPr>
              <a:t>Tissue T2 shortens, </a:t>
            </a:r>
            <a:r>
              <a:rPr lang="en-US" sz="1400" dirty="0">
                <a:solidFill>
                  <a:schemeClr val="tx1"/>
                </a:solidFill>
              </a:rPr>
              <a:t>eroding SNR at long TE</a:t>
            </a:r>
            <a:endParaRPr lang="en-US" sz="1400" dirty="0"/>
          </a:p>
          <a:p>
            <a:pPr marL="203200" indent="-203200">
              <a:spcAft>
                <a:spcPts val="600"/>
              </a:spcAft>
              <a:buSzPct val="100000"/>
              <a:buChar char="•"/>
            </a:pPr>
            <a:r>
              <a:rPr lang="en-US" sz="1400" b="1" dirty="0">
                <a:solidFill>
                  <a:schemeClr val="tx1"/>
                </a:solidFill>
              </a:rPr>
              <a:t>B1 inhomogeneity </a:t>
            </a:r>
            <a:r>
              <a:rPr lang="en-US" sz="1400" dirty="0">
                <a:solidFill>
                  <a:schemeClr val="tx1"/>
                </a:solidFill>
              </a:rPr>
              <a:t>degrades refocusing; SAR limits</a:t>
            </a:r>
            <a:endParaRPr lang="en-US" sz="1400" dirty="0"/>
          </a:p>
          <a:p>
            <a:pPr marL="203200" indent="-203200">
              <a:spcAft>
                <a:spcPts val="600"/>
              </a:spcAft>
              <a:buSzPct val="100000"/>
              <a:buChar char="•"/>
            </a:pPr>
            <a:r>
              <a:rPr lang="en-US" sz="1400" b="1" dirty="0">
                <a:solidFill>
                  <a:schemeClr val="tx1"/>
                </a:solidFill>
              </a:rPr>
              <a:t>Distortion </a:t>
            </a:r>
            <a:r>
              <a:rPr lang="en-US" sz="1400" dirty="0">
                <a:solidFill>
                  <a:schemeClr val="tx1"/>
                </a:solidFill>
              </a:rPr>
              <a:t>~2.3× larger</a:t>
            </a:r>
            <a:endParaRPr lang="en-US" sz="1400" dirty="0"/>
          </a:p>
          <a:p>
            <a:pPr marL="203200" indent="-203200">
              <a:spcAft>
                <a:spcPts val="600"/>
              </a:spcAft>
              <a:buSzPct val="100000"/>
              <a:buChar char="•"/>
            </a:pPr>
            <a:r>
              <a:rPr lang="en-US" sz="1400" b="1" dirty="0">
                <a:solidFill>
                  <a:schemeClr val="tx1"/>
                </a:solidFill>
              </a:rPr>
              <a:t>For high-b microstructure, </a:t>
            </a:r>
            <a:r>
              <a:rPr lang="en-US" sz="1400" dirty="0">
                <a:solidFill>
                  <a:schemeClr val="tx1"/>
                </a:solidFill>
              </a:rPr>
              <a:t>gradient strength beats field strength</a:t>
            </a:r>
            <a:endParaRPr lang="en-US" sz="1400" dirty="0"/>
          </a:p>
        </p:txBody>
      </p:sp>
      <p:sp>
        <p:nvSpPr>
          <p:cNvPr id="12" name="Diffusion cite 2"/>
          <p:cNvSpPr txBox="1"/>
          <p:nvPr/>
        </p:nvSpPr>
        <p:spPr>
          <a:xfrm>
            <a:off x="6537960" y="4434840"/>
            <a:ext cx="4800600" cy="411480"/>
          </a:xfrm>
          <a:prstGeom prst="rect">
            <a:avLst/>
          </a:prstGeom>
          <a:noFill/>
          <a:ln/>
        </p:spPr>
        <p:txBody>
          <a:bodyPr wrap="square" lIns="0" tIns="0" rIns="0" bIns="0" rtlCol="0" anchor="t"/>
          <a:lstStyle/>
          <a:p>
            <a:pPr marL="0" indent="0">
              <a:buNone/>
            </a:pPr>
            <a:r>
              <a:rPr lang="en-US" sz="1100" i="1" dirty="0">
                <a:solidFill>
                  <a:schemeClr val="accent1"/>
                </a:solidFill>
              </a:rPr>
              <a:t>Jones 2018</a:t>
            </a:r>
            <a:endParaRPr lang="en-US" sz="1100" dirty="0">
              <a:solidFill>
                <a:schemeClr val="accent1"/>
              </a:solidFill>
            </a:endParaRPr>
          </a:p>
        </p:txBody>
      </p:sp>
      <p:sp>
        <p:nvSpPr>
          <p:cNvPr id="13" name="Gradient band"/>
          <p:cNvSpPr/>
          <p:nvPr/>
        </p:nvSpPr>
        <p:spPr>
          <a:xfrm>
            <a:off x="548640" y="5212080"/>
            <a:ext cx="11064240" cy="914400"/>
          </a:xfrm>
          <a:prstGeom prst="roundRect">
            <a:avLst>
              <a:gd name="adj" fmla="val 8000"/>
            </a:avLst>
          </a:prstGeom>
          <a:solidFill>
            <a:schemeClr val="tx2"/>
          </a:solidFill>
          <a:ln/>
          <a:effectLst>
            <a:outerShdw blurRad="76200" dist="25400" dir="5400000" algn="bl" rotWithShape="0">
              <a:srgbClr val="0F1B2D">
                <a:alpha val="12000"/>
              </a:srgbClr>
            </a:outerShdw>
          </a:effectLst>
        </p:spPr>
        <p:txBody>
          <a:bodyPr/>
          <a:lstStyle/>
          <a:p>
            <a:endParaRPr lang="en-US"/>
          </a:p>
        </p:txBody>
      </p:sp>
      <p:sp>
        <p:nvSpPr>
          <p:cNvPr id="14" name="Gradient text"/>
          <p:cNvSpPr txBox="1"/>
          <p:nvPr/>
        </p:nvSpPr>
        <p:spPr>
          <a:xfrm>
            <a:off x="822960" y="5257800"/>
            <a:ext cx="10515600" cy="822960"/>
          </a:xfrm>
          <a:prstGeom prst="rect">
            <a:avLst/>
          </a:prstGeom>
          <a:noFill/>
          <a:ln/>
        </p:spPr>
        <p:txBody>
          <a:bodyPr wrap="square" lIns="0" tIns="0" rIns="0" bIns="0" rtlCol="0" anchor="ctr"/>
          <a:lstStyle/>
          <a:p>
            <a:pPr marL="0" indent="0">
              <a:buNone/>
            </a:pPr>
            <a:r>
              <a:rPr lang="en-US" sz="1500" b="1" dirty="0">
                <a:solidFill>
                  <a:schemeClr val="bg1"/>
                </a:solidFill>
              </a:rPr>
              <a:t>Purchasing implication: </a:t>
            </a:r>
            <a:r>
              <a:rPr lang="en-US" sz="1500" dirty="0">
                <a:solidFill>
                  <a:schemeClr val="accent6"/>
                </a:solidFill>
              </a:rPr>
              <a:t>treat head-gradient performance as a primary criterion. Next-generation 7T designs pair strong gradients with pTx and dense arrays.</a:t>
            </a:r>
            <a:r>
              <a:rPr lang="en-US" sz="1100" i="1" dirty="0">
                <a:solidFill>
                  <a:schemeClr val="accent6"/>
                </a:solidFill>
              </a:rPr>
              <a:t>  Feinberg 2023</a:t>
            </a:r>
            <a:endParaRPr lang="en-US" sz="15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78</a:t>
            </a:fld>
            <a:endParaRPr lang="en-US"/>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1"/>
                </a:solidFill>
                <a:latin typeface="Cambria" pitchFamily="34" charset="0"/>
                <a:ea typeface="Cambria" pitchFamily="34" charset="-122"/>
                <a:cs typeface="Cambria" pitchFamily="34" charset="-120"/>
              </a:rPr>
              <a:t>Costs and risks are manageable with planning</a:t>
            </a:r>
            <a:endParaRPr lang="en-US" sz="3200" dirty="0"/>
          </a:p>
        </p:txBody>
      </p:sp>
      <p:sp>
        <p:nvSpPr>
          <p:cNvPr id="3" name="Cost card 1"/>
          <p:cNvSpPr/>
          <p:nvPr/>
        </p:nvSpPr>
        <p:spPr>
          <a:xfrm>
            <a:off x="548640" y="1371600"/>
            <a:ext cx="5394960" cy="1234440"/>
          </a:xfrm>
          <a:prstGeom prst="roundRect">
            <a:avLst>
              <a:gd name="adj" fmla="val 592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4" name="Cost head 1"/>
          <p:cNvSpPr txBox="1"/>
          <p:nvPr/>
        </p:nvSpPr>
        <p:spPr>
          <a:xfrm>
            <a:off x="822960" y="1508760"/>
            <a:ext cx="4846320" cy="365760"/>
          </a:xfrm>
          <a:prstGeom prst="rect">
            <a:avLst/>
          </a:prstGeom>
          <a:noFill/>
          <a:ln/>
        </p:spPr>
        <p:txBody>
          <a:bodyPr wrap="square" lIns="0" tIns="0" rIns="0" bIns="0" rtlCol="0" anchor="t"/>
          <a:lstStyle/>
          <a:p>
            <a:pPr marL="0" indent="0">
              <a:buNone/>
            </a:pPr>
            <a:r>
              <a:rPr lang="en-US" sz="1700" b="1" dirty="0">
                <a:solidFill>
                  <a:schemeClr val="accent2"/>
                </a:solidFill>
              </a:rPr>
              <a:t>Capital &amp; siting</a:t>
            </a:r>
            <a:endParaRPr lang="en-US" sz="1700" dirty="0"/>
          </a:p>
        </p:txBody>
      </p:sp>
      <p:sp>
        <p:nvSpPr>
          <p:cNvPr id="5" name="Cost text 1"/>
          <p:cNvSpPr txBox="1"/>
          <p:nvPr/>
        </p:nvSpPr>
        <p:spPr>
          <a:xfrm>
            <a:off x="822960" y="1920240"/>
            <a:ext cx="4846320" cy="594360"/>
          </a:xfrm>
          <a:prstGeom prst="rect">
            <a:avLst/>
          </a:prstGeom>
          <a:noFill/>
          <a:ln/>
        </p:spPr>
        <p:txBody>
          <a:bodyPr wrap="square" lIns="0" tIns="0" rIns="0" bIns="0" rtlCol="0" anchor="t"/>
          <a:lstStyle/>
          <a:p>
            <a:pPr marL="0" indent="0">
              <a:buNone/>
            </a:pPr>
            <a:r>
              <a:rPr lang="en-US" sz="1400" dirty="0">
                <a:solidFill>
                  <a:schemeClr val="tx1"/>
                </a:solidFill>
              </a:rPr>
              <a:t>Actively shielded designs; shared or consortium funding; confirm with vendor quotes</a:t>
            </a:r>
            <a:endParaRPr lang="en-US" sz="1400" dirty="0"/>
          </a:p>
        </p:txBody>
      </p:sp>
      <p:sp>
        <p:nvSpPr>
          <p:cNvPr id="6" name="Cost card 2"/>
          <p:cNvSpPr/>
          <p:nvPr/>
        </p:nvSpPr>
        <p:spPr>
          <a:xfrm>
            <a:off x="6217920" y="1371600"/>
            <a:ext cx="5394960" cy="1234440"/>
          </a:xfrm>
          <a:prstGeom prst="roundRect">
            <a:avLst>
              <a:gd name="adj" fmla="val 592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7" name="Cost head 2"/>
          <p:cNvSpPr txBox="1"/>
          <p:nvPr/>
        </p:nvSpPr>
        <p:spPr>
          <a:xfrm>
            <a:off x="6492240" y="1508760"/>
            <a:ext cx="4846320" cy="365760"/>
          </a:xfrm>
          <a:prstGeom prst="rect">
            <a:avLst/>
          </a:prstGeom>
          <a:noFill/>
          <a:ln/>
        </p:spPr>
        <p:txBody>
          <a:bodyPr wrap="square" lIns="0" tIns="0" rIns="0" bIns="0" rtlCol="0" anchor="t"/>
          <a:lstStyle/>
          <a:p>
            <a:pPr marL="0" indent="0">
              <a:buNone/>
            </a:pPr>
            <a:r>
              <a:rPr lang="en-US" sz="1700" b="1" dirty="0">
                <a:solidFill>
                  <a:schemeClr val="accent2"/>
                </a:solidFill>
              </a:rPr>
              <a:t>B1 inhomogeneity</a:t>
            </a:r>
            <a:endParaRPr lang="en-US" sz="1700" dirty="0"/>
          </a:p>
        </p:txBody>
      </p:sp>
      <p:sp>
        <p:nvSpPr>
          <p:cNvPr id="8" name="Cost text 2"/>
          <p:cNvSpPr txBox="1"/>
          <p:nvPr/>
        </p:nvSpPr>
        <p:spPr>
          <a:xfrm>
            <a:off x="6492240" y="1920240"/>
            <a:ext cx="4846320" cy="594360"/>
          </a:xfrm>
          <a:prstGeom prst="rect">
            <a:avLst/>
          </a:prstGeom>
          <a:noFill/>
          <a:ln/>
        </p:spPr>
        <p:txBody>
          <a:bodyPr wrap="square" lIns="0" tIns="0" rIns="0" bIns="0" rtlCol="0" anchor="t"/>
          <a:lstStyle/>
          <a:p>
            <a:pPr marL="0" indent="0">
              <a:buNone/>
            </a:pPr>
            <a:r>
              <a:rPr lang="en-US" sz="1400" dirty="0">
                <a:solidFill>
                  <a:schemeClr val="tx1"/>
                </a:solidFill>
              </a:rPr>
              <a:t>Parallel transmit, dielectric pads, MP2RAGE, adiabatic pulses</a:t>
            </a:r>
            <a:endParaRPr lang="en-US" sz="1400" dirty="0"/>
          </a:p>
        </p:txBody>
      </p:sp>
      <p:sp>
        <p:nvSpPr>
          <p:cNvPr id="9" name="Cost card 3"/>
          <p:cNvSpPr/>
          <p:nvPr/>
        </p:nvSpPr>
        <p:spPr>
          <a:xfrm>
            <a:off x="548640" y="2834640"/>
            <a:ext cx="5394960" cy="1234440"/>
          </a:xfrm>
          <a:prstGeom prst="roundRect">
            <a:avLst>
              <a:gd name="adj" fmla="val 592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0" name="Cost head 3"/>
          <p:cNvSpPr txBox="1"/>
          <p:nvPr/>
        </p:nvSpPr>
        <p:spPr>
          <a:xfrm>
            <a:off x="822960" y="2971800"/>
            <a:ext cx="4846320" cy="365760"/>
          </a:xfrm>
          <a:prstGeom prst="rect">
            <a:avLst/>
          </a:prstGeom>
          <a:noFill/>
          <a:ln/>
        </p:spPr>
        <p:txBody>
          <a:bodyPr wrap="square" lIns="0" tIns="0" rIns="0" bIns="0" rtlCol="0" anchor="t"/>
          <a:lstStyle/>
          <a:p>
            <a:pPr marL="0" indent="0">
              <a:buNone/>
            </a:pPr>
            <a:r>
              <a:rPr lang="en-US" sz="1700" b="1" dirty="0">
                <a:solidFill>
                  <a:schemeClr val="accent2"/>
                </a:solidFill>
              </a:rPr>
              <a:t>Distortion &amp; dropout</a:t>
            </a:r>
            <a:endParaRPr lang="en-US" sz="1700" dirty="0"/>
          </a:p>
        </p:txBody>
      </p:sp>
      <p:sp>
        <p:nvSpPr>
          <p:cNvPr id="11" name="Cost text 3"/>
          <p:cNvSpPr txBox="1"/>
          <p:nvPr/>
        </p:nvSpPr>
        <p:spPr>
          <a:xfrm>
            <a:off x="822960" y="3383280"/>
            <a:ext cx="4846320" cy="594360"/>
          </a:xfrm>
          <a:prstGeom prst="rect">
            <a:avLst/>
          </a:prstGeom>
          <a:noFill/>
          <a:ln/>
        </p:spPr>
        <p:txBody>
          <a:bodyPr wrap="square" lIns="0" tIns="0" rIns="0" bIns="0" rtlCol="0" anchor="t"/>
          <a:lstStyle/>
          <a:p>
            <a:pPr marL="0" indent="0">
              <a:buNone/>
            </a:pPr>
            <a:r>
              <a:rPr lang="en-US" sz="1400" dirty="0">
                <a:solidFill>
                  <a:schemeClr val="tx1"/>
                </a:solidFill>
              </a:rPr>
              <a:t>Dense receive arrays, high acceleration, thin slices, dynamic shimming</a:t>
            </a:r>
            <a:endParaRPr lang="en-US" sz="1400" dirty="0"/>
          </a:p>
        </p:txBody>
      </p:sp>
      <p:sp>
        <p:nvSpPr>
          <p:cNvPr id="12" name="Cost card 4"/>
          <p:cNvSpPr/>
          <p:nvPr/>
        </p:nvSpPr>
        <p:spPr>
          <a:xfrm>
            <a:off x="6217920" y="2834640"/>
            <a:ext cx="5394960" cy="1234440"/>
          </a:xfrm>
          <a:prstGeom prst="roundRect">
            <a:avLst>
              <a:gd name="adj" fmla="val 592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3" name="Cost head 4"/>
          <p:cNvSpPr txBox="1"/>
          <p:nvPr/>
        </p:nvSpPr>
        <p:spPr>
          <a:xfrm>
            <a:off x="6492240" y="2971800"/>
            <a:ext cx="4846320" cy="365760"/>
          </a:xfrm>
          <a:prstGeom prst="rect">
            <a:avLst/>
          </a:prstGeom>
          <a:noFill/>
          <a:ln/>
        </p:spPr>
        <p:txBody>
          <a:bodyPr wrap="square" lIns="0" tIns="0" rIns="0" bIns="0" rtlCol="0" anchor="t"/>
          <a:lstStyle/>
          <a:p>
            <a:pPr marL="0" indent="0">
              <a:buNone/>
            </a:pPr>
            <a:r>
              <a:rPr lang="en-US" sz="1700" b="1" dirty="0">
                <a:solidFill>
                  <a:schemeClr val="accent2"/>
                </a:solidFill>
              </a:rPr>
              <a:t>SAR limits</a:t>
            </a:r>
            <a:endParaRPr lang="en-US" sz="1700" dirty="0"/>
          </a:p>
        </p:txBody>
      </p:sp>
      <p:sp>
        <p:nvSpPr>
          <p:cNvPr id="14" name="Cost text 4"/>
          <p:cNvSpPr txBox="1"/>
          <p:nvPr/>
        </p:nvSpPr>
        <p:spPr>
          <a:xfrm>
            <a:off x="6492240" y="3383280"/>
            <a:ext cx="4846320" cy="594360"/>
          </a:xfrm>
          <a:prstGeom prst="rect">
            <a:avLst/>
          </a:prstGeom>
          <a:noFill/>
          <a:ln/>
        </p:spPr>
        <p:txBody>
          <a:bodyPr wrap="square" lIns="0" tIns="0" rIns="0" bIns="0" rtlCol="0" anchor="t"/>
          <a:lstStyle/>
          <a:p>
            <a:pPr marL="0" indent="0">
              <a:buNone/>
            </a:pPr>
            <a:r>
              <a:rPr lang="en-US" sz="1400" dirty="0">
                <a:solidFill>
                  <a:schemeClr val="tx1"/>
                </a:solidFill>
              </a:rPr>
              <a:t>Low-SAR pulse design, pTx, 3D acquisitions</a:t>
            </a:r>
            <a:endParaRPr lang="en-US" sz="1400" dirty="0"/>
          </a:p>
        </p:txBody>
      </p:sp>
      <p:sp>
        <p:nvSpPr>
          <p:cNvPr id="15" name="Cost card 5"/>
          <p:cNvSpPr/>
          <p:nvPr/>
        </p:nvSpPr>
        <p:spPr>
          <a:xfrm>
            <a:off x="548640" y="4297680"/>
            <a:ext cx="5394960" cy="1234440"/>
          </a:xfrm>
          <a:prstGeom prst="roundRect">
            <a:avLst>
              <a:gd name="adj" fmla="val 592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6" name="Cost head 5"/>
          <p:cNvSpPr txBox="1"/>
          <p:nvPr/>
        </p:nvSpPr>
        <p:spPr>
          <a:xfrm>
            <a:off x="822960" y="4434840"/>
            <a:ext cx="4846320" cy="365760"/>
          </a:xfrm>
          <a:prstGeom prst="rect">
            <a:avLst/>
          </a:prstGeom>
          <a:noFill/>
          <a:ln/>
        </p:spPr>
        <p:txBody>
          <a:bodyPr wrap="square" lIns="0" tIns="0" rIns="0" bIns="0" rtlCol="0" anchor="t"/>
          <a:lstStyle/>
          <a:p>
            <a:pPr marL="0" indent="0">
              <a:buNone/>
            </a:pPr>
            <a:r>
              <a:rPr lang="en-US" sz="1700" b="1" dirty="0">
                <a:solidFill>
                  <a:schemeClr val="accent2"/>
                </a:solidFill>
              </a:rPr>
              <a:t>Implants &amp; comfort</a:t>
            </a:r>
            <a:endParaRPr lang="en-US" sz="1700" dirty="0"/>
          </a:p>
        </p:txBody>
      </p:sp>
      <p:sp>
        <p:nvSpPr>
          <p:cNvPr id="17" name="Cost text 5"/>
          <p:cNvSpPr txBox="1"/>
          <p:nvPr/>
        </p:nvSpPr>
        <p:spPr>
          <a:xfrm>
            <a:off x="822960" y="4846320"/>
            <a:ext cx="4846320" cy="594360"/>
          </a:xfrm>
          <a:prstGeom prst="rect">
            <a:avLst/>
          </a:prstGeom>
          <a:noFill/>
          <a:ln/>
        </p:spPr>
        <p:txBody>
          <a:bodyPr wrap="square" lIns="0" tIns="0" rIns="0" bIns="0" rtlCol="0" anchor="t"/>
          <a:lstStyle/>
          <a:p>
            <a:pPr marL="0" indent="0">
              <a:buNone/>
            </a:pPr>
            <a:r>
              <a:rPr lang="en-US" sz="1400" dirty="0">
                <a:solidFill>
                  <a:schemeClr val="tx1"/>
                </a:solidFill>
              </a:rPr>
              <a:t>Screening protocols, slow table motion, participant briefing for vertigo</a:t>
            </a:r>
            <a:endParaRPr lang="en-US" sz="1400" dirty="0"/>
          </a:p>
        </p:txBody>
      </p:sp>
      <p:sp>
        <p:nvSpPr>
          <p:cNvPr id="18" name="Cost card 6"/>
          <p:cNvSpPr/>
          <p:nvPr/>
        </p:nvSpPr>
        <p:spPr>
          <a:xfrm>
            <a:off x="6217920" y="4297680"/>
            <a:ext cx="5394960" cy="1234440"/>
          </a:xfrm>
          <a:prstGeom prst="roundRect">
            <a:avLst>
              <a:gd name="adj" fmla="val 5926"/>
            </a:avLst>
          </a:prstGeom>
          <a:solidFill>
            <a:schemeClr val="bg2"/>
          </a:solidFill>
          <a:ln/>
          <a:effectLst>
            <a:outerShdw blurRad="76200" dist="25400" dir="5400000" algn="bl" rotWithShape="0">
              <a:srgbClr val="0F1B2D">
                <a:alpha val="12000"/>
              </a:srgbClr>
            </a:outerShdw>
          </a:effectLst>
        </p:spPr>
        <p:txBody>
          <a:bodyPr/>
          <a:lstStyle/>
          <a:p>
            <a:endParaRPr lang="en-US"/>
          </a:p>
        </p:txBody>
      </p:sp>
      <p:sp>
        <p:nvSpPr>
          <p:cNvPr id="19" name="Cost head 6"/>
          <p:cNvSpPr txBox="1"/>
          <p:nvPr/>
        </p:nvSpPr>
        <p:spPr>
          <a:xfrm>
            <a:off x="6492240" y="4434840"/>
            <a:ext cx="4846320" cy="365760"/>
          </a:xfrm>
          <a:prstGeom prst="rect">
            <a:avLst/>
          </a:prstGeom>
          <a:noFill/>
          <a:ln/>
        </p:spPr>
        <p:txBody>
          <a:bodyPr wrap="square" lIns="0" tIns="0" rIns="0" bIns="0" rtlCol="0" anchor="t"/>
          <a:lstStyle/>
          <a:p>
            <a:pPr marL="0" indent="0">
              <a:buNone/>
            </a:pPr>
            <a:r>
              <a:rPr lang="en-US" sz="1700" b="1" dirty="0">
                <a:solidFill>
                  <a:schemeClr val="accent2"/>
                </a:solidFill>
              </a:rPr>
              <a:t>Expertise</a:t>
            </a:r>
            <a:endParaRPr lang="en-US" sz="1700" dirty="0"/>
          </a:p>
        </p:txBody>
      </p:sp>
      <p:sp>
        <p:nvSpPr>
          <p:cNvPr id="20" name="Cost text 6"/>
          <p:cNvSpPr txBox="1"/>
          <p:nvPr/>
        </p:nvSpPr>
        <p:spPr>
          <a:xfrm>
            <a:off x="6492240" y="4846320"/>
            <a:ext cx="4846320" cy="594360"/>
          </a:xfrm>
          <a:prstGeom prst="rect">
            <a:avLst/>
          </a:prstGeom>
          <a:noFill/>
          <a:ln/>
        </p:spPr>
        <p:txBody>
          <a:bodyPr wrap="square" lIns="0" tIns="0" rIns="0" bIns="0" rtlCol="0" anchor="t"/>
          <a:lstStyle/>
          <a:p>
            <a:pPr marL="0" indent="0">
              <a:buNone/>
            </a:pPr>
            <a:r>
              <a:rPr lang="en-US" sz="1400" dirty="0">
                <a:solidFill>
                  <a:schemeClr val="tx1"/>
                </a:solidFill>
              </a:rPr>
              <a:t>Dedicated physicist and sequence developer; user training program</a:t>
            </a:r>
            <a:endParaRPr lang="en-US" sz="1400" dirty="0"/>
          </a:p>
        </p:txBody>
      </p:sp>
      <p:sp>
        <p:nvSpPr>
          <p:cNvPr id="21" name="Sources"/>
          <p:cNvSpPr txBox="1"/>
          <p:nvPr/>
        </p:nvSpPr>
        <p:spPr>
          <a:xfrm>
            <a:off x="548640" y="5852160"/>
            <a:ext cx="11064240" cy="320040"/>
          </a:xfrm>
          <a:prstGeom prst="rect">
            <a:avLst/>
          </a:prstGeom>
          <a:noFill/>
          <a:ln/>
        </p:spPr>
        <p:txBody>
          <a:bodyPr wrap="square" lIns="0" tIns="0" rIns="0" bIns="0" rtlCol="0" anchor="t"/>
          <a:lstStyle/>
          <a:p>
            <a:pPr marL="0" indent="0">
              <a:buNone/>
            </a:pPr>
            <a:r>
              <a:rPr lang="en-US" sz="1100" dirty="0">
                <a:solidFill>
                  <a:schemeClr val="accent1"/>
                </a:solidFill>
              </a:rPr>
              <a:t>Padormo 2016; Teeuwisse 2012; Ladd 2018; Uğurbil 2018</a:t>
            </a:r>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79</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91708</TotalTime>
  <Words>8622</Words>
  <Application>Microsoft Macintosh PowerPoint</Application>
  <PresentationFormat>Widescreen</PresentationFormat>
  <Paragraphs>969</Paragraphs>
  <Slides>79</Slides>
  <Notes>43</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79</vt:i4>
      </vt:variant>
    </vt:vector>
  </HeadingPairs>
  <TitlesOfParts>
    <vt:vector size="93" baseType="lpstr">
      <vt:lpstr>Aldhabi</vt:lpstr>
      <vt:lpstr>Aptos</vt:lpstr>
      <vt:lpstr>Arial</vt:lpstr>
      <vt:lpstr>Calibri</vt:lpstr>
      <vt:lpstr>Calibri Light</vt:lpstr>
      <vt:lpstr>Cambria</vt:lpstr>
      <vt:lpstr>Helvetica</vt:lpstr>
      <vt:lpstr>NeueHaasGroteskText</vt:lpstr>
      <vt:lpstr>New York</vt:lpstr>
      <vt:lpstr>Symbol</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Scanner Comparison</vt:lpstr>
      <vt:lpstr>Full Costs of Siemens 7T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Functional Structure Changes &lt; 0.8 mm</vt:lpstr>
      <vt:lpstr>Physiologic Noise vs Thermal Noise</vt:lpstr>
      <vt:lpstr>PowerPoint Presentation</vt:lpstr>
      <vt:lpstr>PowerPoint Presentation</vt:lpstr>
      <vt:lpstr>Comparing Pulse Seqeuences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Resting State:  Seeds in Layers of M1: Mapping of Areas Connected to Superficial and Deep Layers </vt:lpstr>
      <vt:lpstr>Resting State:  Seeds in S1 and Pre-motor cortex: Assessing Layer Connectivity Profiles in M1</vt:lpstr>
      <vt:lpstr>Visual Hierarchy from Resting State Signal</vt:lpstr>
      <vt:lpstr>Visual Hierarchy from Resting State Signal</vt:lpstr>
      <vt:lpstr>PowerPoint Presentation</vt:lpstr>
      <vt:lpstr>PowerPoint Presentation</vt:lpstr>
      <vt:lpstr>PowerPoint Presentation</vt:lpstr>
      <vt:lpstr>PowerPoint Presentation</vt:lpstr>
      <vt:lpstr>PowerPoint Presentation</vt:lpstr>
      <vt:lpstr>Layer Specific DLPFC 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Not Layers…but unique finding at 7T high resolution: Multiple Finger Representation in M1:  tapping fingers and  flexion vs extension</vt:lpstr>
      <vt:lpstr>Digit Representation in M1</vt:lpstr>
      <vt:lpstr>Digit representations appear to be organized by opposing movements</vt:lpstr>
      <vt:lpstr>Consistency across subjects</vt:lpstr>
      <vt:lpstr>PowerPoint Presentation</vt:lpstr>
      <vt:lpstr>PowerPoint Presentation</vt:lpstr>
      <vt:lpstr>PowerPoint Presentation</vt:lpstr>
      <vt:lpstr>PowerPoint Presentation</vt:lpstr>
      <vt:lpstr>What 7T can do that 3T cannot</vt:lpstr>
      <vt:lpstr>PowerPoint Presentation</vt:lpstr>
      <vt:lpstr>PowerPoint Presentation</vt:lpstr>
      <vt:lpstr>Iron-rich and deep nuclei are visible</vt:lpstr>
      <vt:lpstr>Applications of 7T</vt:lpstr>
      <vt:lpstr>Gains from 3T to 7T</vt:lpstr>
      <vt:lpstr>Laminar fMRI: is a signal bottom-up or top-down?</vt:lpstr>
      <vt:lpstr>Columns, and contrasts that avoid draining veins</vt:lpstr>
      <vt:lpstr>Small nuclei that matter for psychiatry</vt:lpstr>
      <vt:lpstr>Per-subject sensitivity and functional MRS</vt:lpstr>
      <vt:lpstr>Anatomy at the scale of cortical layers</vt:lpstr>
      <vt:lpstr>A clinical path: MS, epilepsy, and small vessel disease</vt:lpstr>
      <vt:lpstr>Diffusion: real but conditional gains</vt:lpstr>
      <vt:lpstr>Costs and risks are manageable with planning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Bandettini, Peter (NIH/NIMH) [E]</dc:creator>
  <cp:lastModifiedBy>Peter Bandettini</cp:lastModifiedBy>
  <cp:revision>73</cp:revision>
  <dcterms:created xsi:type="dcterms:W3CDTF">2022-10-06T19:40:08Z</dcterms:created>
  <dcterms:modified xsi:type="dcterms:W3CDTF">2026-10-08T14:59:18Z</dcterms:modified>
</cp:coreProperties>
</file>